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1.xml" ContentType="application/inkml+xml"/>
  <Override PartName="/ppt/ink/ink2.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5" r:id="rId2"/>
    <p:sldMasterId id="2147483673" r:id="rId3"/>
    <p:sldMasterId id="2147483661" r:id="rId4"/>
  </p:sldMasterIdLst>
  <p:notesMasterIdLst>
    <p:notesMasterId r:id="rId87"/>
  </p:notesMasterIdLst>
  <p:handoutMasterIdLst>
    <p:handoutMasterId r:id="rId88"/>
  </p:handoutMasterIdLst>
  <p:sldIdLst>
    <p:sldId id="262" r:id="rId5"/>
    <p:sldId id="396" r:id="rId6"/>
    <p:sldId id="1049" r:id="rId7"/>
    <p:sldId id="1083" r:id="rId8"/>
    <p:sldId id="541" r:id="rId9"/>
    <p:sldId id="1045" r:id="rId10"/>
    <p:sldId id="1046" r:id="rId11"/>
    <p:sldId id="1038" r:id="rId12"/>
    <p:sldId id="561" r:id="rId13"/>
    <p:sldId id="1042" r:id="rId14"/>
    <p:sldId id="1043" r:id="rId15"/>
    <p:sldId id="1029" r:id="rId16"/>
    <p:sldId id="1040" r:id="rId17"/>
    <p:sldId id="1039" r:id="rId18"/>
    <p:sldId id="1041" r:id="rId19"/>
    <p:sldId id="1066" r:id="rId20"/>
    <p:sldId id="1067" r:id="rId21"/>
    <p:sldId id="1068" r:id="rId22"/>
    <p:sldId id="1069" r:id="rId23"/>
    <p:sldId id="1070" r:id="rId24"/>
    <p:sldId id="1071" r:id="rId25"/>
    <p:sldId id="1044" r:id="rId26"/>
    <p:sldId id="1050" r:id="rId27"/>
    <p:sldId id="1037" r:id="rId28"/>
    <p:sldId id="1063" r:id="rId29"/>
    <p:sldId id="1064" r:id="rId30"/>
    <p:sldId id="1036" r:id="rId31"/>
    <p:sldId id="1072" r:id="rId32"/>
    <p:sldId id="1048" r:id="rId33"/>
    <p:sldId id="1052" r:id="rId34"/>
    <p:sldId id="1053" r:id="rId35"/>
    <p:sldId id="1034" r:id="rId36"/>
    <p:sldId id="1054" r:id="rId37"/>
    <p:sldId id="1055" r:id="rId38"/>
    <p:sldId id="1056" r:id="rId39"/>
    <p:sldId id="1057" r:id="rId40"/>
    <p:sldId id="1058" r:id="rId41"/>
    <p:sldId id="1035" r:id="rId42"/>
    <p:sldId id="1059" r:id="rId43"/>
    <p:sldId id="1060" r:id="rId44"/>
    <p:sldId id="1061" r:id="rId45"/>
    <p:sldId id="1062" r:id="rId46"/>
    <p:sldId id="1080" r:id="rId47"/>
    <p:sldId id="1081" r:id="rId48"/>
    <p:sldId id="1082" r:id="rId49"/>
    <p:sldId id="1085" r:id="rId50"/>
    <p:sldId id="1086" r:id="rId51"/>
    <p:sldId id="1087" r:id="rId52"/>
    <p:sldId id="1088" r:id="rId53"/>
    <p:sldId id="1089" r:id="rId54"/>
    <p:sldId id="1073" r:id="rId55"/>
    <p:sldId id="1074" r:id="rId56"/>
    <p:sldId id="397" r:id="rId57"/>
    <p:sldId id="1047" r:id="rId58"/>
    <p:sldId id="1075" r:id="rId59"/>
    <p:sldId id="1076" r:id="rId60"/>
    <p:sldId id="1077" r:id="rId61"/>
    <p:sldId id="1078" r:id="rId62"/>
    <p:sldId id="1011" r:id="rId63"/>
    <p:sldId id="1079" r:id="rId64"/>
    <p:sldId id="530" r:id="rId65"/>
    <p:sldId id="524" r:id="rId66"/>
    <p:sldId id="525" r:id="rId67"/>
    <p:sldId id="536" r:id="rId68"/>
    <p:sldId id="526" r:id="rId69"/>
    <p:sldId id="532" r:id="rId70"/>
    <p:sldId id="527" r:id="rId71"/>
    <p:sldId id="1084" r:id="rId72"/>
    <p:sldId id="538" r:id="rId73"/>
    <p:sldId id="533" r:id="rId74"/>
    <p:sldId id="537" r:id="rId75"/>
    <p:sldId id="534" r:id="rId76"/>
    <p:sldId id="535" r:id="rId77"/>
    <p:sldId id="540" r:id="rId78"/>
    <p:sldId id="539" r:id="rId79"/>
    <p:sldId id="1065" r:id="rId80"/>
    <p:sldId id="418" r:id="rId81"/>
    <p:sldId id="419" r:id="rId82"/>
    <p:sldId id="420" r:id="rId83"/>
    <p:sldId id="421" r:id="rId84"/>
    <p:sldId id="883" r:id="rId85"/>
    <p:sldId id="512" r:id="rId86"/>
  </p:sldIdLst>
  <p:sldSz cx="9144000" cy="6858000" type="screen4x3"/>
  <p:notesSz cx="6799263" cy="9929813"/>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521415D9-36F7-43E2-AB2F-B90AF26B5E84}">
      <p14:sectionLst xmlns:p14="http://schemas.microsoft.com/office/powerpoint/2010/main">
        <p14:section name="Default Section" id="{DC113396-8FC8-4880-829B-3EEEA82ACDE4}">
          <p14:sldIdLst>
            <p14:sldId id="262"/>
            <p14:sldId id="396"/>
            <p14:sldId id="1049"/>
            <p14:sldId id="1083"/>
            <p14:sldId id="541"/>
            <p14:sldId id="1045"/>
            <p14:sldId id="1046"/>
            <p14:sldId id="1038"/>
            <p14:sldId id="561"/>
            <p14:sldId id="1042"/>
            <p14:sldId id="1043"/>
            <p14:sldId id="1029"/>
            <p14:sldId id="1040"/>
            <p14:sldId id="1039"/>
            <p14:sldId id="1041"/>
            <p14:sldId id="1066"/>
            <p14:sldId id="1067"/>
            <p14:sldId id="1068"/>
            <p14:sldId id="1069"/>
            <p14:sldId id="1070"/>
            <p14:sldId id="1071"/>
            <p14:sldId id="1044"/>
            <p14:sldId id="1050"/>
            <p14:sldId id="1037"/>
            <p14:sldId id="1063"/>
            <p14:sldId id="1064"/>
            <p14:sldId id="1036"/>
            <p14:sldId id="1072"/>
            <p14:sldId id="1048"/>
          </p14:sldIdLst>
        </p14:section>
        <p14:section name="Default Section" id="{218E44FA-D0EC-4480-A7AE-10C0FB98B625}">
          <p14:sldIdLst>
            <p14:sldId id="1052"/>
            <p14:sldId id="1053"/>
            <p14:sldId id="1034"/>
            <p14:sldId id="1054"/>
            <p14:sldId id="1055"/>
            <p14:sldId id="1056"/>
            <p14:sldId id="1057"/>
            <p14:sldId id="1058"/>
            <p14:sldId id="1035"/>
            <p14:sldId id="1059"/>
            <p14:sldId id="1060"/>
            <p14:sldId id="1061"/>
            <p14:sldId id="1062"/>
            <p14:sldId id="1080"/>
            <p14:sldId id="1081"/>
            <p14:sldId id="1082"/>
            <p14:sldId id="1085"/>
            <p14:sldId id="1086"/>
            <p14:sldId id="1087"/>
            <p14:sldId id="1088"/>
            <p14:sldId id="1089"/>
            <p14:sldId id="1073"/>
            <p14:sldId id="1074"/>
            <p14:sldId id="397"/>
            <p14:sldId id="1047"/>
            <p14:sldId id="1075"/>
            <p14:sldId id="1076"/>
            <p14:sldId id="1077"/>
            <p14:sldId id="1078"/>
            <p14:sldId id="1011"/>
            <p14:sldId id="1079"/>
            <p14:sldId id="530"/>
            <p14:sldId id="524"/>
            <p14:sldId id="525"/>
            <p14:sldId id="536"/>
            <p14:sldId id="526"/>
            <p14:sldId id="532"/>
            <p14:sldId id="527"/>
            <p14:sldId id="1084"/>
            <p14:sldId id="538"/>
            <p14:sldId id="533"/>
            <p14:sldId id="537"/>
            <p14:sldId id="534"/>
            <p14:sldId id="535"/>
            <p14:sldId id="540"/>
            <p14:sldId id="539"/>
            <p14:sldId id="1065"/>
          </p14:sldIdLst>
        </p14:section>
        <p14:section name="Untitled Section" id="{10E484B8-F7D1-4DFF-8408-0BE3EDC8698E}">
          <p14:sldIdLst>
            <p14:sldId id="418"/>
          </p14:sldIdLst>
        </p14:section>
        <p14:section name="Untitled Section" id="{9281A3E4-45F6-41ED-ADBA-380D9AEF7874}">
          <p14:sldIdLst>
            <p14:sldId id="419"/>
            <p14:sldId id="420"/>
          </p14:sldIdLst>
        </p14:section>
        <p14:section name="Untitled Section" id="{28702575-4E9E-491E-A884-DE6316630FD1}">
          <p14:sldIdLst>
            <p14:sldId id="421"/>
            <p14:sldId id="883"/>
            <p14:sldId id="5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7228A8-80CA-D135-CD13-45603AE6B64C}" name="Ong Sook Keng" initials="" userId="S::ongsookkeng@lufter.com.my::9f0792ab-17e5-4114-a72f-91dc19b4ef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oor Eliana" initials="NE" lastIdx="1" clrIdx="0">
    <p:extLst>
      <p:ext uri="{19B8F6BF-5375-455C-9EA6-DF929625EA0E}">
        <p15:presenceInfo xmlns:p15="http://schemas.microsoft.com/office/powerpoint/2012/main" userId="S-1-5-21-34917283-3505686202-787706105-1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0000"/>
    <a:srgbClr val="00FF99"/>
    <a:srgbClr val="48B4FE"/>
    <a:srgbClr val="7575FF"/>
    <a:srgbClr val="91EAFF"/>
    <a:srgbClr val="23D5FF"/>
    <a:srgbClr val="9FC9E1"/>
    <a:srgbClr val="87BBD9"/>
    <a:srgbClr val="8382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4" autoAdjust="0"/>
    <p:restoredTop sz="93842" autoAdjust="0"/>
  </p:normalViewPr>
  <p:slideViewPr>
    <p:cSldViewPr snapToGrid="0">
      <p:cViewPr varScale="1">
        <p:scale>
          <a:sx n="160" d="100"/>
          <a:sy n="160" d="100"/>
        </p:scale>
        <p:origin x="1722"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7" d="100"/>
          <a:sy n="47" d="100"/>
        </p:scale>
        <p:origin x="2792" y="52"/>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commentAuthors" Target="commen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a:t>Comparison Duct Area Vs Vendor</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Duct sqft</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Sheet1!$A$2:$A$5</c:f>
              <c:strCache>
                <c:ptCount val="4"/>
                <c:pt idx="0">
                  <c:v>Lufter - Tender </c:v>
                </c:pt>
                <c:pt idx="1">
                  <c:v>Lufter - Construction</c:v>
                </c:pt>
                <c:pt idx="2">
                  <c:v>Zincom</c:v>
                </c:pt>
                <c:pt idx="3">
                  <c:v>Khoy</c:v>
                </c:pt>
              </c:strCache>
            </c:strRef>
          </c:cat>
          <c:val>
            <c:numRef>
              <c:f>Sheet1!$B$2:$B$5</c:f>
              <c:numCache>
                <c:formatCode>#,##0</c:formatCode>
                <c:ptCount val="4"/>
                <c:pt idx="0" formatCode="#,##0.00">
                  <c:v>17604</c:v>
                </c:pt>
                <c:pt idx="1">
                  <c:v>26753</c:v>
                </c:pt>
                <c:pt idx="2" formatCode="#,##0.00">
                  <c:v>25573</c:v>
                </c:pt>
                <c:pt idx="3">
                  <c:v>28267</c:v>
                </c:pt>
              </c:numCache>
            </c:numRef>
          </c:val>
          <c:extLst>
            <c:ext xmlns:c16="http://schemas.microsoft.com/office/drawing/2014/chart" uri="{C3380CC4-5D6E-409C-BE32-E72D297353CC}">
              <c16:uniqueId val="{00000000-972D-4122-9718-FA5EF8A8ABB8}"/>
            </c:ext>
          </c:extLst>
        </c:ser>
        <c:dLbls>
          <c:showLegendKey val="0"/>
          <c:showVal val="0"/>
          <c:showCatName val="0"/>
          <c:showSerName val="0"/>
          <c:showPercent val="0"/>
          <c:showBubbleSize val="0"/>
        </c:dLbls>
        <c:gapWidth val="355"/>
        <c:overlap val="-70"/>
        <c:axId val="49390576"/>
        <c:axId val="87327920"/>
      </c:barChart>
      <c:catAx>
        <c:axId val="4939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327920"/>
        <c:crosses val="autoZero"/>
        <c:auto val="1"/>
        <c:lblAlgn val="ctr"/>
        <c:lblOffset val="100"/>
        <c:noMultiLvlLbl val="0"/>
      </c:catAx>
      <c:valAx>
        <c:axId val="87327920"/>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39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dirty="0"/>
              <a:t>Comparison OVERALL</a:t>
            </a:r>
            <a:r>
              <a:rPr lang="en-US" baseline="0" dirty="0"/>
              <a:t> </a:t>
            </a:r>
            <a:r>
              <a:rPr lang="en-US" dirty="0"/>
              <a:t>Vs Vendor</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Overall cost</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Sheet1!$A$2:$A$4</c:f>
              <c:strCache>
                <c:ptCount val="3"/>
                <c:pt idx="0">
                  <c:v>Lufter </c:v>
                </c:pt>
                <c:pt idx="1">
                  <c:v>Zincom</c:v>
                </c:pt>
                <c:pt idx="2">
                  <c:v>Khoy</c:v>
                </c:pt>
              </c:strCache>
            </c:strRef>
          </c:cat>
          <c:val>
            <c:numRef>
              <c:f>Sheet1!$B$2:$B$4</c:f>
              <c:numCache>
                <c:formatCode>#,##0.00</c:formatCode>
                <c:ptCount val="3"/>
                <c:pt idx="0">
                  <c:v>476950.62</c:v>
                </c:pt>
                <c:pt idx="1">
                  <c:v>706000</c:v>
                </c:pt>
                <c:pt idx="2" formatCode="#,##0">
                  <c:v>635000</c:v>
                </c:pt>
              </c:numCache>
            </c:numRef>
          </c:val>
          <c:extLst>
            <c:ext xmlns:c16="http://schemas.microsoft.com/office/drawing/2014/chart" uri="{C3380CC4-5D6E-409C-BE32-E72D297353CC}">
              <c16:uniqueId val="{00000000-D74A-4028-96C7-19CD64105F9C}"/>
            </c:ext>
          </c:extLst>
        </c:ser>
        <c:dLbls>
          <c:showLegendKey val="0"/>
          <c:showVal val="0"/>
          <c:showCatName val="0"/>
          <c:showSerName val="0"/>
          <c:showPercent val="0"/>
          <c:showBubbleSize val="0"/>
        </c:dLbls>
        <c:gapWidth val="355"/>
        <c:overlap val="-70"/>
        <c:axId val="49390576"/>
        <c:axId val="87327920"/>
      </c:barChart>
      <c:catAx>
        <c:axId val="4939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327920"/>
        <c:crosses val="autoZero"/>
        <c:auto val="1"/>
        <c:lblAlgn val="ctr"/>
        <c:lblOffset val="100"/>
        <c:noMultiLvlLbl val="0"/>
      </c:catAx>
      <c:valAx>
        <c:axId val="87327920"/>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39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dirty="0"/>
              <a:t>Comparison UNIT</a:t>
            </a:r>
            <a:r>
              <a:rPr lang="en-US" baseline="0" dirty="0"/>
              <a:t> RATE</a:t>
            </a:r>
            <a:r>
              <a:rPr lang="en-US" dirty="0"/>
              <a:t> Vs Vendor</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Duct Unit Rate (Use 1000 sqft as reference)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Sheet1!$A$2:$A$4</c:f>
              <c:strCache>
                <c:ptCount val="3"/>
                <c:pt idx="0">
                  <c:v>Lufter </c:v>
                </c:pt>
                <c:pt idx="1">
                  <c:v>Zincom</c:v>
                </c:pt>
                <c:pt idx="2">
                  <c:v>Khoy</c:v>
                </c:pt>
              </c:strCache>
            </c:strRef>
          </c:cat>
          <c:val>
            <c:numRef>
              <c:f>Sheet1!$B$2:$B$4</c:f>
              <c:numCache>
                <c:formatCode>#,##0.00</c:formatCode>
                <c:ptCount val="3"/>
                <c:pt idx="0">
                  <c:v>47000</c:v>
                </c:pt>
                <c:pt idx="1">
                  <c:v>48200</c:v>
                </c:pt>
                <c:pt idx="2" formatCode="#,##0">
                  <c:v>33950</c:v>
                </c:pt>
              </c:numCache>
            </c:numRef>
          </c:val>
          <c:extLst>
            <c:ext xmlns:c16="http://schemas.microsoft.com/office/drawing/2014/chart" uri="{C3380CC4-5D6E-409C-BE32-E72D297353CC}">
              <c16:uniqueId val="{00000000-D74A-4028-96C7-19CD64105F9C}"/>
            </c:ext>
          </c:extLst>
        </c:ser>
        <c:dLbls>
          <c:showLegendKey val="0"/>
          <c:showVal val="0"/>
          <c:showCatName val="0"/>
          <c:showSerName val="0"/>
          <c:showPercent val="0"/>
          <c:showBubbleSize val="0"/>
        </c:dLbls>
        <c:gapWidth val="355"/>
        <c:overlap val="-70"/>
        <c:axId val="49390576"/>
        <c:axId val="87327920"/>
      </c:barChart>
      <c:catAx>
        <c:axId val="4939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327920"/>
        <c:crosses val="autoZero"/>
        <c:auto val="1"/>
        <c:lblAlgn val="ctr"/>
        <c:lblOffset val="100"/>
        <c:noMultiLvlLbl val="0"/>
      </c:catAx>
      <c:valAx>
        <c:axId val="87327920"/>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39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dirty="0"/>
              <a:t>Comparison UNIT</a:t>
            </a:r>
            <a:r>
              <a:rPr lang="en-US" baseline="0" dirty="0"/>
              <a:t> RATE</a:t>
            </a:r>
            <a:r>
              <a:rPr lang="en-US" dirty="0"/>
              <a:t> Vs Vendor</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Duct Insulation (Use 26,750 sqft as reference)</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cat>
            <c:strRef>
              <c:f>Sheet1!$A$2:$A$4</c:f>
              <c:strCache>
                <c:ptCount val="3"/>
                <c:pt idx="0">
                  <c:v>Lufter </c:v>
                </c:pt>
                <c:pt idx="1">
                  <c:v>Zincom</c:v>
                </c:pt>
                <c:pt idx="2">
                  <c:v>Khoy</c:v>
                </c:pt>
              </c:strCache>
            </c:strRef>
          </c:cat>
          <c:val>
            <c:numRef>
              <c:f>Sheet1!$B$2:$B$4</c:f>
              <c:numCache>
                <c:formatCode>#,##0.00</c:formatCode>
                <c:ptCount val="3"/>
                <c:pt idx="0">
                  <c:v>293715</c:v>
                </c:pt>
                <c:pt idx="1">
                  <c:v>401250</c:v>
                </c:pt>
                <c:pt idx="2" formatCode="#,##0">
                  <c:v>361125</c:v>
                </c:pt>
              </c:numCache>
            </c:numRef>
          </c:val>
          <c:extLst>
            <c:ext xmlns:c16="http://schemas.microsoft.com/office/drawing/2014/chart" uri="{C3380CC4-5D6E-409C-BE32-E72D297353CC}">
              <c16:uniqueId val="{00000000-4BE9-48DE-AC1F-46EC27BC0D8B}"/>
            </c:ext>
          </c:extLst>
        </c:ser>
        <c:dLbls>
          <c:showLegendKey val="0"/>
          <c:showVal val="0"/>
          <c:showCatName val="0"/>
          <c:showSerName val="0"/>
          <c:showPercent val="0"/>
          <c:showBubbleSize val="0"/>
        </c:dLbls>
        <c:gapWidth val="355"/>
        <c:overlap val="-70"/>
        <c:axId val="49390576"/>
        <c:axId val="87327920"/>
      </c:barChart>
      <c:catAx>
        <c:axId val="4939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7327920"/>
        <c:crosses val="autoZero"/>
        <c:auto val="1"/>
        <c:lblAlgn val="ctr"/>
        <c:lblOffset val="100"/>
        <c:noMultiLvlLbl val="0"/>
      </c:catAx>
      <c:valAx>
        <c:axId val="87327920"/>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39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E60B19-BE4F-4C0C-9669-022283A73D8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MY"/>
        </a:p>
      </dgm:t>
    </dgm:pt>
    <dgm:pt modelId="{9889F5D5-2C63-4720-84A4-A892A59D4C0F}">
      <dgm:prSet phldrT="[Text]" phldr="0"/>
      <dgm:spPr/>
      <dgm:t>
        <a:bodyPr/>
        <a:lstStyle/>
        <a:p>
          <a:r>
            <a:rPr lang="en-MY" dirty="0"/>
            <a:t>Protect Project Profit Margin</a:t>
          </a:r>
        </a:p>
      </dgm:t>
    </dgm:pt>
    <dgm:pt modelId="{E146090D-1C00-4A70-80A7-1DBF7EC3B780}" type="parTrans" cxnId="{5790BB0E-F8DF-486A-BF04-CD4BE3C5379B}">
      <dgm:prSet/>
      <dgm:spPr/>
      <dgm:t>
        <a:bodyPr/>
        <a:lstStyle/>
        <a:p>
          <a:endParaRPr lang="en-MY"/>
        </a:p>
      </dgm:t>
    </dgm:pt>
    <dgm:pt modelId="{218B4797-730D-4361-BDCC-3E19EB1204F6}" type="sibTrans" cxnId="{5790BB0E-F8DF-486A-BF04-CD4BE3C5379B}">
      <dgm:prSet/>
      <dgm:spPr/>
      <dgm:t>
        <a:bodyPr/>
        <a:lstStyle/>
        <a:p>
          <a:endParaRPr lang="en-MY"/>
        </a:p>
      </dgm:t>
    </dgm:pt>
    <dgm:pt modelId="{826E9F1A-D2B9-4E0D-8748-E13119B3427C}">
      <dgm:prSet phldrT="[Text]" phldr="0"/>
      <dgm:spPr/>
      <dgm:t>
        <a:bodyPr/>
        <a:lstStyle/>
        <a:p>
          <a:r>
            <a:rPr lang="en-MY" dirty="0"/>
            <a:t>Avoid Additional Purchase &amp; Delivery Cost</a:t>
          </a:r>
        </a:p>
      </dgm:t>
    </dgm:pt>
    <dgm:pt modelId="{EB16DA93-39DA-4F2A-B4A5-A853EEF35F22}" type="parTrans" cxnId="{2D0601DA-19A3-49B4-92BB-22BDE21099EC}">
      <dgm:prSet/>
      <dgm:spPr/>
      <dgm:t>
        <a:bodyPr/>
        <a:lstStyle/>
        <a:p>
          <a:endParaRPr lang="en-MY"/>
        </a:p>
      </dgm:t>
    </dgm:pt>
    <dgm:pt modelId="{B815A44E-67C0-4AFC-A9DE-01A759444D11}" type="sibTrans" cxnId="{2D0601DA-19A3-49B4-92BB-22BDE21099EC}">
      <dgm:prSet/>
      <dgm:spPr/>
      <dgm:t>
        <a:bodyPr/>
        <a:lstStyle/>
        <a:p>
          <a:endParaRPr lang="en-MY"/>
        </a:p>
      </dgm:t>
    </dgm:pt>
    <dgm:pt modelId="{68C62393-E7B0-4D7F-B53E-2E6CF2433AE8}">
      <dgm:prSet phldrT="[Text]" phldr="0"/>
      <dgm:spPr/>
      <dgm:t>
        <a:bodyPr/>
        <a:lstStyle/>
        <a:p>
          <a:r>
            <a:rPr lang="en-MY" dirty="0"/>
            <a:t>Ensure Proper Airflow Performance</a:t>
          </a:r>
        </a:p>
      </dgm:t>
    </dgm:pt>
    <dgm:pt modelId="{415F8343-8459-4814-9350-6909306F2FE8}" type="parTrans" cxnId="{7961C748-B918-4847-B6CB-FCAA6E797CF5}">
      <dgm:prSet/>
      <dgm:spPr/>
      <dgm:t>
        <a:bodyPr/>
        <a:lstStyle/>
        <a:p>
          <a:endParaRPr lang="en-MY"/>
        </a:p>
      </dgm:t>
    </dgm:pt>
    <dgm:pt modelId="{A269DC9C-F521-4863-B576-4026153383EC}" type="sibTrans" cxnId="{7961C748-B918-4847-B6CB-FCAA6E797CF5}">
      <dgm:prSet/>
      <dgm:spPr/>
      <dgm:t>
        <a:bodyPr/>
        <a:lstStyle/>
        <a:p>
          <a:endParaRPr lang="en-MY"/>
        </a:p>
      </dgm:t>
    </dgm:pt>
    <dgm:pt modelId="{0C48365A-C5A9-4571-B70E-7199764378BE}">
      <dgm:prSet/>
      <dgm:spPr/>
      <dgm:t>
        <a:bodyPr/>
        <a:lstStyle/>
        <a:p>
          <a:pPr>
            <a:buFont typeface="Arial" panose="020B0604020202020204" pitchFamily="34" charset="0"/>
            <a:buChar char="•"/>
          </a:pPr>
          <a:r>
            <a:rPr lang="en-MY" dirty="0"/>
            <a:t>Maintain project budget</a:t>
          </a:r>
        </a:p>
      </dgm:t>
    </dgm:pt>
    <dgm:pt modelId="{2641A443-EB81-4176-8F06-4494AA235629}" type="parTrans" cxnId="{18AEBF3B-9E53-43FD-9396-88F4E612DE55}">
      <dgm:prSet/>
      <dgm:spPr/>
      <dgm:t>
        <a:bodyPr/>
        <a:lstStyle/>
        <a:p>
          <a:endParaRPr lang="en-MY"/>
        </a:p>
      </dgm:t>
    </dgm:pt>
    <dgm:pt modelId="{00A74426-4130-438D-9837-E635D679FBD0}" type="sibTrans" cxnId="{18AEBF3B-9E53-43FD-9396-88F4E612DE55}">
      <dgm:prSet/>
      <dgm:spPr/>
      <dgm:t>
        <a:bodyPr/>
        <a:lstStyle/>
        <a:p>
          <a:endParaRPr lang="en-MY"/>
        </a:p>
      </dgm:t>
    </dgm:pt>
    <dgm:pt modelId="{EDE32D91-7727-4E4E-B25E-1174E47F29CB}">
      <dgm:prSet/>
      <dgm:spPr/>
      <dgm:t>
        <a:bodyPr/>
        <a:lstStyle/>
        <a:p>
          <a:pPr>
            <a:buFont typeface="Arial" panose="020B0604020202020204" pitchFamily="34" charset="0"/>
            <a:buChar char="•"/>
          </a:pPr>
          <a:r>
            <a:rPr lang="en-MY" dirty="0"/>
            <a:t>Protect company profit margin</a:t>
          </a:r>
        </a:p>
      </dgm:t>
    </dgm:pt>
    <dgm:pt modelId="{8F1810BE-2A97-43CF-A802-A560E967CAD1}" type="parTrans" cxnId="{B1DF859F-3806-456F-9119-F50350E8CA72}">
      <dgm:prSet/>
      <dgm:spPr/>
      <dgm:t>
        <a:bodyPr/>
        <a:lstStyle/>
        <a:p>
          <a:endParaRPr lang="en-MY"/>
        </a:p>
      </dgm:t>
    </dgm:pt>
    <dgm:pt modelId="{2F22D2EC-1666-492A-9A52-EC5125566A7D}" type="sibTrans" cxnId="{B1DF859F-3806-456F-9119-F50350E8CA72}">
      <dgm:prSet/>
      <dgm:spPr/>
      <dgm:t>
        <a:bodyPr/>
        <a:lstStyle/>
        <a:p>
          <a:endParaRPr lang="en-MY"/>
        </a:p>
      </dgm:t>
    </dgm:pt>
    <dgm:pt modelId="{26F5BB40-75A7-4BFA-9B19-579DFD040AB5}">
      <dgm:prSet/>
      <dgm:spPr/>
      <dgm:t>
        <a:bodyPr/>
        <a:lstStyle/>
        <a:p>
          <a:pPr>
            <a:buFont typeface="Arial" panose="020B0604020202020204" pitchFamily="34" charset="0"/>
            <a:buChar char="•"/>
          </a:pPr>
          <a:r>
            <a:rPr lang="en-MY" dirty="0"/>
            <a:t>Avoid unexpected cost overruns</a:t>
          </a:r>
        </a:p>
      </dgm:t>
    </dgm:pt>
    <dgm:pt modelId="{5491CEDA-1160-4A4D-814F-E652FB6C0286}" type="parTrans" cxnId="{E6769063-DAF8-4AAB-A2CE-8E8BBBFCDB8C}">
      <dgm:prSet/>
      <dgm:spPr/>
      <dgm:t>
        <a:bodyPr/>
        <a:lstStyle/>
        <a:p>
          <a:endParaRPr lang="en-MY"/>
        </a:p>
      </dgm:t>
    </dgm:pt>
    <dgm:pt modelId="{4772873D-A0DD-4DC8-AECD-84069AE5C4A7}" type="sibTrans" cxnId="{E6769063-DAF8-4AAB-A2CE-8E8BBBFCDB8C}">
      <dgm:prSet/>
      <dgm:spPr/>
      <dgm:t>
        <a:bodyPr/>
        <a:lstStyle/>
        <a:p>
          <a:endParaRPr lang="en-MY"/>
        </a:p>
      </dgm:t>
    </dgm:pt>
    <dgm:pt modelId="{0381225F-BC3E-4C1D-87CD-57DDDC50F295}">
      <dgm:prSet/>
      <dgm:spPr/>
      <dgm:t>
        <a:bodyPr/>
        <a:lstStyle/>
        <a:p>
          <a:pPr>
            <a:buFont typeface="Arial" panose="020B0604020202020204" pitchFamily="34" charset="0"/>
            <a:buChar char="•"/>
          </a:pPr>
          <a:r>
            <a:rPr lang="en-MY" dirty="0"/>
            <a:t>Design airflow achieved</a:t>
          </a:r>
        </a:p>
      </dgm:t>
    </dgm:pt>
    <dgm:pt modelId="{0BDFAF49-C87B-4320-A193-1521A7E30BD8}" type="parTrans" cxnId="{1595AF80-ADEA-459E-934D-FC44C2777EB8}">
      <dgm:prSet/>
      <dgm:spPr/>
      <dgm:t>
        <a:bodyPr/>
        <a:lstStyle/>
        <a:p>
          <a:endParaRPr lang="en-MY"/>
        </a:p>
      </dgm:t>
    </dgm:pt>
    <dgm:pt modelId="{0079FFF7-F9FC-49EB-AA39-29BBFFEF4F80}" type="sibTrans" cxnId="{1595AF80-ADEA-459E-934D-FC44C2777EB8}">
      <dgm:prSet/>
      <dgm:spPr/>
      <dgm:t>
        <a:bodyPr/>
        <a:lstStyle/>
        <a:p>
          <a:endParaRPr lang="en-MY"/>
        </a:p>
      </dgm:t>
    </dgm:pt>
    <dgm:pt modelId="{AC7901F1-BD0F-4E0D-86AB-19B9A9E3046C}">
      <dgm:prSet/>
      <dgm:spPr/>
      <dgm:t>
        <a:bodyPr/>
        <a:lstStyle/>
        <a:p>
          <a:pPr>
            <a:buFont typeface="Arial" panose="020B0604020202020204" pitchFamily="34" charset="0"/>
            <a:buChar char="•"/>
          </a:pPr>
          <a:r>
            <a:rPr lang="en-MY" dirty="0"/>
            <a:t>Comfortable room conditions</a:t>
          </a:r>
        </a:p>
      </dgm:t>
    </dgm:pt>
    <dgm:pt modelId="{5D92F626-486B-44A3-A30C-6C7C2937409E}" type="parTrans" cxnId="{E731A152-EAD4-4A1F-8DEB-2F0DE6BCC6E1}">
      <dgm:prSet/>
      <dgm:spPr/>
      <dgm:t>
        <a:bodyPr/>
        <a:lstStyle/>
        <a:p>
          <a:endParaRPr lang="en-MY"/>
        </a:p>
      </dgm:t>
    </dgm:pt>
    <dgm:pt modelId="{5B398877-8A25-4520-B363-0C0227F7EEFD}" type="sibTrans" cxnId="{E731A152-EAD4-4A1F-8DEB-2F0DE6BCC6E1}">
      <dgm:prSet/>
      <dgm:spPr/>
      <dgm:t>
        <a:bodyPr/>
        <a:lstStyle/>
        <a:p>
          <a:endParaRPr lang="en-MY"/>
        </a:p>
      </dgm:t>
    </dgm:pt>
    <dgm:pt modelId="{B7DAA901-42B7-4160-893A-0AB792B3C4E3}">
      <dgm:prSet/>
      <dgm:spPr/>
      <dgm:t>
        <a:bodyPr/>
        <a:lstStyle/>
        <a:p>
          <a:pPr>
            <a:buFont typeface="Arial" panose="020B0604020202020204" pitchFamily="34" charset="0"/>
            <a:buChar char="•"/>
          </a:pPr>
          <a:r>
            <a:rPr lang="en-MY" dirty="0"/>
            <a:t>Compliance with project specifications</a:t>
          </a:r>
        </a:p>
      </dgm:t>
    </dgm:pt>
    <dgm:pt modelId="{55E4F306-1CBB-4CFE-BD29-C69EF50AA80C}" type="parTrans" cxnId="{386F85F3-7E48-4D52-9105-7D6A06849C5B}">
      <dgm:prSet/>
      <dgm:spPr/>
      <dgm:t>
        <a:bodyPr/>
        <a:lstStyle/>
        <a:p>
          <a:endParaRPr lang="en-MY"/>
        </a:p>
      </dgm:t>
    </dgm:pt>
    <dgm:pt modelId="{645FFAD0-2B05-43CB-AF91-770AF2235114}" type="sibTrans" cxnId="{386F85F3-7E48-4D52-9105-7D6A06849C5B}">
      <dgm:prSet/>
      <dgm:spPr/>
      <dgm:t>
        <a:bodyPr/>
        <a:lstStyle/>
        <a:p>
          <a:endParaRPr lang="en-MY"/>
        </a:p>
      </dgm:t>
    </dgm:pt>
    <dgm:pt modelId="{A2140E49-7FEE-459D-A448-07FBDC8D0209}">
      <dgm:prSet/>
      <dgm:spPr/>
      <dgm:t>
        <a:bodyPr/>
        <a:lstStyle/>
        <a:p>
          <a:pPr>
            <a:buFont typeface="Arial" panose="020B0604020202020204" pitchFamily="34" charset="0"/>
            <a:buChar char="•"/>
          </a:pPr>
          <a:r>
            <a:rPr lang="en-MY" dirty="0"/>
            <a:t>Better procurement planning</a:t>
          </a:r>
        </a:p>
      </dgm:t>
    </dgm:pt>
    <dgm:pt modelId="{FEFE173D-75EE-4C5F-A84C-A9436DDBD6C0}" type="parTrans" cxnId="{8ED25790-0AAA-4C6E-8C97-B9BCC0A0D272}">
      <dgm:prSet/>
      <dgm:spPr/>
      <dgm:t>
        <a:bodyPr/>
        <a:lstStyle/>
        <a:p>
          <a:endParaRPr lang="en-MY"/>
        </a:p>
      </dgm:t>
    </dgm:pt>
    <dgm:pt modelId="{86C8DB76-6FAE-4BAC-9D16-C6C9040502AE}" type="sibTrans" cxnId="{8ED25790-0AAA-4C6E-8C97-B9BCC0A0D272}">
      <dgm:prSet/>
      <dgm:spPr/>
      <dgm:t>
        <a:bodyPr/>
        <a:lstStyle/>
        <a:p>
          <a:endParaRPr lang="en-MY"/>
        </a:p>
      </dgm:t>
    </dgm:pt>
    <dgm:pt modelId="{6709C192-F297-444C-9B66-5FC89572F558}">
      <dgm:prSet/>
      <dgm:spPr/>
      <dgm:t>
        <a:bodyPr/>
        <a:lstStyle/>
        <a:p>
          <a:pPr>
            <a:buFont typeface="Arial" panose="020B0604020202020204" pitchFamily="34" charset="0"/>
            <a:buChar char="•"/>
          </a:pPr>
          <a:r>
            <a:rPr lang="en-MY" dirty="0"/>
            <a:t>Avoid emergency purchases</a:t>
          </a:r>
        </a:p>
      </dgm:t>
    </dgm:pt>
    <dgm:pt modelId="{5B8B87A5-CAEB-4942-9BB2-491EE4E73B76}" type="parTrans" cxnId="{F4CE27F0-8B59-49D3-9BA1-5D3BC5221E19}">
      <dgm:prSet/>
      <dgm:spPr/>
      <dgm:t>
        <a:bodyPr/>
        <a:lstStyle/>
        <a:p>
          <a:endParaRPr lang="en-MY"/>
        </a:p>
      </dgm:t>
    </dgm:pt>
    <dgm:pt modelId="{F3C0B7EC-6EDC-4CB9-8E2C-F5681C9CF386}" type="sibTrans" cxnId="{F4CE27F0-8B59-49D3-9BA1-5D3BC5221E19}">
      <dgm:prSet/>
      <dgm:spPr/>
      <dgm:t>
        <a:bodyPr/>
        <a:lstStyle/>
        <a:p>
          <a:endParaRPr lang="en-MY"/>
        </a:p>
      </dgm:t>
    </dgm:pt>
    <dgm:pt modelId="{5BEF84BD-0AAD-43A5-B708-4F54AF94526F}">
      <dgm:prSet/>
      <dgm:spPr/>
      <dgm:t>
        <a:bodyPr/>
        <a:lstStyle/>
        <a:p>
          <a:pPr>
            <a:buFont typeface="Arial" panose="020B0604020202020204" pitchFamily="34" charset="0"/>
            <a:buChar char="•"/>
          </a:pPr>
          <a:r>
            <a:rPr lang="en-MY" dirty="0"/>
            <a:t>Maintain project schedule</a:t>
          </a:r>
        </a:p>
      </dgm:t>
    </dgm:pt>
    <dgm:pt modelId="{8C51D982-D524-441C-A7C8-DC739E996074}" type="parTrans" cxnId="{209DE97F-B8CD-4967-AF46-82FB92557DF2}">
      <dgm:prSet/>
      <dgm:spPr/>
      <dgm:t>
        <a:bodyPr/>
        <a:lstStyle/>
        <a:p>
          <a:endParaRPr lang="en-MY"/>
        </a:p>
      </dgm:t>
    </dgm:pt>
    <dgm:pt modelId="{29B82510-9131-44F3-8973-ADCC5653F90D}" type="sibTrans" cxnId="{209DE97F-B8CD-4967-AF46-82FB92557DF2}">
      <dgm:prSet/>
      <dgm:spPr/>
      <dgm:t>
        <a:bodyPr/>
        <a:lstStyle/>
        <a:p>
          <a:endParaRPr lang="en-MY"/>
        </a:p>
      </dgm:t>
    </dgm:pt>
    <dgm:pt modelId="{FAD60406-BA82-4B0A-BEF6-DCAF12CAF692}" type="pres">
      <dgm:prSet presAssocID="{45E60B19-BE4F-4C0C-9669-022283A73D8C}" presName="Name0" presStyleCnt="0">
        <dgm:presLayoutVars>
          <dgm:dir/>
          <dgm:animLvl val="lvl"/>
          <dgm:resizeHandles val="exact"/>
        </dgm:presLayoutVars>
      </dgm:prSet>
      <dgm:spPr/>
    </dgm:pt>
    <dgm:pt modelId="{A51721E2-2949-4A7F-99FB-CCB61775D34E}" type="pres">
      <dgm:prSet presAssocID="{9889F5D5-2C63-4720-84A4-A892A59D4C0F}" presName="composite" presStyleCnt="0"/>
      <dgm:spPr/>
    </dgm:pt>
    <dgm:pt modelId="{3814BED6-87EA-4ED3-94E7-A0B0438727E8}" type="pres">
      <dgm:prSet presAssocID="{9889F5D5-2C63-4720-84A4-A892A59D4C0F}" presName="parTx" presStyleLbl="node1" presStyleIdx="0" presStyleCnt="3">
        <dgm:presLayoutVars>
          <dgm:chMax val="0"/>
          <dgm:chPref val="0"/>
          <dgm:bulletEnabled val="1"/>
        </dgm:presLayoutVars>
      </dgm:prSet>
      <dgm:spPr/>
    </dgm:pt>
    <dgm:pt modelId="{3554BABF-D447-4FA9-94BF-3A267C6E4A0F}" type="pres">
      <dgm:prSet presAssocID="{9889F5D5-2C63-4720-84A4-A892A59D4C0F}" presName="desTx" presStyleLbl="revTx" presStyleIdx="0" presStyleCnt="3">
        <dgm:presLayoutVars>
          <dgm:bulletEnabled val="1"/>
        </dgm:presLayoutVars>
      </dgm:prSet>
      <dgm:spPr/>
    </dgm:pt>
    <dgm:pt modelId="{968DF590-8134-44D2-AC01-C994EB991F10}" type="pres">
      <dgm:prSet presAssocID="{218B4797-730D-4361-BDCC-3E19EB1204F6}" presName="space" presStyleCnt="0"/>
      <dgm:spPr/>
    </dgm:pt>
    <dgm:pt modelId="{B96D2D7D-385C-4996-9D55-FBC63B230701}" type="pres">
      <dgm:prSet presAssocID="{826E9F1A-D2B9-4E0D-8748-E13119B3427C}" presName="composite" presStyleCnt="0"/>
      <dgm:spPr/>
    </dgm:pt>
    <dgm:pt modelId="{1F72FEEC-EB18-41DD-861E-A3784090EAA0}" type="pres">
      <dgm:prSet presAssocID="{826E9F1A-D2B9-4E0D-8748-E13119B3427C}" presName="parTx" presStyleLbl="node1" presStyleIdx="1" presStyleCnt="3">
        <dgm:presLayoutVars>
          <dgm:chMax val="0"/>
          <dgm:chPref val="0"/>
          <dgm:bulletEnabled val="1"/>
        </dgm:presLayoutVars>
      </dgm:prSet>
      <dgm:spPr/>
    </dgm:pt>
    <dgm:pt modelId="{2797320B-C157-4A1C-8C91-6ACF8448EB0E}" type="pres">
      <dgm:prSet presAssocID="{826E9F1A-D2B9-4E0D-8748-E13119B3427C}" presName="desTx" presStyleLbl="revTx" presStyleIdx="1" presStyleCnt="3">
        <dgm:presLayoutVars>
          <dgm:bulletEnabled val="1"/>
        </dgm:presLayoutVars>
      </dgm:prSet>
      <dgm:spPr/>
    </dgm:pt>
    <dgm:pt modelId="{1FE2535D-D123-4FF6-B3D9-DE72CCC8A4B8}" type="pres">
      <dgm:prSet presAssocID="{B815A44E-67C0-4AFC-A9DE-01A759444D11}" presName="space" presStyleCnt="0"/>
      <dgm:spPr/>
    </dgm:pt>
    <dgm:pt modelId="{A3CD0D55-44DD-42D2-B300-68A72A0E6E24}" type="pres">
      <dgm:prSet presAssocID="{68C62393-E7B0-4D7F-B53E-2E6CF2433AE8}" presName="composite" presStyleCnt="0"/>
      <dgm:spPr/>
    </dgm:pt>
    <dgm:pt modelId="{C815C3DF-2A4B-40E0-8C0F-30A2D28804AB}" type="pres">
      <dgm:prSet presAssocID="{68C62393-E7B0-4D7F-B53E-2E6CF2433AE8}" presName="parTx" presStyleLbl="node1" presStyleIdx="2" presStyleCnt="3">
        <dgm:presLayoutVars>
          <dgm:chMax val="0"/>
          <dgm:chPref val="0"/>
          <dgm:bulletEnabled val="1"/>
        </dgm:presLayoutVars>
      </dgm:prSet>
      <dgm:spPr/>
    </dgm:pt>
    <dgm:pt modelId="{A7F19055-BDED-44B2-BAB1-1E53E8ED5625}" type="pres">
      <dgm:prSet presAssocID="{68C62393-E7B0-4D7F-B53E-2E6CF2433AE8}" presName="desTx" presStyleLbl="revTx" presStyleIdx="2" presStyleCnt="3">
        <dgm:presLayoutVars>
          <dgm:bulletEnabled val="1"/>
        </dgm:presLayoutVars>
      </dgm:prSet>
      <dgm:spPr/>
    </dgm:pt>
  </dgm:ptLst>
  <dgm:cxnLst>
    <dgm:cxn modelId="{5790BB0E-F8DF-486A-BF04-CD4BE3C5379B}" srcId="{45E60B19-BE4F-4C0C-9669-022283A73D8C}" destId="{9889F5D5-2C63-4720-84A4-A892A59D4C0F}" srcOrd="0" destOrd="0" parTransId="{E146090D-1C00-4A70-80A7-1DBF7EC3B780}" sibTransId="{218B4797-730D-4361-BDCC-3E19EB1204F6}"/>
    <dgm:cxn modelId="{18AEBF3B-9E53-43FD-9396-88F4E612DE55}" srcId="{9889F5D5-2C63-4720-84A4-A892A59D4C0F}" destId="{0C48365A-C5A9-4571-B70E-7199764378BE}" srcOrd="0" destOrd="0" parTransId="{2641A443-EB81-4176-8F06-4494AA235629}" sibTransId="{00A74426-4130-438D-9837-E635D679FBD0}"/>
    <dgm:cxn modelId="{11601A60-3764-4688-BD3D-30D6A36128F4}" type="presOf" srcId="{6709C192-F297-444C-9B66-5FC89572F558}" destId="{2797320B-C157-4A1C-8C91-6ACF8448EB0E}" srcOrd="0" destOrd="1" presId="urn:microsoft.com/office/officeart/2005/8/layout/chevron1"/>
    <dgm:cxn modelId="{F8FC4843-680B-4F51-A10C-F6B87F7E7357}" type="presOf" srcId="{9889F5D5-2C63-4720-84A4-A892A59D4C0F}" destId="{3814BED6-87EA-4ED3-94E7-A0B0438727E8}" srcOrd="0" destOrd="0" presId="urn:microsoft.com/office/officeart/2005/8/layout/chevron1"/>
    <dgm:cxn modelId="{E6769063-DAF8-4AAB-A2CE-8E8BBBFCDB8C}" srcId="{9889F5D5-2C63-4720-84A4-A892A59D4C0F}" destId="{26F5BB40-75A7-4BFA-9B19-579DFD040AB5}" srcOrd="2" destOrd="0" parTransId="{5491CEDA-1160-4A4D-814F-E652FB6C0286}" sibTransId="{4772873D-A0DD-4DC8-AECD-84069AE5C4A7}"/>
    <dgm:cxn modelId="{334C9845-CD11-4483-9B8B-6F33F9EA81D8}" type="presOf" srcId="{EDE32D91-7727-4E4E-B25E-1174E47F29CB}" destId="{3554BABF-D447-4FA9-94BF-3A267C6E4A0F}" srcOrd="0" destOrd="1" presId="urn:microsoft.com/office/officeart/2005/8/layout/chevron1"/>
    <dgm:cxn modelId="{7961C748-B918-4847-B6CB-FCAA6E797CF5}" srcId="{45E60B19-BE4F-4C0C-9669-022283A73D8C}" destId="{68C62393-E7B0-4D7F-B53E-2E6CF2433AE8}" srcOrd="2" destOrd="0" parTransId="{415F8343-8459-4814-9350-6909306F2FE8}" sibTransId="{A269DC9C-F521-4863-B576-4026153383EC}"/>
    <dgm:cxn modelId="{75054449-EAE8-4010-A2FB-A8471B0B52CC}" type="presOf" srcId="{0381225F-BC3E-4C1D-87CD-57DDDC50F295}" destId="{A7F19055-BDED-44B2-BAB1-1E53E8ED5625}" srcOrd="0" destOrd="0" presId="urn:microsoft.com/office/officeart/2005/8/layout/chevron1"/>
    <dgm:cxn modelId="{2045476F-CE74-44E5-81E8-5D0B38FB611B}" type="presOf" srcId="{0C48365A-C5A9-4571-B70E-7199764378BE}" destId="{3554BABF-D447-4FA9-94BF-3A267C6E4A0F}" srcOrd="0" destOrd="0" presId="urn:microsoft.com/office/officeart/2005/8/layout/chevron1"/>
    <dgm:cxn modelId="{E731A152-EAD4-4A1F-8DEB-2F0DE6BCC6E1}" srcId="{68C62393-E7B0-4D7F-B53E-2E6CF2433AE8}" destId="{AC7901F1-BD0F-4E0D-86AB-19B9A9E3046C}" srcOrd="1" destOrd="0" parTransId="{5D92F626-486B-44A3-A30C-6C7C2937409E}" sibTransId="{5B398877-8A25-4520-B363-0C0227F7EEFD}"/>
    <dgm:cxn modelId="{209DE97F-B8CD-4967-AF46-82FB92557DF2}" srcId="{826E9F1A-D2B9-4E0D-8748-E13119B3427C}" destId="{5BEF84BD-0AAD-43A5-B708-4F54AF94526F}" srcOrd="2" destOrd="0" parTransId="{8C51D982-D524-441C-A7C8-DC739E996074}" sibTransId="{29B82510-9131-44F3-8973-ADCC5653F90D}"/>
    <dgm:cxn modelId="{1595AF80-ADEA-459E-934D-FC44C2777EB8}" srcId="{68C62393-E7B0-4D7F-B53E-2E6CF2433AE8}" destId="{0381225F-BC3E-4C1D-87CD-57DDDC50F295}" srcOrd="0" destOrd="0" parTransId="{0BDFAF49-C87B-4320-A193-1521A7E30BD8}" sibTransId="{0079FFF7-F9FC-49EB-AA39-29BBFFEF4F80}"/>
    <dgm:cxn modelId="{2D4EE185-3319-4751-9DF0-1D046F5D61AE}" type="presOf" srcId="{5BEF84BD-0AAD-43A5-B708-4F54AF94526F}" destId="{2797320B-C157-4A1C-8C91-6ACF8448EB0E}" srcOrd="0" destOrd="2" presId="urn:microsoft.com/office/officeart/2005/8/layout/chevron1"/>
    <dgm:cxn modelId="{8ED25790-0AAA-4C6E-8C97-B9BCC0A0D272}" srcId="{826E9F1A-D2B9-4E0D-8748-E13119B3427C}" destId="{A2140E49-7FEE-459D-A448-07FBDC8D0209}" srcOrd="0" destOrd="0" parTransId="{FEFE173D-75EE-4C5F-A84C-A9436DDBD6C0}" sibTransId="{86C8DB76-6FAE-4BAC-9D16-C6C9040502AE}"/>
    <dgm:cxn modelId="{1FC80898-6D4F-467B-A2FD-AEFD58BEAE88}" type="presOf" srcId="{68C62393-E7B0-4D7F-B53E-2E6CF2433AE8}" destId="{C815C3DF-2A4B-40E0-8C0F-30A2D28804AB}" srcOrd="0" destOrd="0" presId="urn:microsoft.com/office/officeart/2005/8/layout/chevron1"/>
    <dgm:cxn modelId="{EE98499D-BBB5-4E0F-81D8-B5C5FE6E00A5}" type="presOf" srcId="{826E9F1A-D2B9-4E0D-8748-E13119B3427C}" destId="{1F72FEEC-EB18-41DD-861E-A3784090EAA0}" srcOrd="0" destOrd="0" presId="urn:microsoft.com/office/officeart/2005/8/layout/chevron1"/>
    <dgm:cxn modelId="{B1DF859F-3806-456F-9119-F50350E8CA72}" srcId="{9889F5D5-2C63-4720-84A4-A892A59D4C0F}" destId="{EDE32D91-7727-4E4E-B25E-1174E47F29CB}" srcOrd="1" destOrd="0" parTransId="{8F1810BE-2A97-43CF-A802-A560E967CAD1}" sibTransId="{2F22D2EC-1666-492A-9A52-EC5125566A7D}"/>
    <dgm:cxn modelId="{EC3F18A4-588F-47FB-893B-9420B21BF699}" type="presOf" srcId="{A2140E49-7FEE-459D-A448-07FBDC8D0209}" destId="{2797320B-C157-4A1C-8C91-6ACF8448EB0E}" srcOrd="0" destOrd="0" presId="urn:microsoft.com/office/officeart/2005/8/layout/chevron1"/>
    <dgm:cxn modelId="{E0800AAB-30F3-4830-925A-A77195576879}" type="presOf" srcId="{26F5BB40-75A7-4BFA-9B19-579DFD040AB5}" destId="{3554BABF-D447-4FA9-94BF-3A267C6E4A0F}" srcOrd="0" destOrd="2" presId="urn:microsoft.com/office/officeart/2005/8/layout/chevron1"/>
    <dgm:cxn modelId="{2D0601DA-19A3-49B4-92BB-22BDE21099EC}" srcId="{45E60B19-BE4F-4C0C-9669-022283A73D8C}" destId="{826E9F1A-D2B9-4E0D-8748-E13119B3427C}" srcOrd="1" destOrd="0" parTransId="{EB16DA93-39DA-4F2A-B4A5-A853EEF35F22}" sibTransId="{B815A44E-67C0-4AFC-A9DE-01A759444D11}"/>
    <dgm:cxn modelId="{3AF65DDB-36AD-47D4-BB0E-8AD2EC9B88DD}" type="presOf" srcId="{B7DAA901-42B7-4160-893A-0AB792B3C4E3}" destId="{A7F19055-BDED-44B2-BAB1-1E53E8ED5625}" srcOrd="0" destOrd="2" presId="urn:microsoft.com/office/officeart/2005/8/layout/chevron1"/>
    <dgm:cxn modelId="{22B5D5E4-9656-41B2-9A69-2D064318248D}" type="presOf" srcId="{45E60B19-BE4F-4C0C-9669-022283A73D8C}" destId="{FAD60406-BA82-4B0A-BEF6-DCAF12CAF692}" srcOrd="0" destOrd="0" presId="urn:microsoft.com/office/officeart/2005/8/layout/chevron1"/>
    <dgm:cxn modelId="{ACC3D9E4-2507-45F4-9F0E-195103BAD159}" type="presOf" srcId="{AC7901F1-BD0F-4E0D-86AB-19B9A9E3046C}" destId="{A7F19055-BDED-44B2-BAB1-1E53E8ED5625}" srcOrd="0" destOrd="1" presId="urn:microsoft.com/office/officeart/2005/8/layout/chevron1"/>
    <dgm:cxn modelId="{F4CE27F0-8B59-49D3-9BA1-5D3BC5221E19}" srcId="{826E9F1A-D2B9-4E0D-8748-E13119B3427C}" destId="{6709C192-F297-444C-9B66-5FC89572F558}" srcOrd="1" destOrd="0" parTransId="{5B8B87A5-CAEB-4942-9BB2-491EE4E73B76}" sibTransId="{F3C0B7EC-6EDC-4CB9-8E2C-F5681C9CF386}"/>
    <dgm:cxn modelId="{386F85F3-7E48-4D52-9105-7D6A06849C5B}" srcId="{68C62393-E7B0-4D7F-B53E-2E6CF2433AE8}" destId="{B7DAA901-42B7-4160-893A-0AB792B3C4E3}" srcOrd="2" destOrd="0" parTransId="{55E4F306-1CBB-4CFE-BD29-C69EF50AA80C}" sibTransId="{645FFAD0-2B05-43CB-AF91-770AF2235114}"/>
    <dgm:cxn modelId="{CA70A4C2-833C-44F3-AC16-4E933206085F}" type="presParOf" srcId="{FAD60406-BA82-4B0A-BEF6-DCAF12CAF692}" destId="{A51721E2-2949-4A7F-99FB-CCB61775D34E}" srcOrd="0" destOrd="0" presId="urn:microsoft.com/office/officeart/2005/8/layout/chevron1"/>
    <dgm:cxn modelId="{4F68BA4E-3E74-43C3-9B05-90024221CCFC}" type="presParOf" srcId="{A51721E2-2949-4A7F-99FB-CCB61775D34E}" destId="{3814BED6-87EA-4ED3-94E7-A0B0438727E8}" srcOrd="0" destOrd="0" presId="urn:microsoft.com/office/officeart/2005/8/layout/chevron1"/>
    <dgm:cxn modelId="{C18F07E1-F269-4252-8F8F-8134CD6A9A13}" type="presParOf" srcId="{A51721E2-2949-4A7F-99FB-CCB61775D34E}" destId="{3554BABF-D447-4FA9-94BF-3A267C6E4A0F}" srcOrd="1" destOrd="0" presId="urn:microsoft.com/office/officeart/2005/8/layout/chevron1"/>
    <dgm:cxn modelId="{69942B00-434C-450F-8D30-9A799D19F6B2}" type="presParOf" srcId="{FAD60406-BA82-4B0A-BEF6-DCAF12CAF692}" destId="{968DF590-8134-44D2-AC01-C994EB991F10}" srcOrd="1" destOrd="0" presId="urn:microsoft.com/office/officeart/2005/8/layout/chevron1"/>
    <dgm:cxn modelId="{92051E63-0824-4315-B2CE-EE345E3AB7A4}" type="presParOf" srcId="{FAD60406-BA82-4B0A-BEF6-DCAF12CAF692}" destId="{B96D2D7D-385C-4996-9D55-FBC63B230701}" srcOrd="2" destOrd="0" presId="urn:microsoft.com/office/officeart/2005/8/layout/chevron1"/>
    <dgm:cxn modelId="{526F75E5-7F68-432E-A75E-530821FCCAAA}" type="presParOf" srcId="{B96D2D7D-385C-4996-9D55-FBC63B230701}" destId="{1F72FEEC-EB18-41DD-861E-A3784090EAA0}" srcOrd="0" destOrd="0" presId="urn:microsoft.com/office/officeart/2005/8/layout/chevron1"/>
    <dgm:cxn modelId="{4F499596-2B46-44A5-8DE0-2D9C7EFEFB95}" type="presParOf" srcId="{B96D2D7D-385C-4996-9D55-FBC63B230701}" destId="{2797320B-C157-4A1C-8C91-6ACF8448EB0E}" srcOrd="1" destOrd="0" presId="urn:microsoft.com/office/officeart/2005/8/layout/chevron1"/>
    <dgm:cxn modelId="{2BDCC339-1965-4798-A4F2-49487B782BEC}" type="presParOf" srcId="{FAD60406-BA82-4B0A-BEF6-DCAF12CAF692}" destId="{1FE2535D-D123-4FF6-B3D9-DE72CCC8A4B8}" srcOrd="3" destOrd="0" presId="urn:microsoft.com/office/officeart/2005/8/layout/chevron1"/>
    <dgm:cxn modelId="{355CAEE2-89E2-4C2D-A97A-BFEE2B932B6D}" type="presParOf" srcId="{FAD60406-BA82-4B0A-BEF6-DCAF12CAF692}" destId="{A3CD0D55-44DD-42D2-B300-68A72A0E6E24}" srcOrd="4" destOrd="0" presId="urn:microsoft.com/office/officeart/2005/8/layout/chevron1"/>
    <dgm:cxn modelId="{B8DAD7D8-79DA-4BAE-9FD4-8C044C59C87C}" type="presParOf" srcId="{A3CD0D55-44DD-42D2-B300-68A72A0E6E24}" destId="{C815C3DF-2A4B-40E0-8C0F-30A2D28804AB}" srcOrd="0" destOrd="0" presId="urn:microsoft.com/office/officeart/2005/8/layout/chevron1"/>
    <dgm:cxn modelId="{5CB76B15-B4F1-459B-AE54-0DF5DE992745}" type="presParOf" srcId="{A3CD0D55-44DD-42D2-B300-68A72A0E6E24}" destId="{A7F19055-BDED-44B2-BAB1-1E53E8ED5625}"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9DD33B-3321-49E3-A9CF-6FF1C1A46568}"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MY"/>
        </a:p>
      </dgm:t>
    </dgm:pt>
    <dgm:pt modelId="{E29FE27B-F337-4602-AE20-5373C2063A8C}">
      <dgm:prSet phldrT="[Text]" phldr="0"/>
      <dgm:spPr/>
      <dgm:t>
        <a:bodyPr/>
        <a:lstStyle/>
        <a:p>
          <a:r>
            <a:rPr lang="en-MY" b="1" u="sng" dirty="0"/>
            <a:t>Step 1 – Verify Drawing info</a:t>
          </a:r>
        </a:p>
        <a:p>
          <a:r>
            <a:rPr lang="en-MY" dirty="0"/>
            <a:t>- Verify duct size </a:t>
          </a:r>
        </a:p>
        <a:p>
          <a:r>
            <a:rPr lang="en-MY" dirty="0"/>
            <a:t>- Verify duct length </a:t>
          </a:r>
        </a:p>
        <a:p>
          <a:r>
            <a:rPr lang="en-MY" dirty="0"/>
            <a:t>- Verify all fittings &amp; connections </a:t>
          </a:r>
        </a:p>
        <a:p>
          <a:r>
            <a:rPr lang="en-MY" dirty="0"/>
            <a:t>- Verify latest drawing revision</a:t>
          </a:r>
        </a:p>
      </dgm:t>
    </dgm:pt>
    <dgm:pt modelId="{5143AC1A-2C7A-4033-AAAB-6CA0E23D1AAF}" type="parTrans" cxnId="{659A48C0-4036-4ED6-A187-36B255102BE5}">
      <dgm:prSet/>
      <dgm:spPr/>
      <dgm:t>
        <a:bodyPr/>
        <a:lstStyle/>
        <a:p>
          <a:endParaRPr lang="en-MY"/>
        </a:p>
      </dgm:t>
    </dgm:pt>
    <dgm:pt modelId="{1121A1FA-09C7-4AC6-BB3D-AA719F51EEB7}" type="sibTrans" cxnId="{659A48C0-4036-4ED6-A187-36B255102BE5}">
      <dgm:prSet/>
      <dgm:spPr/>
      <dgm:t>
        <a:bodyPr/>
        <a:lstStyle/>
        <a:p>
          <a:endParaRPr lang="en-MY"/>
        </a:p>
      </dgm:t>
    </dgm:pt>
    <dgm:pt modelId="{674803FE-D5D4-4DC7-B40B-2B05EAEAA5F2}">
      <dgm:prSet phldrT="[Text]" phldr="0"/>
      <dgm:spPr/>
      <dgm:t>
        <a:bodyPr/>
        <a:lstStyle/>
        <a:p>
          <a:r>
            <a:rPr lang="en-MY" b="1" u="sng" dirty="0"/>
            <a:t>Step 2 – Calculate Duct Quantity</a:t>
          </a:r>
        </a:p>
        <a:p>
          <a:r>
            <a:rPr lang="en-MY" u="none" dirty="0"/>
            <a:t>- Calculate main &amp; branch duct</a:t>
          </a:r>
        </a:p>
        <a:p>
          <a:r>
            <a:rPr lang="en-MY" u="none" dirty="0"/>
            <a:t>- Calculate dropper duct</a:t>
          </a:r>
        </a:p>
      </dgm:t>
    </dgm:pt>
    <dgm:pt modelId="{729D0502-4F69-4AD6-A05E-A6A1599B4C3A}" type="parTrans" cxnId="{9693E718-9338-40EB-A1F4-17F519211978}">
      <dgm:prSet/>
      <dgm:spPr/>
      <dgm:t>
        <a:bodyPr/>
        <a:lstStyle/>
        <a:p>
          <a:endParaRPr lang="en-MY"/>
        </a:p>
      </dgm:t>
    </dgm:pt>
    <dgm:pt modelId="{66B725CE-4244-48F0-89B2-4402339EAC46}" type="sibTrans" cxnId="{9693E718-9338-40EB-A1F4-17F519211978}">
      <dgm:prSet/>
      <dgm:spPr/>
      <dgm:t>
        <a:bodyPr/>
        <a:lstStyle/>
        <a:p>
          <a:endParaRPr lang="en-MY"/>
        </a:p>
      </dgm:t>
    </dgm:pt>
    <dgm:pt modelId="{3E4584C7-24DB-4D29-8A61-C702A69D41CF}">
      <dgm:prSet phldrT="[Text]" phldr="0"/>
      <dgm:spPr/>
      <dgm:t>
        <a:bodyPr/>
        <a:lstStyle/>
        <a:p>
          <a:r>
            <a:rPr lang="en-MY" b="1" u="sng" dirty="0"/>
            <a:t>Step 3 – Cross Check &amp; Verification</a:t>
          </a:r>
        </a:p>
        <a:p>
          <a:r>
            <a:rPr lang="en-MY" dirty="0"/>
            <a:t>Compare your calculation with:</a:t>
          </a:r>
        </a:p>
        <a:p>
          <a:pPr>
            <a:buFont typeface="Arial" panose="020B0604020202020204" pitchFamily="34" charset="0"/>
            <a:buChar char="•"/>
          </a:pPr>
          <a:r>
            <a:rPr lang="en-MY" dirty="0"/>
            <a:t>- Vendor quotation quantity </a:t>
          </a:r>
        </a:p>
        <a:p>
          <a:pPr>
            <a:buFont typeface="Arial" panose="020B0604020202020204" pitchFamily="34" charset="0"/>
            <a:buChar char="•"/>
          </a:pPr>
          <a:r>
            <a:rPr lang="en-MY" dirty="0"/>
            <a:t>- Previous project unit rate</a:t>
          </a:r>
        </a:p>
      </dgm:t>
    </dgm:pt>
    <dgm:pt modelId="{E0012577-E945-4ACE-8881-AC7B07712AF2}" type="parTrans" cxnId="{81041A92-D626-4F43-9E50-F80EEB680108}">
      <dgm:prSet/>
      <dgm:spPr/>
      <dgm:t>
        <a:bodyPr/>
        <a:lstStyle/>
        <a:p>
          <a:endParaRPr lang="en-MY"/>
        </a:p>
      </dgm:t>
    </dgm:pt>
    <dgm:pt modelId="{5483C16E-81C4-4095-BCBD-540E6DA4CD53}" type="sibTrans" cxnId="{81041A92-D626-4F43-9E50-F80EEB680108}">
      <dgm:prSet/>
      <dgm:spPr/>
      <dgm:t>
        <a:bodyPr/>
        <a:lstStyle/>
        <a:p>
          <a:endParaRPr lang="en-MY"/>
        </a:p>
      </dgm:t>
    </dgm:pt>
    <dgm:pt modelId="{D4C6EEA3-1A39-4B4C-8178-6B9452E88293}" type="pres">
      <dgm:prSet presAssocID="{1F9DD33B-3321-49E3-A9CF-6FF1C1A46568}" presName="arrowDiagram" presStyleCnt="0">
        <dgm:presLayoutVars>
          <dgm:chMax val="5"/>
          <dgm:dir/>
          <dgm:resizeHandles val="exact"/>
        </dgm:presLayoutVars>
      </dgm:prSet>
      <dgm:spPr/>
    </dgm:pt>
    <dgm:pt modelId="{983EC7EA-4D5E-4FE8-A669-EC15480EA370}" type="pres">
      <dgm:prSet presAssocID="{1F9DD33B-3321-49E3-A9CF-6FF1C1A46568}" presName="arrow" presStyleLbl="bgShp" presStyleIdx="0" presStyleCnt="1" custLinFactNeighborX="996" custLinFactNeighborY="3671"/>
      <dgm:spPr/>
    </dgm:pt>
    <dgm:pt modelId="{4C68DF00-1454-4E20-8DD6-F39321F75478}" type="pres">
      <dgm:prSet presAssocID="{1F9DD33B-3321-49E3-A9CF-6FF1C1A46568}" presName="arrowDiagram3" presStyleCnt="0"/>
      <dgm:spPr/>
    </dgm:pt>
    <dgm:pt modelId="{B9580B4D-2917-4A22-ACAF-FEE4729056D3}" type="pres">
      <dgm:prSet presAssocID="{E29FE27B-F337-4602-AE20-5373C2063A8C}" presName="bullet3a" presStyleLbl="node1" presStyleIdx="0" presStyleCnt="3"/>
      <dgm:spPr/>
    </dgm:pt>
    <dgm:pt modelId="{25D62006-AFAC-4223-8360-8ED44C10CEC4}" type="pres">
      <dgm:prSet presAssocID="{E29FE27B-F337-4602-AE20-5373C2063A8C}" presName="textBox3a" presStyleLbl="revTx" presStyleIdx="0" presStyleCnt="3" custScaleX="120246" custLinFactNeighborX="-11970">
        <dgm:presLayoutVars>
          <dgm:bulletEnabled val="1"/>
        </dgm:presLayoutVars>
      </dgm:prSet>
      <dgm:spPr/>
    </dgm:pt>
    <dgm:pt modelId="{96F01AAE-152E-40DE-8A0F-EB31F7B4C3D7}" type="pres">
      <dgm:prSet presAssocID="{674803FE-D5D4-4DC7-B40B-2B05EAEAA5F2}" presName="bullet3b" presStyleLbl="node1" presStyleIdx="1" presStyleCnt="3"/>
      <dgm:spPr/>
    </dgm:pt>
    <dgm:pt modelId="{B3C80E6D-B04C-4966-978F-204F23637BBC}" type="pres">
      <dgm:prSet presAssocID="{674803FE-D5D4-4DC7-B40B-2B05EAEAA5F2}" presName="textBox3b" presStyleLbl="revTx" presStyleIdx="1" presStyleCnt="3" custScaleX="161689" custLinFactNeighborY="11511">
        <dgm:presLayoutVars>
          <dgm:bulletEnabled val="1"/>
        </dgm:presLayoutVars>
      </dgm:prSet>
      <dgm:spPr/>
    </dgm:pt>
    <dgm:pt modelId="{5A20E13E-90DE-410E-BD01-9E160854988E}" type="pres">
      <dgm:prSet presAssocID="{3E4584C7-24DB-4D29-8A61-C702A69D41CF}" presName="bullet3c" presStyleLbl="node1" presStyleIdx="2" presStyleCnt="3"/>
      <dgm:spPr/>
    </dgm:pt>
    <dgm:pt modelId="{8A7778D8-FB26-40A8-BB11-09A599FCDED2}" type="pres">
      <dgm:prSet presAssocID="{3E4584C7-24DB-4D29-8A61-C702A69D41CF}" presName="textBox3c" presStyleLbl="revTx" presStyleIdx="2" presStyleCnt="3" custScaleX="157834" custLinFactNeighborX="4063" custLinFactNeighborY="2245">
        <dgm:presLayoutVars>
          <dgm:bulletEnabled val="1"/>
        </dgm:presLayoutVars>
      </dgm:prSet>
      <dgm:spPr/>
    </dgm:pt>
  </dgm:ptLst>
  <dgm:cxnLst>
    <dgm:cxn modelId="{9693E718-9338-40EB-A1F4-17F519211978}" srcId="{1F9DD33B-3321-49E3-A9CF-6FF1C1A46568}" destId="{674803FE-D5D4-4DC7-B40B-2B05EAEAA5F2}" srcOrd="1" destOrd="0" parTransId="{729D0502-4F69-4AD6-A05E-A6A1599B4C3A}" sibTransId="{66B725CE-4244-48F0-89B2-4402339EAC46}"/>
    <dgm:cxn modelId="{E798745D-E298-439F-943B-AD91C5CAD817}" type="presOf" srcId="{674803FE-D5D4-4DC7-B40B-2B05EAEAA5F2}" destId="{B3C80E6D-B04C-4966-978F-204F23637BBC}" srcOrd="0" destOrd="0" presId="urn:microsoft.com/office/officeart/2005/8/layout/arrow2"/>
    <dgm:cxn modelId="{81041A92-D626-4F43-9E50-F80EEB680108}" srcId="{1F9DD33B-3321-49E3-A9CF-6FF1C1A46568}" destId="{3E4584C7-24DB-4D29-8A61-C702A69D41CF}" srcOrd="2" destOrd="0" parTransId="{E0012577-E945-4ACE-8881-AC7B07712AF2}" sibTransId="{5483C16E-81C4-4095-BCBD-540E6DA4CD53}"/>
    <dgm:cxn modelId="{D941D9A0-272A-4608-80DC-3A8421777473}" type="presOf" srcId="{3E4584C7-24DB-4D29-8A61-C702A69D41CF}" destId="{8A7778D8-FB26-40A8-BB11-09A599FCDED2}" srcOrd="0" destOrd="0" presId="urn:microsoft.com/office/officeart/2005/8/layout/arrow2"/>
    <dgm:cxn modelId="{659A48C0-4036-4ED6-A187-36B255102BE5}" srcId="{1F9DD33B-3321-49E3-A9CF-6FF1C1A46568}" destId="{E29FE27B-F337-4602-AE20-5373C2063A8C}" srcOrd="0" destOrd="0" parTransId="{5143AC1A-2C7A-4033-AAAB-6CA0E23D1AAF}" sibTransId="{1121A1FA-09C7-4AC6-BB3D-AA719F51EEB7}"/>
    <dgm:cxn modelId="{6D1355DF-92E3-4E6D-982F-665C115AEEEF}" type="presOf" srcId="{1F9DD33B-3321-49E3-A9CF-6FF1C1A46568}" destId="{D4C6EEA3-1A39-4B4C-8178-6B9452E88293}" srcOrd="0" destOrd="0" presId="urn:microsoft.com/office/officeart/2005/8/layout/arrow2"/>
    <dgm:cxn modelId="{5CCC1BF0-BA39-44E4-A940-17367B2F0BF3}" type="presOf" srcId="{E29FE27B-F337-4602-AE20-5373C2063A8C}" destId="{25D62006-AFAC-4223-8360-8ED44C10CEC4}" srcOrd="0" destOrd="0" presId="urn:microsoft.com/office/officeart/2005/8/layout/arrow2"/>
    <dgm:cxn modelId="{7D8687D8-2841-41E2-8DB9-CAB562519E94}" type="presParOf" srcId="{D4C6EEA3-1A39-4B4C-8178-6B9452E88293}" destId="{983EC7EA-4D5E-4FE8-A669-EC15480EA370}" srcOrd="0" destOrd="0" presId="urn:microsoft.com/office/officeart/2005/8/layout/arrow2"/>
    <dgm:cxn modelId="{61E560F1-8B73-49E3-BF82-60609D99D4A1}" type="presParOf" srcId="{D4C6EEA3-1A39-4B4C-8178-6B9452E88293}" destId="{4C68DF00-1454-4E20-8DD6-F39321F75478}" srcOrd="1" destOrd="0" presId="urn:microsoft.com/office/officeart/2005/8/layout/arrow2"/>
    <dgm:cxn modelId="{A5BABD1B-20B5-4E92-9713-C0DA327EDA46}" type="presParOf" srcId="{4C68DF00-1454-4E20-8DD6-F39321F75478}" destId="{B9580B4D-2917-4A22-ACAF-FEE4729056D3}" srcOrd="0" destOrd="0" presId="urn:microsoft.com/office/officeart/2005/8/layout/arrow2"/>
    <dgm:cxn modelId="{01120E57-ABFC-4028-BD3B-E622DA7A3D74}" type="presParOf" srcId="{4C68DF00-1454-4E20-8DD6-F39321F75478}" destId="{25D62006-AFAC-4223-8360-8ED44C10CEC4}" srcOrd="1" destOrd="0" presId="urn:microsoft.com/office/officeart/2005/8/layout/arrow2"/>
    <dgm:cxn modelId="{EB7135BA-716F-40BC-B279-0523641BF8DB}" type="presParOf" srcId="{4C68DF00-1454-4E20-8DD6-F39321F75478}" destId="{96F01AAE-152E-40DE-8A0F-EB31F7B4C3D7}" srcOrd="2" destOrd="0" presId="urn:microsoft.com/office/officeart/2005/8/layout/arrow2"/>
    <dgm:cxn modelId="{ED6FF4EE-233D-4D85-B04E-6AC410C2749F}" type="presParOf" srcId="{4C68DF00-1454-4E20-8DD6-F39321F75478}" destId="{B3C80E6D-B04C-4966-978F-204F23637BBC}" srcOrd="3" destOrd="0" presId="urn:microsoft.com/office/officeart/2005/8/layout/arrow2"/>
    <dgm:cxn modelId="{BC3F8B5E-FC45-4B90-970E-C92E04DC26D8}" type="presParOf" srcId="{4C68DF00-1454-4E20-8DD6-F39321F75478}" destId="{5A20E13E-90DE-410E-BD01-9E160854988E}" srcOrd="4" destOrd="0" presId="urn:microsoft.com/office/officeart/2005/8/layout/arrow2"/>
    <dgm:cxn modelId="{6A957819-4CF2-46B6-ACD7-73336D02515D}" type="presParOf" srcId="{4C68DF00-1454-4E20-8DD6-F39321F75478}" destId="{8A7778D8-FB26-40A8-BB11-09A599FCDED2}"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4E8780-EEF9-4C0B-8EDD-A71EA14EFC6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MY"/>
        </a:p>
      </dgm:t>
    </dgm:pt>
    <dgm:pt modelId="{2F5831F8-C213-4EC7-A681-8E1ADD1CCBFF}">
      <dgm:prSet phldrT="[Text]" phldr="0" custT="1"/>
      <dgm:spPr/>
      <dgm:t>
        <a:bodyPr/>
        <a:lstStyle/>
        <a:p>
          <a:r>
            <a:rPr lang="en-US" sz="2300" b="1" dirty="0"/>
            <a:t>Date</a:t>
          </a:r>
          <a:endParaRPr lang="en-MY" sz="2300" b="1" dirty="0"/>
        </a:p>
      </dgm:t>
    </dgm:pt>
    <dgm:pt modelId="{36699DA7-68E1-4EF4-8E10-BD80D62D5607}" type="parTrans" cxnId="{F3D30002-4182-4B87-B085-66B1618B22B4}">
      <dgm:prSet/>
      <dgm:spPr/>
      <dgm:t>
        <a:bodyPr/>
        <a:lstStyle/>
        <a:p>
          <a:endParaRPr lang="en-MY" sz="2300"/>
        </a:p>
      </dgm:t>
    </dgm:pt>
    <dgm:pt modelId="{5DABCF3A-E1BB-4DE9-95F6-67C8581D5056}" type="sibTrans" cxnId="{F3D30002-4182-4B87-B085-66B1618B22B4}">
      <dgm:prSet/>
      <dgm:spPr/>
      <dgm:t>
        <a:bodyPr/>
        <a:lstStyle/>
        <a:p>
          <a:endParaRPr lang="en-MY" sz="2300"/>
        </a:p>
      </dgm:t>
    </dgm:pt>
    <dgm:pt modelId="{D4C2CAFE-14C6-4730-9A0A-232F7485DCC3}">
      <dgm:prSet phldrT="[Text]" phldr="0" custT="1"/>
      <dgm:spPr/>
      <dgm:t>
        <a:bodyPr/>
        <a:lstStyle/>
        <a:p>
          <a:r>
            <a:rPr lang="en-US" sz="2300" dirty="0"/>
            <a:t>29 – 30 September 2026</a:t>
          </a:r>
          <a:endParaRPr lang="en-MY" sz="2300" dirty="0"/>
        </a:p>
      </dgm:t>
    </dgm:pt>
    <dgm:pt modelId="{4228AE52-5190-4047-A65A-72B8DDB91713}" type="parTrans" cxnId="{86B38F45-4154-4877-A205-891F8718BE51}">
      <dgm:prSet/>
      <dgm:spPr/>
      <dgm:t>
        <a:bodyPr/>
        <a:lstStyle/>
        <a:p>
          <a:endParaRPr lang="en-MY" sz="2300"/>
        </a:p>
      </dgm:t>
    </dgm:pt>
    <dgm:pt modelId="{4E67D738-8E66-40B8-90DC-4CAA9D9F7D10}" type="sibTrans" cxnId="{86B38F45-4154-4877-A205-891F8718BE51}">
      <dgm:prSet/>
      <dgm:spPr/>
      <dgm:t>
        <a:bodyPr/>
        <a:lstStyle/>
        <a:p>
          <a:endParaRPr lang="en-MY" sz="2300"/>
        </a:p>
      </dgm:t>
    </dgm:pt>
    <dgm:pt modelId="{4A09C8DA-5D71-4824-80F7-011870269759}">
      <dgm:prSet phldrT="[Text]" phldr="0" custT="1"/>
      <dgm:spPr/>
      <dgm:t>
        <a:bodyPr/>
        <a:lstStyle/>
        <a:p>
          <a:r>
            <a:rPr lang="en-US" sz="2300" b="1" dirty="0"/>
            <a:t>On-site Audit</a:t>
          </a:r>
          <a:endParaRPr lang="en-MY" sz="2300" b="1" dirty="0"/>
        </a:p>
      </dgm:t>
    </dgm:pt>
    <dgm:pt modelId="{3827AD82-4EC9-4CFC-A34E-C8A5D37AB141}" type="parTrans" cxnId="{41903671-919E-4E3B-9AD7-966ECC7DAD46}">
      <dgm:prSet/>
      <dgm:spPr/>
      <dgm:t>
        <a:bodyPr/>
        <a:lstStyle/>
        <a:p>
          <a:endParaRPr lang="en-MY" sz="2300"/>
        </a:p>
      </dgm:t>
    </dgm:pt>
    <dgm:pt modelId="{B10C0C69-7C68-4C56-95E8-46A59B12FEE9}" type="sibTrans" cxnId="{41903671-919E-4E3B-9AD7-966ECC7DAD46}">
      <dgm:prSet/>
      <dgm:spPr/>
      <dgm:t>
        <a:bodyPr/>
        <a:lstStyle/>
        <a:p>
          <a:endParaRPr lang="en-MY" sz="2300"/>
        </a:p>
      </dgm:t>
    </dgm:pt>
    <dgm:pt modelId="{495C442C-010D-4C20-8166-B57BD379FE7B}">
      <dgm:prSet phldrT="[Text]" phldr="0" custT="1"/>
      <dgm:spPr/>
      <dgm:t>
        <a:bodyPr/>
        <a:lstStyle/>
        <a:p>
          <a:r>
            <a:rPr lang="en-US" sz="2300" dirty="0"/>
            <a:t>PGSK02</a:t>
          </a:r>
          <a:endParaRPr lang="en-MY" sz="2300" dirty="0"/>
        </a:p>
      </dgm:t>
    </dgm:pt>
    <dgm:pt modelId="{ABB228AC-F844-49A4-BC4D-1AC09AF26902}" type="parTrans" cxnId="{68295697-5D72-4C13-B316-C0818D62DA7B}">
      <dgm:prSet/>
      <dgm:spPr/>
      <dgm:t>
        <a:bodyPr/>
        <a:lstStyle/>
        <a:p>
          <a:endParaRPr lang="en-MY" sz="2300"/>
        </a:p>
      </dgm:t>
    </dgm:pt>
    <dgm:pt modelId="{FE910D84-ADC0-4291-8EAD-F2996037EA50}" type="sibTrans" cxnId="{68295697-5D72-4C13-B316-C0818D62DA7B}">
      <dgm:prSet/>
      <dgm:spPr/>
      <dgm:t>
        <a:bodyPr/>
        <a:lstStyle/>
        <a:p>
          <a:endParaRPr lang="en-MY" sz="2300"/>
        </a:p>
      </dgm:t>
    </dgm:pt>
    <dgm:pt modelId="{C4C96C81-2086-41F9-BCD1-BE9B5D9EAA0B}" type="pres">
      <dgm:prSet presAssocID="{1B4E8780-EEF9-4C0B-8EDD-A71EA14EFC65}" presName="linear" presStyleCnt="0">
        <dgm:presLayoutVars>
          <dgm:animLvl val="lvl"/>
          <dgm:resizeHandles val="exact"/>
        </dgm:presLayoutVars>
      </dgm:prSet>
      <dgm:spPr/>
    </dgm:pt>
    <dgm:pt modelId="{A64991E0-70D1-48BE-ADC9-0CFC28FE91CB}" type="pres">
      <dgm:prSet presAssocID="{2F5831F8-C213-4EC7-A681-8E1ADD1CCBFF}" presName="parentText" presStyleLbl="node1" presStyleIdx="0" presStyleCnt="2">
        <dgm:presLayoutVars>
          <dgm:chMax val="0"/>
          <dgm:bulletEnabled val="1"/>
        </dgm:presLayoutVars>
      </dgm:prSet>
      <dgm:spPr/>
    </dgm:pt>
    <dgm:pt modelId="{019BA1BB-1E03-4B09-A2AA-1BADDC7C454D}" type="pres">
      <dgm:prSet presAssocID="{2F5831F8-C213-4EC7-A681-8E1ADD1CCBFF}" presName="childText" presStyleLbl="revTx" presStyleIdx="0" presStyleCnt="2">
        <dgm:presLayoutVars>
          <dgm:bulletEnabled val="1"/>
        </dgm:presLayoutVars>
      </dgm:prSet>
      <dgm:spPr/>
    </dgm:pt>
    <dgm:pt modelId="{5B9EC929-66B9-4EC9-9DA1-C1B11883305F}" type="pres">
      <dgm:prSet presAssocID="{4A09C8DA-5D71-4824-80F7-011870269759}" presName="parentText" presStyleLbl="node1" presStyleIdx="1" presStyleCnt="2">
        <dgm:presLayoutVars>
          <dgm:chMax val="0"/>
          <dgm:bulletEnabled val="1"/>
        </dgm:presLayoutVars>
      </dgm:prSet>
      <dgm:spPr/>
    </dgm:pt>
    <dgm:pt modelId="{228E246F-03F0-4645-BC7A-445A0C417268}" type="pres">
      <dgm:prSet presAssocID="{4A09C8DA-5D71-4824-80F7-011870269759}" presName="childText" presStyleLbl="revTx" presStyleIdx="1" presStyleCnt="2">
        <dgm:presLayoutVars>
          <dgm:bulletEnabled val="1"/>
        </dgm:presLayoutVars>
      </dgm:prSet>
      <dgm:spPr/>
    </dgm:pt>
  </dgm:ptLst>
  <dgm:cxnLst>
    <dgm:cxn modelId="{F3D30002-4182-4B87-B085-66B1618B22B4}" srcId="{1B4E8780-EEF9-4C0B-8EDD-A71EA14EFC65}" destId="{2F5831F8-C213-4EC7-A681-8E1ADD1CCBFF}" srcOrd="0" destOrd="0" parTransId="{36699DA7-68E1-4EF4-8E10-BD80D62D5607}" sibTransId="{5DABCF3A-E1BB-4DE9-95F6-67C8581D5056}"/>
    <dgm:cxn modelId="{0EB0C00F-283F-4AFF-A471-75241525AD28}" type="presOf" srcId="{4A09C8DA-5D71-4824-80F7-011870269759}" destId="{5B9EC929-66B9-4EC9-9DA1-C1B11883305F}" srcOrd="0" destOrd="0" presId="urn:microsoft.com/office/officeart/2005/8/layout/vList2"/>
    <dgm:cxn modelId="{1685801F-4E1B-4FF8-A9A8-E6F85341E35A}" type="presOf" srcId="{1B4E8780-EEF9-4C0B-8EDD-A71EA14EFC65}" destId="{C4C96C81-2086-41F9-BCD1-BE9B5D9EAA0B}" srcOrd="0" destOrd="0" presId="urn:microsoft.com/office/officeart/2005/8/layout/vList2"/>
    <dgm:cxn modelId="{A78A1021-9B82-49D7-B4C5-ACB5D98BF35E}" type="presOf" srcId="{495C442C-010D-4C20-8166-B57BD379FE7B}" destId="{228E246F-03F0-4645-BC7A-445A0C417268}" srcOrd="0" destOrd="0" presId="urn:microsoft.com/office/officeart/2005/8/layout/vList2"/>
    <dgm:cxn modelId="{86B38F45-4154-4877-A205-891F8718BE51}" srcId="{2F5831F8-C213-4EC7-A681-8E1ADD1CCBFF}" destId="{D4C2CAFE-14C6-4730-9A0A-232F7485DCC3}" srcOrd="0" destOrd="0" parTransId="{4228AE52-5190-4047-A65A-72B8DDB91713}" sibTransId="{4E67D738-8E66-40B8-90DC-4CAA9D9F7D10}"/>
    <dgm:cxn modelId="{41903671-919E-4E3B-9AD7-966ECC7DAD46}" srcId="{1B4E8780-EEF9-4C0B-8EDD-A71EA14EFC65}" destId="{4A09C8DA-5D71-4824-80F7-011870269759}" srcOrd="1" destOrd="0" parTransId="{3827AD82-4EC9-4CFC-A34E-C8A5D37AB141}" sibTransId="{B10C0C69-7C68-4C56-95E8-46A59B12FEE9}"/>
    <dgm:cxn modelId="{68295697-5D72-4C13-B316-C0818D62DA7B}" srcId="{4A09C8DA-5D71-4824-80F7-011870269759}" destId="{495C442C-010D-4C20-8166-B57BD379FE7B}" srcOrd="0" destOrd="0" parTransId="{ABB228AC-F844-49A4-BC4D-1AC09AF26902}" sibTransId="{FE910D84-ADC0-4291-8EAD-F2996037EA50}"/>
    <dgm:cxn modelId="{015F89D6-76D5-4A03-A028-A990E85C5527}" type="presOf" srcId="{2F5831F8-C213-4EC7-A681-8E1ADD1CCBFF}" destId="{A64991E0-70D1-48BE-ADC9-0CFC28FE91CB}" srcOrd="0" destOrd="0" presId="urn:microsoft.com/office/officeart/2005/8/layout/vList2"/>
    <dgm:cxn modelId="{7C493CEB-40A9-4316-AE2C-38F249F4B70E}" type="presOf" srcId="{D4C2CAFE-14C6-4730-9A0A-232F7485DCC3}" destId="{019BA1BB-1E03-4B09-A2AA-1BADDC7C454D}" srcOrd="0" destOrd="0" presId="urn:microsoft.com/office/officeart/2005/8/layout/vList2"/>
    <dgm:cxn modelId="{46B9B78D-0895-42AA-8C48-2861C5A721B8}" type="presParOf" srcId="{C4C96C81-2086-41F9-BCD1-BE9B5D9EAA0B}" destId="{A64991E0-70D1-48BE-ADC9-0CFC28FE91CB}" srcOrd="0" destOrd="0" presId="urn:microsoft.com/office/officeart/2005/8/layout/vList2"/>
    <dgm:cxn modelId="{2CDF133F-451F-46ED-B25D-69C68B79CCCA}" type="presParOf" srcId="{C4C96C81-2086-41F9-BCD1-BE9B5D9EAA0B}" destId="{019BA1BB-1E03-4B09-A2AA-1BADDC7C454D}" srcOrd="1" destOrd="0" presId="urn:microsoft.com/office/officeart/2005/8/layout/vList2"/>
    <dgm:cxn modelId="{5E8EC0DA-99B7-40DC-B302-37B0F2603C01}" type="presParOf" srcId="{C4C96C81-2086-41F9-BCD1-BE9B5D9EAA0B}" destId="{5B9EC929-66B9-4EC9-9DA1-C1B11883305F}" srcOrd="2" destOrd="0" presId="urn:microsoft.com/office/officeart/2005/8/layout/vList2"/>
    <dgm:cxn modelId="{9DEA26E6-7170-4D1D-809B-2FD91E575D34}" type="presParOf" srcId="{C4C96C81-2086-41F9-BCD1-BE9B5D9EAA0B}" destId="{228E246F-03F0-4645-BC7A-445A0C41726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7365E8-E2DC-495C-99BB-14A8B44F0E64}" type="doc">
      <dgm:prSet loTypeId="urn:microsoft.com/office/officeart/2005/8/layout/chevron2" loCatId="list" qsTypeId="urn:microsoft.com/office/officeart/2005/8/quickstyle/3d3" qsCatId="3D" csTypeId="urn:microsoft.com/office/officeart/2005/8/colors/accent1_2" csCatId="accent1" phldr="1"/>
      <dgm:spPr/>
      <dgm:t>
        <a:bodyPr/>
        <a:lstStyle/>
        <a:p>
          <a:endParaRPr lang="en-MY"/>
        </a:p>
      </dgm:t>
    </dgm:pt>
    <dgm:pt modelId="{0DBDA374-1348-4FC7-BD53-E6F19B0C2CE5}">
      <dgm:prSet phldrT="[Text]"/>
      <dgm:spPr/>
      <dgm:t>
        <a:bodyPr/>
        <a:lstStyle/>
        <a:p>
          <a:r>
            <a:rPr lang="en-MY" b="1" dirty="0"/>
            <a:t>1</a:t>
          </a:r>
        </a:p>
      </dgm:t>
    </dgm:pt>
    <dgm:pt modelId="{7194E943-0DA6-4149-BFDB-9C8055F1034E}" type="parTrans" cxnId="{4FA52A9C-90B6-41F8-9C94-B2F75EAE1157}">
      <dgm:prSet/>
      <dgm:spPr/>
      <dgm:t>
        <a:bodyPr/>
        <a:lstStyle/>
        <a:p>
          <a:endParaRPr lang="en-MY"/>
        </a:p>
      </dgm:t>
    </dgm:pt>
    <dgm:pt modelId="{072B773E-D653-40BB-974A-6B7B9A16AC12}" type="sibTrans" cxnId="{4FA52A9C-90B6-41F8-9C94-B2F75EAE1157}">
      <dgm:prSet/>
      <dgm:spPr/>
      <dgm:t>
        <a:bodyPr/>
        <a:lstStyle/>
        <a:p>
          <a:endParaRPr lang="en-MY"/>
        </a:p>
      </dgm:t>
    </dgm:pt>
    <dgm:pt modelId="{1BABAB6C-722C-44F4-BF85-98EF5F0666C2}">
      <dgm:prSet phldrT="[Text]"/>
      <dgm:spPr/>
      <dgm:t>
        <a:bodyPr/>
        <a:lstStyle/>
        <a:p>
          <a:pPr>
            <a:buFont typeface="Arial" panose="020B0604020202020204" pitchFamily="34" charset="0"/>
            <a:buNone/>
          </a:pPr>
          <a:r>
            <a:rPr lang="en-MY" dirty="0">
              <a:latin typeface="Arial Narrow" panose="020B0606020202030204" pitchFamily="34" charset="0"/>
              <a:cs typeface="Times New Roman" panose="02020603050405020304" pitchFamily="18" charset="0"/>
            </a:rPr>
            <a:t>Requestor get approval from manager to book flight</a:t>
          </a:r>
          <a:endParaRPr lang="en-MY" dirty="0"/>
        </a:p>
      </dgm:t>
    </dgm:pt>
    <dgm:pt modelId="{2B217F3B-888A-4785-8F0C-9404E8A1F0ED}" type="parTrans" cxnId="{EC6FB7C6-1345-4080-A100-B7BA580F1778}">
      <dgm:prSet/>
      <dgm:spPr/>
      <dgm:t>
        <a:bodyPr/>
        <a:lstStyle/>
        <a:p>
          <a:endParaRPr lang="en-MY"/>
        </a:p>
      </dgm:t>
    </dgm:pt>
    <dgm:pt modelId="{FECACB12-3E44-4DC4-B501-AEBD74714355}" type="sibTrans" cxnId="{EC6FB7C6-1345-4080-A100-B7BA580F1778}">
      <dgm:prSet/>
      <dgm:spPr/>
      <dgm:t>
        <a:bodyPr/>
        <a:lstStyle/>
        <a:p>
          <a:endParaRPr lang="en-MY"/>
        </a:p>
      </dgm:t>
    </dgm:pt>
    <dgm:pt modelId="{BB6836D2-83B0-44DC-81EE-DDEE3345A17E}">
      <dgm:prSet phldrT="[Text]"/>
      <dgm:spPr/>
      <dgm:t>
        <a:bodyPr/>
        <a:lstStyle/>
        <a:p>
          <a:r>
            <a:rPr lang="en-MY" b="1" dirty="0"/>
            <a:t>2</a:t>
          </a:r>
        </a:p>
      </dgm:t>
    </dgm:pt>
    <dgm:pt modelId="{508E4D11-7AC0-4C7A-8F91-7837B6ABCAE7}" type="parTrans" cxnId="{8C403DA5-487F-4E15-828F-53E6EDEDE33B}">
      <dgm:prSet/>
      <dgm:spPr/>
      <dgm:t>
        <a:bodyPr/>
        <a:lstStyle/>
        <a:p>
          <a:endParaRPr lang="en-MY"/>
        </a:p>
      </dgm:t>
    </dgm:pt>
    <dgm:pt modelId="{538C3BFF-C2BA-4019-B662-546DAD138D7C}" type="sibTrans" cxnId="{8C403DA5-487F-4E15-828F-53E6EDEDE33B}">
      <dgm:prSet/>
      <dgm:spPr/>
      <dgm:t>
        <a:bodyPr/>
        <a:lstStyle/>
        <a:p>
          <a:endParaRPr lang="en-MY"/>
        </a:p>
      </dgm:t>
    </dgm:pt>
    <dgm:pt modelId="{72D2D94B-63A8-46ED-855D-75836D2D3A02}">
      <dgm:prSet phldrT="[Text]"/>
      <dgm:spPr/>
      <dgm:t>
        <a:bodyPr/>
        <a:lstStyle/>
        <a:p>
          <a:pPr>
            <a:buFont typeface="+mj-lt"/>
            <a:buNone/>
          </a:pPr>
          <a:r>
            <a:rPr lang="en-MY" dirty="0">
              <a:latin typeface="Arial Narrow" panose="020B0606020202030204" pitchFamily="34" charset="0"/>
              <a:cs typeface="Times New Roman" panose="02020603050405020304" pitchFamily="18" charset="0"/>
            </a:rPr>
            <a:t>Requestor inform Project Admin (PA) with preferred date, time &amp; airlines</a:t>
          </a:r>
          <a:endParaRPr lang="en-MY" dirty="0"/>
        </a:p>
      </dgm:t>
    </dgm:pt>
    <dgm:pt modelId="{88A5F281-BF11-499B-BE40-D5AF81E32505}" type="parTrans" cxnId="{34D90FCF-F639-4B6E-A5FE-E12C43D01A2B}">
      <dgm:prSet/>
      <dgm:spPr/>
      <dgm:t>
        <a:bodyPr/>
        <a:lstStyle/>
        <a:p>
          <a:endParaRPr lang="en-MY"/>
        </a:p>
      </dgm:t>
    </dgm:pt>
    <dgm:pt modelId="{6BD308FB-24B7-4509-AE78-9B3C3AFCBA5E}" type="sibTrans" cxnId="{34D90FCF-F639-4B6E-A5FE-E12C43D01A2B}">
      <dgm:prSet/>
      <dgm:spPr/>
      <dgm:t>
        <a:bodyPr/>
        <a:lstStyle/>
        <a:p>
          <a:endParaRPr lang="en-MY"/>
        </a:p>
      </dgm:t>
    </dgm:pt>
    <dgm:pt modelId="{874427F9-E772-4851-9D34-87EBBE7A98C9}">
      <dgm:prSet phldrT="[Text]"/>
      <dgm:spPr/>
      <dgm:t>
        <a:bodyPr/>
        <a:lstStyle/>
        <a:p>
          <a:r>
            <a:rPr lang="en-MY" b="1" dirty="0"/>
            <a:t>3</a:t>
          </a:r>
        </a:p>
      </dgm:t>
    </dgm:pt>
    <dgm:pt modelId="{5425A982-F330-4EAC-8393-D0583EF04854}" type="parTrans" cxnId="{BE7ADBBE-05EB-4732-A777-4A64C05F869F}">
      <dgm:prSet/>
      <dgm:spPr/>
      <dgm:t>
        <a:bodyPr/>
        <a:lstStyle/>
        <a:p>
          <a:endParaRPr lang="en-MY"/>
        </a:p>
      </dgm:t>
    </dgm:pt>
    <dgm:pt modelId="{EC3B9C24-C873-4FD4-A303-4548BD98DEB4}" type="sibTrans" cxnId="{BE7ADBBE-05EB-4732-A777-4A64C05F869F}">
      <dgm:prSet/>
      <dgm:spPr/>
      <dgm:t>
        <a:bodyPr/>
        <a:lstStyle/>
        <a:p>
          <a:endParaRPr lang="en-MY"/>
        </a:p>
      </dgm:t>
    </dgm:pt>
    <dgm:pt modelId="{B65E57E5-5EED-405D-A020-0BADBE7554AC}">
      <dgm:prSet phldrT="[Text]"/>
      <dgm:spPr/>
      <dgm:t>
        <a:bodyPr/>
        <a:lstStyle/>
        <a:p>
          <a:pPr>
            <a:buFont typeface="Arial" panose="020B0604020202020204" pitchFamily="34" charset="0"/>
            <a:buNone/>
          </a:pPr>
          <a:r>
            <a:rPr lang="en-MY" dirty="0">
              <a:latin typeface="Arial Narrow" panose="020B0606020202030204" pitchFamily="34" charset="0"/>
              <a:cs typeface="Times New Roman" panose="02020603050405020304" pitchFamily="18" charset="0"/>
            </a:rPr>
            <a:t>PA fill out Flight Booking Request (ADM-F-001) form </a:t>
          </a:r>
          <a:endParaRPr lang="en-MY" dirty="0"/>
        </a:p>
      </dgm:t>
    </dgm:pt>
    <dgm:pt modelId="{D1AE5AFF-2DF6-4AF9-A1F3-B63E5C166648}" type="parTrans" cxnId="{91291602-050B-40EE-9886-B9B3FE0AB058}">
      <dgm:prSet/>
      <dgm:spPr/>
      <dgm:t>
        <a:bodyPr/>
        <a:lstStyle/>
        <a:p>
          <a:endParaRPr lang="en-MY"/>
        </a:p>
      </dgm:t>
    </dgm:pt>
    <dgm:pt modelId="{E4F2718A-B3EF-4929-9402-7CA83DC4B630}" type="sibTrans" cxnId="{91291602-050B-40EE-9886-B9B3FE0AB058}">
      <dgm:prSet/>
      <dgm:spPr/>
      <dgm:t>
        <a:bodyPr/>
        <a:lstStyle/>
        <a:p>
          <a:endParaRPr lang="en-MY"/>
        </a:p>
      </dgm:t>
    </dgm:pt>
    <dgm:pt modelId="{E6F7E25A-4829-45C6-B11C-93C07CBE1522}">
      <dgm:prSet/>
      <dgm:spPr/>
      <dgm:t>
        <a:bodyPr/>
        <a:lstStyle/>
        <a:p>
          <a:r>
            <a:rPr lang="en-MY" b="1" dirty="0"/>
            <a:t>4</a:t>
          </a:r>
        </a:p>
      </dgm:t>
    </dgm:pt>
    <dgm:pt modelId="{88F50800-F46C-4A1A-BFDD-D61A0C9E9FB1}" type="parTrans" cxnId="{88830052-05D4-433B-AC9E-E5F55C3924DE}">
      <dgm:prSet/>
      <dgm:spPr/>
      <dgm:t>
        <a:bodyPr/>
        <a:lstStyle/>
        <a:p>
          <a:endParaRPr lang="en-MY"/>
        </a:p>
      </dgm:t>
    </dgm:pt>
    <dgm:pt modelId="{02934FAC-5AF1-4AE7-9E1D-4843D510D7DF}" type="sibTrans" cxnId="{88830052-05D4-433B-AC9E-E5F55C3924DE}">
      <dgm:prSet/>
      <dgm:spPr/>
      <dgm:t>
        <a:bodyPr/>
        <a:lstStyle/>
        <a:p>
          <a:endParaRPr lang="en-MY"/>
        </a:p>
      </dgm:t>
    </dgm:pt>
    <dgm:pt modelId="{E9350DB1-0106-4137-8D06-9AE2BEDEA111}">
      <dgm:prSet/>
      <dgm:spPr/>
      <dgm:t>
        <a:bodyPr/>
        <a:lstStyle/>
        <a:p>
          <a:pPr>
            <a:buNone/>
          </a:pPr>
          <a:r>
            <a:rPr lang="en-MY" dirty="0"/>
            <a:t>PA Get approval from requestor’s Manager, Senior Management &amp; Finance Department</a:t>
          </a:r>
        </a:p>
      </dgm:t>
    </dgm:pt>
    <dgm:pt modelId="{6D015BBF-8EAE-4302-AA3F-B205CB0C5D4D}" type="parTrans" cxnId="{FDA6F169-1B9B-4244-8DE6-7A39D6044422}">
      <dgm:prSet/>
      <dgm:spPr/>
      <dgm:t>
        <a:bodyPr/>
        <a:lstStyle/>
        <a:p>
          <a:endParaRPr lang="en-MY"/>
        </a:p>
      </dgm:t>
    </dgm:pt>
    <dgm:pt modelId="{195DA242-F6F4-49CF-8AFA-95E95BEC2A26}" type="sibTrans" cxnId="{FDA6F169-1B9B-4244-8DE6-7A39D6044422}">
      <dgm:prSet/>
      <dgm:spPr/>
      <dgm:t>
        <a:bodyPr/>
        <a:lstStyle/>
        <a:p>
          <a:endParaRPr lang="en-MY"/>
        </a:p>
      </dgm:t>
    </dgm:pt>
    <dgm:pt modelId="{49579CA3-5A85-4512-87DD-A4A3F6831EF3}">
      <dgm:prSet/>
      <dgm:spPr/>
      <dgm:t>
        <a:bodyPr/>
        <a:lstStyle/>
        <a:p>
          <a:r>
            <a:rPr lang="en-MY" b="1" dirty="0"/>
            <a:t>5</a:t>
          </a:r>
        </a:p>
      </dgm:t>
    </dgm:pt>
    <dgm:pt modelId="{D1537458-7BA1-414D-82CF-78BA73D11AA0}" type="parTrans" cxnId="{D5D8C5BD-5643-4F04-BA6F-E4A716D13840}">
      <dgm:prSet/>
      <dgm:spPr/>
      <dgm:t>
        <a:bodyPr/>
        <a:lstStyle/>
        <a:p>
          <a:endParaRPr lang="en-MY"/>
        </a:p>
      </dgm:t>
    </dgm:pt>
    <dgm:pt modelId="{F93B027E-156B-421D-85D4-790F6649C814}" type="sibTrans" cxnId="{D5D8C5BD-5643-4F04-BA6F-E4A716D13840}">
      <dgm:prSet/>
      <dgm:spPr/>
      <dgm:t>
        <a:bodyPr/>
        <a:lstStyle/>
        <a:p>
          <a:endParaRPr lang="en-MY"/>
        </a:p>
      </dgm:t>
    </dgm:pt>
    <dgm:pt modelId="{4822F336-55EB-49B4-849F-808497B8116B}">
      <dgm:prSet/>
      <dgm:spPr/>
      <dgm:t>
        <a:bodyPr/>
        <a:lstStyle/>
        <a:p>
          <a:pPr>
            <a:buNone/>
          </a:pPr>
          <a:r>
            <a:rPr lang="en-MY" dirty="0">
              <a:latin typeface="Arial Narrow" panose="020B0606020202030204" pitchFamily="34" charset="0"/>
              <a:cs typeface="Times New Roman" panose="02020603050405020304" pitchFamily="18" charset="0"/>
            </a:rPr>
            <a:t>PA inform Acc. Manager and make payment for flight booking</a:t>
          </a:r>
          <a:endParaRPr lang="en-MY" dirty="0"/>
        </a:p>
      </dgm:t>
    </dgm:pt>
    <dgm:pt modelId="{F8A2878F-ACCC-43FA-9859-FBAB5D38FC15}" type="parTrans" cxnId="{A2765F2D-1328-4CC8-B23B-13C15035D791}">
      <dgm:prSet/>
      <dgm:spPr/>
      <dgm:t>
        <a:bodyPr/>
        <a:lstStyle/>
        <a:p>
          <a:endParaRPr lang="en-MY"/>
        </a:p>
      </dgm:t>
    </dgm:pt>
    <dgm:pt modelId="{13D12F16-85CD-4AED-A5BF-7CBA6A90AD20}" type="sibTrans" cxnId="{A2765F2D-1328-4CC8-B23B-13C15035D791}">
      <dgm:prSet/>
      <dgm:spPr/>
      <dgm:t>
        <a:bodyPr/>
        <a:lstStyle/>
        <a:p>
          <a:endParaRPr lang="en-MY"/>
        </a:p>
      </dgm:t>
    </dgm:pt>
    <dgm:pt modelId="{C8311863-D08B-40AD-B372-20373AD76A31}">
      <dgm:prSet/>
      <dgm:spPr/>
      <dgm:t>
        <a:bodyPr/>
        <a:lstStyle/>
        <a:p>
          <a:r>
            <a:rPr lang="en-MY" b="1" dirty="0"/>
            <a:t>6</a:t>
          </a:r>
        </a:p>
      </dgm:t>
    </dgm:pt>
    <dgm:pt modelId="{B6054BF0-D5A0-42C8-ADB9-2415888DF913}" type="parTrans" cxnId="{6C2918F3-657E-44E4-9495-DDAD86636D7D}">
      <dgm:prSet/>
      <dgm:spPr/>
      <dgm:t>
        <a:bodyPr/>
        <a:lstStyle/>
        <a:p>
          <a:endParaRPr lang="en-MY"/>
        </a:p>
      </dgm:t>
    </dgm:pt>
    <dgm:pt modelId="{4E7B3EED-CB3C-4727-BD35-8059A0820A22}" type="sibTrans" cxnId="{6C2918F3-657E-44E4-9495-DDAD86636D7D}">
      <dgm:prSet/>
      <dgm:spPr/>
      <dgm:t>
        <a:bodyPr/>
        <a:lstStyle/>
        <a:p>
          <a:endParaRPr lang="en-MY"/>
        </a:p>
      </dgm:t>
    </dgm:pt>
    <dgm:pt modelId="{AB4A5173-503A-4305-870A-5260466199C6}">
      <dgm:prSet/>
      <dgm:spPr/>
      <dgm:t>
        <a:bodyPr/>
        <a:lstStyle/>
        <a:p>
          <a:pPr>
            <a:buNone/>
          </a:pPr>
          <a:r>
            <a:rPr lang="en-US" dirty="0"/>
            <a:t>Print invoice &amp; Flight Booking Request form – 1 copy for Acc. Manager. Save 1 copy in Admin Folder</a:t>
          </a:r>
          <a:endParaRPr lang="en-MY" dirty="0"/>
        </a:p>
      </dgm:t>
    </dgm:pt>
    <dgm:pt modelId="{9596BB4F-360E-4CF7-B7FC-0605BAB77451}" type="parTrans" cxnId="{74D06B37-93E1-4C46-B335-44FDB67B6EC6}">
      <dgm:prSet/>
      <dgm:spPr/>
      <dgm:t>
        <a:bodyPr/>
        <a:lstStyle/>
        <a:p>
          <a:endParaRPr lang="en-MY"/>
        </a:p>
      </dgm:t>
    </dgm:pt>
    <dgm:pt modelId="{F1511719-4691-43FD-8073-8500FD927CB1}" type="sibTrans" cxnId="{74D06B37-93E1-4C46-B335-44FDB67B6EC6}">
      <dgm:prSet/>
      <dgm:spPr/>
      <dgm:t>
        <a:bodyPr/>
        <a:lstStyle/>
        <a:p>
          <a:endParaRPr lang="en-MY"/>
        </a:p>
      </dgm:t>
    </dgm:pt>
    <dgm:pt modelId="{C98E0AA9-E7D3-49CA-904C-307C4564A967}">
      <dgm:prSet/>
      <dgm:spPr/>
      <dgm:t>
        <a:bodyPr/>
        <a:lstStyle/>
        <a:p>
          <a:r>
            <a:rPr lang="en-MY" b="1" dirty="0"/>
            <a:t>7</a:t>
          </a:r>
        </a:p>
      </dgm:t>
    </dgm:pt>
    <dgm:pt modelId="{759A4598-2A24-4AAB-8EDA-26257288FA50}" type="parTrans" cxnId="{32327670-A2C5-43CD-94B0-0D790DDB6D6A}">
      <dgm:prSet/>
      <dgm:spPr/>
      <dgm:t>
        <a:bodyPr/>
        <a:lstStyle/>
        <a:p>
          <a:endParaRPr lang="en-MY"/>
        </a:p>
      </dgm:t>
    </dgm:pt>
    <dgm:pt modelId="{D026AC0A-6AD5-4521-A83F-A1A653DFE690}" type="sibTrans" cxnId="{32327670-A2C5-43CD-94B0-0D790DDB6D6A}">
      <dgm:prSet/>
      <dgm:spPr/>
      <dgm:t>
        <a:bodyPr/>
        <a:lstStyle/>
        <a:p>
          <a:endParaRPr lang="en-MY"/>
        </a:p>
      </dgm:t>
    </dgm:pt>
    <dgm:pt modelId="{BF06AE47-89CA-428C-94D7-F019ABE51B7C}">
      <dgm:prSet/>
      <dgm:spPr/>
      <dgm:t>
        <a:bodyPr/>
        <a:lstStyle/>
        <a:p>
          <a:pPr>
            <a:buFont typeface="+mj-lt"/>
            <a:buNone/>
          </a:pPr>
          <a:r>
            <a:rPr lang="en-MY" dirty="0">
              <a:latin typeface="Arial Narrow" panose="020B0606020202030204" pitchFamily="34" charset="0"/>
              <a:cs typeface="Times New Roman" panose="02020603050405020304" pitchFamily="18" charset="0"/>
            </a:rPr>
            <a:t>Email/WhatsApp the itinerary to requestor. </a:t>
          </a:r>
          <a:endParaRPr lang="en-MY" dirty="0"/>
        </a:p>
      </dgm:t>
    </dgm:pt>
    <dgm:pt modelId="{0486E4FE-11A6-4257-9140-21E8256038E0}" type="parTrans" cxnId="{452350F2-3710-4181-9D57-524721437659}">
      <dgm:prSet/>
      <dgm:spPr/>
      <dgm:t>
        <a:bodyPr/>
        <a:lstStyle/>
        <a:p>
          <a:endParaRPr lang="en-MY"/>
        </a:p>
      </dgm:t>
    </dgm:pt>
    <dgm:pt modelId="{E05C5FAD-B111-4298-9B39-C42D8893E62E}" type="sibTrans" cxnId="{452350F2-3710-4181-9D57-524721437659}">
      <dgm:prSet/>
      <dgm:spPr/>
      <dgm:t>
        <a:bodyPr/>
        <a:lstStyle/>
        <a:p>
          <a:endParaRPr lang="en-MY"/>
        </a:p>
      </dgm:t>
    </dgm:pt>
    <dgm:pt modelId="{F38FDA70-6D7B-4B22-B0E6-7E73C26AD29F}" type="pres">
      <dgm:prSet presAssocID="{147365E8-E2DC-495C-99BB-14A8B44F0E64}" presName="linearFlow" presStyleCnt="0">
        <dgm:presLayoutVars>
          <dgm:dir/>
          <dgm:animLvl val="lvl"/>
          <dgm:resizeHandles val="exact"/>
        </dgm:presLayoutVars>
      </dgm:prSet>
      <dgm:spPr/>
    </dgm:pt>
    <dgm:pt modelId="{9695CBC3-B717-4EAC-8F3A-C1DB8B324E4A}" type="pres">
      <dgm:prSet presAssocID="{0DBDA374-1348-4FC7-BD53-E6F19B0C2CE5}" presName="composite" presStyleCnt="0"/>
      <dgm:spPr/>
    </dgm:pt>
    <dgm:pt modelId="{90488E6A-F25A-4902-9819-35314970532D}" type="pres">
      <dgm:prSet presAssocID="{0DBDA374-1348-4FC7-BD53-E6F19B0C2CE5}" presName="parentText" presStyleLbl="alignNode1" presStyleIdx="0" presStyleCnt="7">
        <dgm:presLayoutVars>
          <dgm:chMax val="1"/>
          <dgm:bulletEnabled val="1"/>
        </dgm:presLayoutVars>
      </dgm:prSet>
      <dgm:spPr/>
    </dgm:pt>
    <dgm:pt modelId="{C26344B1-3F78-48C6-B396-F65025562DAD}" type="pres">
      <dgm:prSet presAssocID="{0DBDA374-1348-4FC7-BD53-E6F19B0C2CE5}" presName="descendantText" presStyleLbl="alignAcc1" presStyleIdx="0" presStyleCnt="7" custLinFactNeighborY="-27111">
        <dgm:presLayoutVars>
          <dgm:bulletEnabled val="1"/>
        </dgm:presLayoutVars>
      </dgm:prSet>
      <dgm:spPr/>
    </dgm:pt>
    <dgm:pt modelId="{C828529F-3FED-4A26-9E46-ADF6981448AB}" type="pres">
      <dgm:prSet presAssocID="{072B773E-D653-40BB-974A-6B7B9A16AC12}" presName="sp" presStyleCnt="0"/>
      <dgm:spPr/>
    </dgm:pt>
    <dgm:pt modelId="{B5422532-6044-42E0-8FB3-1CB0388F1FA2}" type="pres">
      <dgm:prSet presAssocID="{BB6836D2-83B0-44DC-81EE-DDEE3345A17E}" presName="composite" presStyleCnt="0"/>
      <dgm:spPr/>
    </dgm:pt>
    <dgm:pt modelId="{FFA424C9-2A2A-4605-B8C7-6F1728EC10EB}" type="pres">
      <dgm:prSet presAssocID="{BB6836D2-83B0-44DC-81EE-DDEE3345A17E}" presName="parentText" presStyleLbl="alignNode1" presStyleIdx="1" presStyleCnt="7">
        <dgm:presLayoutVars>
          <dgm:chMax val="1"/>
          <dgm:bulletEnabled val="1"/>
        </dgm:presLayoutVars>
      </dgm:prSet>
      <dgm:spPr/>
    </dgm:pt>
    <dgm:pt modelId="{02F32035-64AD-4F24-9EF9-5D804125D1C1}" type="pres">
      <dgm:prSet presAssocID="{BB6836D2-83B0-44DC-81EE-DDEE3345A17E}" presName="descendantText" presStyleLbl="alignAcc1" presStyleIdx="1" presStyleCnt="7" custLinFactNeighborX="0" custLinFactNeighborY="0">
        <dgm:presLayoutVars>
          <dgm:bulletEnabled val="1"/>
        </dgm:presLayoutVars>
      </dgm:prSet>
      <dgm:spPr/>
    </dgm:pt>
    <dgm:pt modelId="{8033038F-A7E9-4234-8EC9-5AC084E7E89E}" type="pres">
      <dgm:prSet presAssocID="{538C3BFF-C2BA-4019-B662-546DAD138D7C}" presName="sp" presStyleCnt="0"/>
      <dgm:spPr/>
    </dgm:pt>
    <dgm:pt modelId="{DF163CEC-1FFC-436A-A5F0-B5DFA3144002}" type="pres">
      <dgm:prSet presAssocID="{874427F9-E772-4851-9D34-87EBBE7A98C9}" presName="composite" presStyleCnt="0"/>
      <dgm:spPr/>
    </dgm:pt>
    <dgm:pt modelId="{CA2140CF-C95F-4CDE-9BE8-423C9FA75A71}" type="pres">
      <dgm:prSet presAssocID="{874427F9-E772-4851-9D34-87EBBE7A98C9}" presName="parentText" presStyleLbl="alignNode1" presStyleIdx="2" presStyleCnt="7">
        <dgm:presLayoutVars>
          <dgm:chMax val="1"/>
          <dgm:bulletEnabled val="1"/>
        </dgm:presLayoutVars>
      </dgm:prSet>
      <dgm:spPr/>
    </dgm:pt>
    <dgm:pt modelId="{18DD4DB9-1E01-4330-865E-A9FF87D5D96E}" type="pres">
      <dgm:prSet presAssocID="{874427F9-E772-4851-9D34-87EBBE7A98C9}" presName="descendantText" presStyleLbl="alignAcc1" presStyleIdx="2" presStyleCnt="7">
        <dgm:presLayoutVars>
          <dgm:bulletEnabled val="1"/>
        </dgm:presLayoutVars>
      </dgm:prSet>
      <dgm:spPr/>
    </dgm:pt>
    <dgm:pt modelId="{A5E41EF3-69BA-4F00-9D96-5CAC246D80B9}" type="pres">
      <dgm:prSet presAssocID="{EC3B9C24-C873-4FD4-A303-4548BD98DEB4}" presName="sp" presStyleCnt="0"/>
      <dgm:spPr/>
    </dgm:pt>
    <dgm:pt modelId="{C65CB215-3F02-4F1E-8563-7E6426094936}" type="pres">
      <dgm:prSet presAssocID="{E6F7E25A-4829-45C6-B11C-93C07CBE1522}" presName="composite" presStyleCnt="0"/>
      <dgm:spPr/>
    </dgm:pt>
    <dgm:pt modelId="{AE399357-2E96-42DD-8866-FDBDC476FEA5}" type="pres">
      <dgm:prSet presAssocID="{E6F7E25A-4829-45C6-B11C-93C07CBE1522}" presName="parentText" presStyleLbl="alignNode1" presStyleIdx="3" presStyleCnt="7">
        <dgm:presLayoutVars>
          <dgm:chMax val="1"/>
          <dgm:bulletEnabled val="1"/>
        </dgm:presLayoutVars>
      </dgm:prSet>
      <dgm:spPr/>
    </dgm:pt>
    <dgm:pt modelId="{695130DC-24EB-4748-8678-403E70B65F09}" type="pres">
      <dgm:prSet presAssocID="{E6F7E25A-4829-45C6-B11C-93C07CBE1522}" presName="descendantText" presStyleLbl="alignAcc1" presStyleIdx="3" presStyleCnt="7">
        <dgm:presLayoutVars>
          <dgm:bulletEnabled val="1"/>
        </dgm:presLayoutVars>
      </dgm:prSet>
      <dgm:spPr/>
    </dgm:pt>
    <dgm:pt modelId="{EF13FB13-512D-4118-B8E0-B0803129F2C8}" type="pres">
      <dgm:prSet presAssocID="{02934FAC-5AF1-4AE7-9E1D-4843D510D7DF}" presName="sp" presStyleCnt="0"/>
      <dgm:spPr/>
    </dgm:pt>
    <dgm:pt modelId="{EC26386E-97C5-46E5-8A41-1740F394AABD}" type="pres">
      <dgm:prSet presAssocID="{49579CA3-5A85-4512-87DD-A4A3F6831EF3}" presName="composite" presStyleCnt="0"/>
      <dgm:spPr/>
    </dgm:pt>
    <dgm:pt modelId="{A8CD8FF7-FC18-4BF2-83B4-C7F571E31290}" type="pres">
      <dgm:prSet presAssocID="{49579CA3-5A85-4512-87DD-A4A3F6831EF3}" presName="parentText" presStyleLbl="alignNode1" presStyleIdx="4" presStyleCnt="7">
        <dgm:presLayoutVars>
          <dgm:chMax val="1"/>
          <dgm:bulletEnabled val="1"/>
        </dgm:presLayoutVars>
      </dgm:prSet>
      <dgm:spPr/>
    </dgm:pt>
    <dgm:pt modelId="{3C93A44A-0859-40E8-BE49-DF989355E6CC}" type="pres">
      <dgm:prSet presAssocID="{49579CA3-5A85-4512-87DD-A4A3F6831EF3}" presName="descendantText" presStyleLbl="alignAcc1" presStyleIdx="4" presStyleCnt="7">
        <dgm:presLayoutVars>
          <dgm:bulletEnabled val="1"/>
        </dgm:presLayoutVars>
      </dgm:prSet>
      <dgm:spPr/>
    </dgm:pt>
    <dgm:pt modelId="{87231C23-B3C4-4A39-BEAF-1AA331AAC033}" type="pres">
      <dgm:prSet presAssocID="{F93B027E-156B-421D-85D4-790F6649C814}" presName="sp" presStyleCnt="0"/>
      <dgm:spPr/>
    </dgm:pt>
    <dgm:pt modelId="{2AE27F27-B7CE-4905-8F2A-86E6291B8724}" type="pres">
      <dgm:prSet presAssocID="{C8311863-D08B-40AD-B372-20373AD76A31}" presName="composite" presStyleCnt="0"/>
      <dgm:spPr/>
    </dgm:pt>
    <dgm:pt modelId="{83475746-7728-4F54-9B8C-E7BB3CA62D0E}" type="pres">
      <dgm:prSet presAssocID="{C8311863-D08B-40AD-B372-20373AD76A31}" presName="parentText" presStyleLbl="alignNode1" presStyleIdx="5" presStyleCnt="7">
        <dgm:presLayoutVars>
          <dgm:chMax val="1"/>
          <dgm:bulletEnabled val="1"/>
        </dgm:presLayoutVars>
      </dgm:prSet>
      <dgm:spPr/>
    </dgm:pt>
    <dgm:pt modelId="{D719C6E7-4863-41EC-86CC-261746ACBA64}" type="pres">
      <dgm:prSet presAssocID="{C8311863-D08B-40AD-B372-20373AD76A31}" presName="descendantText" presStyleLbl="alignAcc1" presStyleIdx="5" presStyleCnt="7">
        <dgm:presLayoutVars>
          <dgm:bulletEnabled val="1"/>
        </dgm:presLayoutVars>
      </dgm:prSet>
      <dgm:spPr/>
    </dgm:pt>
    <dgm:pt modelId="{AEF24FB7-2DE6-4315-8C57-1374A2E3015C}" type="pres">
      <dgm:prSet presAssocID="{4E7B3EED-CB3C-4727-BD35-8059A0820A22}" presName="sp" presStyleCnt="0"/>
      <dgm:spPr/>
    </dgm:pt>
    <dgm:pt modelId="{218D9C70-490C-4B6E-BA19-107ECC5E0037}" type="pres">
      <dgm:prSet presAssocID="{C98E0AA9-E7D3-49CA-904C-307C4564A967}" presName="composite" presStyleCnt="0"/>
      <dgm:spPr/>
    </dgm:pt>
    <dgm:pt modelId="{78EC8815-9FFA-40BA-A2D7-1BE1676CF49C}" type="pres">
      <dgm:prSet presAssocID="{C98E0AA9-E7D3-49CA-904C-307C4564A967}" presName="parentText" presStyleLbl="alignNode1" presStyleIdx="6" presStyleCnt="7">
        <dgm:presLayoutVars>
          <dgm:chMax val="1"/>
          <dgm:bulletEnabled val="1"/>
        </dgm:presLayoutVars>
      </dgm:prSet>
      <dgm:spPr/>
    </dgm:pt>
    <dgm:pt modelId="{3DC6DFBD-33D9-4574-9510-798956468A11}" type="pres">
      <dgm:prSet presAssocID="{C98E0AA9-E7D3-49CA-904C-307C4564A967}" presName="descendantText" presStyleLbl="alignAcc1" presStyleIdx="6" presStyleCnt="7">
        <dgm:presLayoutVars>
          <dgm:bulletEnabled val="1"/>
        </dgm:presLayoutVars>
      </dgm:prSet>
      <dgm:spPr/>
    </dgm:pt>
  </dgm:ptLst>
  <dgm:cxnLst>
    <dgm:cxn modelId="{91291602-050B-40EE-9886-B9B3FE0AB058}" srcId="{874427F9-E772-4851-9D34-87EBBE7A98C9}" destId="{B65E57E5-5EED-405D-A020-0BADBE7554AC}" srcOrd="0" destOrd="0" parTransId="{D1AE5AFF-2DF6-4AF9-A1F3-B63E5C166648}" sibTransId="{E4F2718A-B3EF-4929-9402-7CA83DC4B630}"/>
    <dgm:cxn modelId="{84A89503-BEB7-4D5B-A461-3A090B25A59F}" type="presOf" srcId="{BF06AE47-89CA-428C-94D7-F019ABE51B7C}" destId="{3DC6DFBD-33D9-4574-9510-798956468A11}" srcOrd="0" destOrd="0" presId="urn:microsoft.com/office/officeart/2005/8/layout/chevron2"/>
    <dgm:cxn modelId="{9747B106-C4D4-492C-8934-5C9493FE3418}" type="presOf" srcId="{49579CA3-5A85-4512-87DD-A4A3F6831EF3}" destId="{A8CD8FF7-FC18-4BF2-83B4-C7F571E31290}" srcOrd="0" destOrd="0" presId="urn:microsoft.com/office/officeart/2005/8/layout/chevron2"/>
    <dgm:cxn modelId="{A188D007-0903-40EB-B36E-BB625415144C}" type="presOf" srcId="{C8311863-D08B-40AD-B372-20373AD76A31}" destId="{83475746-7728-4F54-9B8C-E7BB3CA62D0E}" srcOrd="0" destOrd="0" presId="urn:microsoft.com/office/officeart/2005/8/layout/chevron2"/>
    <dgm:cxn modelId="{09524411-796E-4157-B18A-2E0DC60375B9}" type="presOf" srcId="{0DBDA374-1348-4FC7-BD53-E6F19B0C2CE5}" destId="{90488E6A-F25A-4902-9819-35314970532D}" srcOrd="0" destOrd="0" presId="urn:microsoft.com/office/officeart/2005/8/layout/chevron2"/>
    <dgm:cxn modelId="{A03E042D-2948-4A65-8A46-FAE05F3FFD47}" type="presOf" srcId="{C98E0AA9-E7D3-49CA-904C-307C4564A967}" destId="{78EC8815-9FFA-40BA-A2D7-1BE1676CF49C}" srcOrd="0" destOrd="0" presId="urn:microsoft.com/office/officeart/2005/8/layout/chevron2"/>
    <dgm:cxn modelId="{A2765F2D-1328-4CC8-B23B-13C15035D791}" srcId="{49579CA3-5A85-4512-87DD-A4A3F6831EF3}" destId="{4822F336-55EB-49B4-849F-808497B8116B}" srcOrd="0" destOrd="0" parTransId="{F8A2878F-ACCC-43FA-9859-FBAB5D38FC15}" sibTransId="{13D12F16-85CD-4AED-A5BF-7CBA6A90AD20}"/>
    <dgm:cxn modelId="{74D06B37-93E1-4C46-B335-44FDB67B6EC6}" srcId="{C8311863-D08B-40AD-B372-20373AD76A31}" destId="{AB4A5173-503A-4305-870A-5260466199C6}" srcOrd="0" destOrd="0" parTransId="{9596BB4F-360E-4CF7-B7FC-0605BAB77451}" sibTransId="{F1511719-4691-43FD-8073-8500FD927CB1}"/>
    <dgm:cxn modelId="{805EC23D-F91D-4CDC-873F-06DADD01F291}" type="presOf" srcId="{1BABAB6C-722C-44F4-BF85-98EF5F0666C2}" destId="{C26344B1-3F78-48C6-B396-F65025562DAD}" srcOrd="0" destOrd="0" presId="urn:microsoft.com/office/officeart/2005/8/layout/chevron2"/>
    <dgm:cxn modelId="{F7C94349-6BC0-404C-A9A6-516FC0650677}" type="presOf" srcId="{AB4A5173-503A-4305-870A-5260466199C6}" destId="{D719C6E7-4863-41EC-86CC-261746ACBA64}" srcOrd="0" destOrd="0" presId="urn:microsoft.com/office/officeart/2005/8/layout/chevron2"/>
    <dgm:cxn modelId="{FDA6F169-1B9B-4244-8DE6-7A39D6044422}" srcId="{E6F7E25A-4829-45C6-B11C-93C07CBE1522}" destId="{E9350DB1-0106-4137-8D06-9AE2BEDEA111}" srcOrd="0" destOrd="0" parTransId="{6D015BBF-8EAE-4302-AA3F-B205CB0C5D4D}" sibTransId="{195DA242-F6F4-49CF-8AFA-95E95BEC2A26}"/>
    <dgm:cxn modelId="{A78B3B50-87E2-466E-BF8D-EA734D1B5F24}" type="presOf" srcId="{B65E57E5-5EED-405D-A020-0BADBE7554AC}" destId="{18DD4DB9-1E01-4330-865E-A9FF87D5D96E}" srcOrd="0" destOrd="0" presId="urn:microsoft.com/office/officeart/2005/8/layout/chevron2"/>
    <dgm:cxn modelId="{32327670-A2C5-43CD-94B0-0D790DDB6D6A}" srcId="{147365E8-E2DC-495C-99BB-14A8B44F0E64}" destId="{C98E0AA9-E7D3-49CA-904C-307C4564A967}" srcOrd="6" destOrd="0" parTransId="{759A4598-2A24-4AAB-8EDA-26257288FA50}" sibTransId="{D026AC0A-6AD5-4521-A83F-A1A653DFE690}"/>
    <dgm:cxn modelId="{88830052-05D4-433B-AC9E-E5F55C3924DE}" srcId="{147365E8-E2DC-495C-99BB-14A8B44F0E64}" destId="{E6F7E25A-4829-45C6-B11C-93C07CBE1522}" srcOrd="3" destOrd="0" parTransId="{88F50800-F46C-4A1A-BFDD-D61A0C9E9FB1}" sibTransId="{02934FAC-5AF1-4AE7-9E1D-4843D510D7DF}"/>
    <dgm:cxn modelId="{BBFD3072-CE40-4A8E-891C-669159346972}" type="presOf" srcId="{BB6836D2-83B0-44DC-81EE-DDEE3345A17E}" destId="{FFA424C9-2A2A-4605-B8C7-6F1728EC10EB}" srcOrd="0" destOrd="0" presId="urn:microsoft.com/office/officeart/2005/8/layout/chevron2"/>
    <dgm:cxn modelId="{E9825798-8318-4F1D-9F4E-9B310DDB1F65}" type="presOf" srcId="{E9350DB1-0106-4137-8D06-9AE2BEDEA111}" destId="{695130DC-24EB-4748-8678-403E70B65F09}" srcOrd="0" destOrd="0" presId="urn:microsoft.com/office/officeart/2005/8/layout/chevron2"/>
    <dgm:cxn modelId="{2D90C699-09A1-4716-BFDA-02DDC263A28B}" type="presOf" srcId="{4822F336-55EB-49B4-849F-808497B8116B}" destId="{3C93A44A-0859-40E8-BE49-DF989355E6CC}" srcOrd="0" destOrd="0" presId="urn:microsoft.com/office/officeart/2005/8/layout/chevron2"/>
    <dgm:cxn modelId="{4FA52A9C-90B6-41F8-9C94-B2F75EAE1157}" srcId="{147365E8-E2DC-495C-99BB-14A8B44F0E64}" destId="{0DBDA374-1348-4FC7-BD53-E6F19B0C2CE5}" srcOrd="0" destOrd="0" parTransId="{7194E943-0DA6-4149-BFDB-9C8055F1034E}" sibTransId="{072B773E-D653-40BB-974A-6B7B9A16AC12}"/>
    <dgm:cxn modelId="{8C403DA5-487F-4E15-828F-53E6EDEDE33B}" srcId="{147365E8-E2DC-495C-99BB-14A8B44F0E64}" destId="{BB6836D2-83B0-44DC-81EE-DDEE3345A17E}" srcOrd="1" destOrd="0" parTransId="{508E4D11-7AC0-4C7A-8F91-7837B6ABCAE7}" sibTransId="{538C3BFF-C2BA-4019-B662-546DAD138D7C}"/>
    <dgm:cxn modelId="{D5D8C5BD-5643-4F04-BA6F-E4A716D13840}" srcId="{147365E8-E2DC-495C-99BB-14A8B44F0E64}" destId="{49579CA3-5A85-4512-87DD-A4A3F6831EF3}" srcOrd="4" destOrd="0" parTransId="{D1537458-7BA1-414D-82CF-78BA73D11AA0}" sibTransId="{F93B027E-156B-421D-85D4-790F6649C814}"/>
    <dgm:cxn modelId="{C88C65BE-244C-4CFC-8506-16734FF0648C}" type="presOf" srcId="{72D2D94B-63A8-46ED-855D-75836D2D3A02}" destId="{02F32035-64AD-4F24-9EF9-5D804125D1C1}" srcOrd="0" destOrd="0" presId="urn:microsoft.com/office/officeart/2005/8/layout/chevron2"/>
    <dgm:cxn modelId="{BE7ADBBE-05EB-4732-A777-4A64C05F869F}" srcId="{147365E8-E2DC-495C-99BB-14A8B44F0E64}" destId="{874427F9-E772-4851-9D34-87EBBE7A98C9}" srcOrd="2" destOrd="0" parTransId="{5425A982-F330-4EAC-8393-D0583EF04854}" sibTransId="{EC3B9C24-C873-4FD4-A303-4548BD98DEB4}"/>
    <dgm:cxn modelId="{0DD0FFC1-EE26-46EF-9EBA-C2C82F58B72C}" type="presOf" srcId="{E6F7E25A-4829-45C6-B11C-93C07CBE1522}" destId="{AE399357-2E96-42DD-8866-FDBDC476FEA5}" srcOrd="0" destOrd="0" presId="urn:microsoft.com/office/officeart/2005/8/layout/chevron2"/>
    <dgm:cxn modelId="{EC6FB7C6-1345-4080-A100-B7BA580F1778}" srcId="{0DBDA374-1348-4FC7-BD53-E6F19B0C2CE5}" destId="{1BABAB6C-722C-44F4-BF85-98EF5F0666C2}" srcOrd="0" destOrd="0" parTransId="{2B217F3B-888A-4785-8F0C-9404E8A1F0ED}" sibTransId="{FECACB12-3E44-4DC4-B501-AEBD74714355}"/>
    <dgm:cxn modelId="{34D90FCF-F639-4B6E-A5FE-E12C43D01A2B}" srcId="{BB6836D2-83B0-44DC-81EE-DDEE3345A17E}" destId="{72D2D94B-63A8-46ED-855D-75836D2D3A02}" srcOrd="0" destOrd="0" parTransId="{88A5F281-BF11-499B-BE40-D5AF81E32505}" sibTransId="{6BD308FB-24B7-4509-AE78-9B3C3AFCBA5E}"/>
    <dgm:cxn modelId="{62D227D0-DD7B-4422-A575-74A09A0ED2B8}" type="presOf" srcId="{147365E8-E2DC-495C-99BB-14A8B44F0E64}" destId="{F38FDA70-6D7B-4B22-B0E6-7E73C26AD29F}" srcOrd="0" destOrd="0" presId="urn:microsoft.com/office/officeart/2005/8/layout/chevron2"/>
    <dgm:cxn modelId="{C8FED7F1-D8B8-4C8C-927D-B911964B51BA}" type="presOf" srcId="{874427F9-E772-4851-9D34-87EBBE7A98C9}" destId="{CA2140CF-C95F-4CDE-9BE8-423C9FA75A71}" srcOrd="0" destOrd="0" presId="urn:microsoft.com/office/officeart/2005/8/layout/chevron2"/>
    <dgm:cxn modelId="{452350F2-3710-4181-9D57-524721437659}" srcId="{C98E0AA9-E7D3-49CA-904C-307C4564A967}" destId="{BF06AE47-89CA-428C-94D7-F019ABE51B7C}" srcOrd="0" destOrd="0" parTransId="{0486E4FE-11A6-4257-9140-21E8256038E0}" sibTransId="{E05C5FAD-B111-4298-9B39-C42D8893E62E}"/>
    <dgm:cxn modelId="{6C2918F3-657E-44E4-9495-DDAD86636D7D}" srcId="{147365E8-E2DC-495C-99BB-14A8B44F0E64}" destId="{C8311863-D08B-40AD-B372-20373AD76A31}" srcOrd="5" destOrd="0" parTransId="{B6054BF0-D5A0-42C8-ADB9-2415888DF913}" sibTransId="{4E7B3EED-CB3C-4727-BD35-8059A0820A22}"/>
    <dgm:cxn modelId="{6FC20644-DE96-4BBE-8197-FB0C73DD25BA}" type="presParOf" srcId="{F38FDA70-6D7B-4B22-B0E6-7E73C26AD29F}" destId="{9695CBC3-B717-4EAC-8F3A-C1DB8B324E4A}" srcOrd="0" destOrd="0" presId="urn:microsoft.com/office/officeart/2005/8/layout/chevron2"/>
    <dgm:cxn modelId="{2E2CDE65-97DE-4B6A-86DF-6E22B974EF69}" type="presParOf" srcId="{9695CBC3-B717-4EAC-8F3A-C1DB8B324E4A}" destId="{90488E6A-F25A-4902-9819-35314970532D}" srcOrd="0" destOrd="0" presId="urn:microsoft.com/office/officeart/2005/8/layout/chevron2"/>
    <dgm:cxn modelId="{09059329-C229-4AF3-A40E-4F29A29A7D3C}" type="presParOf" srcId="{9695CBC3-B717-4EAC-8F3A-C1DB8B324E4A}" destId="{C26344B1-3F78-48C6-B396-F65025562DAD}" srcOrd="1" destOrd="0" presId="urn:microsoft.com/office/officeart/2005/8/layout/chevron2"/>
    <dgm:cxn modelId="{3B6902F2-54CD-4A10-ACBA-8612D1F970BB}" type="presParOf" srcId="{F38FDA70-6D7B-4B22-B0E6-7E73C26AD29F}" destId="{C828529F-3FED-4A26-9E46-ADF6981448AB}" srcOrd="1" destOrd="0" presId="urn:microsoft.com/office/officeart/2005/8/layout/chevron2"/>
    <dgm:cxn modelId="{BD26D1EB-F3CA-41DE-B2F8-01E522A8608B}" type="presParOf" srcId="{F38FDA70-6D7B-4B22-B0E6-7E73C26AD29F}" destId="{B5422532-6044-42E0-8FB3-1CB0388F1FA2}" srcOrd="2" destOrd="0" presId="urn:microsoft.com/office/officeart/2005/8/layout/chevron2"/>
    <dgm:cxn modelId="{4A9C1F17-9F36-42A8-AC95-9CB76A698ADB}" type="presParOf" srcId="{B5422532-6044-42E0-8FB3-1CB0388F1FA2}" destId="{FFA424C9-2A2A-4605-B8C7-6F1728EC10EB}" srcOrd="0" destOrd="0" presId="urn:microsoft.com/office/officeart/2005/8/layout/chevron2"/>
    <dgm:cxn modelId="{5DA50CBD-12D2-459C-AC36-2CF0642A2CE5}" type="presParOf" srcId="{B5422532-6044-42E0-8FB3-1CB0388F1FA2}" destId="{02F32035-64AD-4F24-9EF9-5D804125D1C1}" srcOrd="1" destOrd="0" presId="urn:microsoft.com/office/officeart/2005/8/layout/chevron2"/>
    <dgm:cxn modelId="{4C6A9054-4FF7-42F7-BFC9-B8CDAE514147}" type="presParOf" srcId="{F38FDA70-6D7B-4B22-B0E6-7E73C26AD29F}" destId="{8033038F-A7E9-4234-8EC9-5AC084E7E89E}" srcOrd="3" destOrd="0" presId="urn:microsoft.com/office/officeart/2005/8/layout/chevron2"/>
    <dgm:cxn modelId="{19F35A0F-42BD-4842-9206-2BEA628C7D8F}" type="presParOf" srcId="{F38FDA70-6D7B-4B22-B0E6-7E73C26AD29F}" destId="{DF163CEC-1FFC-436A-A5F0-B5DFA3144002}" srcOrd="4" destOrd="0" presId="urn:microsoft.com/office/officeart/2005/8/layout/chevron2"/>
    <dgm:cxn modelId="{7D7BAF09-666E-4E3A-8DFC-86614BAE1FD6}" type="presParOf" srcId="{DF163CEC-1FFC-436A-A5F0-B5DFA3144002}" destId="{CA2140CF-C95F-4CDE-9BE8-423C9FA75A71}" srcOrd="0" destOrd="0" presId="urn:microsoft.com/office/officeart/2005/8/layout/chevron2"/>
    <dgm:cxn modelId="{435FEC3A-E1D8-4020-96C8-D00CD4E7E8C5}" type="presParOf" srcId="{DF163CEC-1FFC-436A-A5F0-B5DFA3144002}" destId="{18DD4DB9-1E01-4330-865E-A9FF87D5D96E}" srcOrd="1" destOrd="0" presId="urn:microsoft.com/office/officeart/2005/8/layout/chevron2"/>
    <dgm:cxn modelId="{7DF8A7F7-77D9-489A-B99B-5054E9C48E3A}" type="presParOf" srcId="{F38FDA70-6D7B-4B22-B0E6-7E73C26AD29F}" destId="{A5E41EF3-69BA-4F00-9D96-5CAC246D80B9}" srcOrd="5" destOrd="0" presId="urn:microsoft.com/office/officeart/2005/8/layout/chevron2"/>
    <dgm:cxn modelId="{02A134D1-BF16-4352-A3F4-AF7A3E1DD319}" type="presParOf" srcId="{F38FDA70-6D7B-4B22-B0E6-7E73C26AD29F}" destId="{C65CB215-3F02-4F1E-8563-7E6426094936}" srcOrd="6" destOrd="0" presId="urn:microsoft.com/office/officeart/2005/8/layout/chevron2"/>
    <dgm:cxn modelId="{9BE02BC3-969F-401C-A968-5966436D0D05}" type="presParOf" srcId="{C65CB215-3F02-4F1E-8563-7E6426094936}" destId="{AE399357-2E96-42DD-8866-FDBDC476FEA5}" srcOrd="0" destOrd="0" presId="urn:microsoft.com/office/officeart/2005/8/layout/chevron2"/>
    <dgm:cxn modelId="{A0459AF6-C145-4ACA-AC8C-2443CFFBDD3F}" type="presParOf" srcId="{C65CB215-3F02-4F1E-8563-7E6426094936}" destId="{695130DC-24EB-4748-8678-403E70B65F09}" srcOrd="1" destOrd="0" presId="urn:microsoft.com/office/officeart/2005/8/layout/chevron2"/>
    <dgm:cxn modelId="{5F71019A-D8CC-4494-876C-B8B1B667EC0A}" type="presParOf" srcId="{F38FDA70-6D7B-4B22-B0E6-7E73C26AD29F}" destId="{EF13FB13-512D-4118-B8E0-B0803129F2C8}" srcOrd="7" destOrd="0" presId="urn:microsoft.com/office/officeart/2005/8/layout/chevron2"/>
    <dgm:cxn modelId="{5D5B1256-F14E-4EF1-B3BB-3BD04CB8921B}" type="presParOf" srcId="{F38FDA70-6D7B-4B22-B0E6-7E73C26AD29F}" destId="{EC26386E-97C5-46E5-8A41-1740F394AABD}" srcOrd="8" destOrd="0" presId="urn:microsoft.com/office/officeart/2005/8/layout/chevron2"/>
    <dgm:cxn modelId="{A3C84F06-7C0B-4530-B8E9-5AB34DB1F580}" type="presParOf" srcId="{EC26386E-97C5-46E5-8A41-1740F394AABD}" destId="{A8CD8FF7-FC18-4BF2-83B4-C7F571E31290}" srcOrd="0" destOrd="0" presId="urn:microsoft.com/office/officeart/2005/8/layout/chevron2"/>
    <dgm:cxn modelId="{7B8777EA-4C14-43B6-B3BF-8CF11600327E}" type="presParOf" srcId="{EC26386E-97C5-46E5-8A41-1740F394AABD}" destId="{3C93A44A-0859-40E8-BE49-DF989355E6CC}" srcOrd="1" destOrd="0" presId="urn:microsoft.com/office/officeart/2005/8/layout/chevron2"/>
    <dgm:cxn modelId="{D7C6C6C6-B798-4A39-BD24-59E7D3A20E64}" type="presParOf" srcId="{F38FDA70-6D7B-4B22-B0E6-7E73C26AD29F}" destId="{87231C23-B3C4-4A39-BEAF-1AA331AAC033}" srcOrd="9" destOrd="0" presId="urn:microsoft.com/office/officeart/2005/8/layout/chevron2"/>
    <dgm:cxn modelId="{B6FC370D-75AD-4981-9ABE-F35FCA9E32B8}" type="presParOf" srcId="{F38FDA70-6D7B-4B22-B0E6-7E73C26AD29F}" destId="{2AE27F27-B7CE-4905-8F2A-86E6291B8724}" srcOrd="10" destOrd="0" presId="urn:microsoft.com/office/officeart/2005/8/layout/chevron2"/>
    <dgm:cxn modelId="{F68791AA-9944-41EB-B7A4-60AD711CF9B9}" type="presParOf" srcId="{2AE27F27-B7CE-4905-8F2A-86E6291B8724}" destId="{83475746-7728-4F54-9B8C-E7BB3CA62D0E}" srcOrd="0" destOrd="0" presId="urn:microsoft.com/office/officeart/2005/8/layout/chevron2"/>
    <dgm:cxn modelId="{09E95D86-11CB-4170-BA56-76F9E341B006}" type="presParOf" srcId="{2AE27F27-B7CE-4905-8F2A-86E6291B8724}" destId="{D719C6E7-4863-41EC-86CC-261746ACBA64}" srcOrd="1" destOrd="0" presId="urn:microsoft.com/office/officeart/2005/8/layout/chevron2"/>
    <dgm:cxn modelId="{1731A142-4355-4EB1-A23A-E3EAF3F6B033}" type="presParOf" srcId="{F38FDA70-6D7B-4B22-B0E6-7E73C26AD29F}" destId="{AEF24FB7-2DE6-4315-8C57-1374A2E3015C}" srcOrd="11" destOrd="0" presId="urn:microsoft.com/office/officeart/2005/8/layout/chevron2"/>
    <dgm:cxn modelId="{7111C982-43A5-48EE-AE72-7D5D14F043E4}" type="presParOf" srcId="{F38FDA70-6D7B-4B22-B0E6-7E73C26AD29F}" destId="{218D9C70-490C-4B6E-BA19-107ECC5E0037}" srcOrd="12" destOrd="0" presId="urn:microsoft.com/office/officeart/2005/8/layout/chevron2"/>
    <dgm:cxn modelId="{2BB2929F-6B03-49C1-9819-E0525C285B36}" type="presParOf" srcId="{218D9C70-490C-4B6E-BA19-107ECC5E0037}" destId="{78EC8815-9FFA-40BA-A2D7-1BE1676CF49C}" srcOrd="0" destOrd="0" presId="urn:microsoft.com/office/officeart/2005/8/layout/chevron2"/>
    <dgm:cxn modelId="{176F8713-DB95-414B-95AE-EC6C257AE694}" type="presParOf" srcId="{218D9C70-490C-4B6E-BA19-107ECC5E0037}" destId="{3DC6DFBD-33D9-4574-9510-798956468A1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147365E8-E2DC-495C-99BB-14A8B44F0E64}" type="doc">
      <dgm:prSet loTypeId="urn:microsoft.com/office/officeart/2005/8/layout/chevron2" loCatId="list" qsTypeId="urn:microsoft.com/office/officeart/2005/8/quickstyle/3d3" qsCatId="3D" csTypeId="urn:microsoft.com/office/officeart/2005/8/colors/accent1_2" csCatId="accent1" phldr="1"/>
      <dgm:spPr/>
      <dgm:t>
        <a:bodyPr/>
        <a:lstStyle/>
        <a:p>
          <a:endParaRPr lang="en-MY"/>
        </a:p>
      </dgm:t>
    </dgm:pt>
    <dgm:pt modelId="{0DBDA374-1348-4FC7-BD53-E6F19B0C2CE5}">
      <dgm:prSet phldrT="[Text]"/>
      <dgm:spPr/>
      <dgm:t>
        <a:bodyPr/>
        <a:lstStyle/>
        <a:p>
          <a:r>
            <a:rPr lang="en-MY" b="1" dirty="0"/>
            <a:t>1</a:t>
          </a:r>
        </a:p>
      </dgm:t>
    </dgm:pt>
    <dgm:pt modelId="{7194E943-0DA6-4149-BFDB-9C8055F1034E}" type="parTrans" cxnId="{4FA52A9C-90B6-41F8-9C94-B2F75EAE1157}">
      <dgm:prSet/>
      <dgm:spPr/>
      <dgm:t>
        <a:bodyPr/>
        <a:lstStyle/>
        <a:p>
          <a:endParaRPr lang="en-MY"/>
        </a:p>
      </dgm:t>
    </dgm:pt>
    <dgm:pt modelId="{072B773E-D653-40BB-974A-6B7B9A16AC12}" type="sibTrans" cxnId="{4FA52A9C-90B6-41F8-9C94-B2F75EAE1157}">
      <dgm:prSet/>
      <dgm:spPr/>
      <dgm:t>
        <a:bodyPr/>
        <a:lstStyle/>
        <a:p>
          <a:endParaRPr lang="en-MY"/>
        </a:p>
      </dgm:t>
    </dgm:pt>
    <dgm:pt modelId="{1BABAB6C-722C-44F4-BF85-98EF5F0666C2}">
      <dgm:prSet phldrT="[Text]"/>
      <dgm:spPr/>
      <dgm:t>
        <a:bodyPr/>
        <a:lstStyle/>
        <a:p>
          <a:pPr>
            <a:buNone/>
          </a:pPr>
          <a:r>
            <a:rPr lang="en-MY" dirty="0"/>
            <a:t>Requestor get approval from manager and inform PA to book accommodation</a:t>
          </a:r>
        </a:p>
      </dgm:t>
    </dgm:pt>
    <dgm:pt modelId="{2B217F3B-888A-4785-8F0C-9404E8A1F0ED}" type="parTrans" cxnId="{EC6FB7C6-1345-4080-A100-B7BA580F1778}">
      <dgm:prSet/>
      <dgm:spPr/>
      <dgm:t>
        <a:bodyPr/>
        <a:lstStyle/>
        <a:p>
          <a:endParaRPr lang="en-MY"/>
        </a:p>
      </dgm:t>
    </dgm:pt>
    <dgm:pt modelId="{FECACB12-3E44-4DC4-B501-AEBD74714355}" type="sibTrans" cxnId="{EC6FB7C6-1345-4080-A100-B7BA580F1778}">
      <dgm:prSet/>
      <dgm:spPr/>
      <dgm:t>
        <a:bodyPr/>
        <a:lstStyle/>
        <a:p>
          <a:endParaRPr lang="en-MY"/>
        </a:p>
      </dgm:t>
    </dgm:pt>
    <dgm:pt modelId="{BB6836D2-83B0-44DC-81EE-DDEE3345A17E}">
      <dgm:prSet phldrT="[Text]"/>
      <dgm:spPr/>
      <dgm:t>
        <a:bodyPr/>
        <a:lstStyle/>
        <a:p>
          <a:r>
            <a:rPr lang="en-MY" b="1" dirty="0"/>
            <a:t>2</a:t>
          </a:r>
        </a:p>
      </dgm:t>
    </dgm:pt>
    <dgm:pt modelId="{508E4D11-7AC0-4C7A-8F91-7837B6ABCAE7}" type="parTrans" cxnId="{8C403DA5-487F-4E15-828F-53E6EDEDE33B}">
      <dgm:prSet/>
      <dgm:spPr/>
      <dgm:t>
        <a:bodyPr/>
        <a:lstStyle/>
        <a:p>
          <a:endParaRPr lang="en-MY"/>
        </a:p>
      </dgm:t>
    </dgm:pt>
    <dgm:pt modelId="{538C3BFF-C2BA-4019-B662-546DAD138D7C}" type="sibTrans" cxnId="{8C403DA5-487F-4E15-828F-53E6EDEDE33B}">
      <dgm:prSet/>
      <dgm:spPr/>
      <dgm:t>
        <a:bodyPr/>
        <a:lstStyle/>
        <a:p>
          <a:endParaRPr lang="en-MY"/>
        </a:p>
      </dgm:t>
    </dgm:pt>
    <dgm:pt modelId="{72D2D94B-63A8-46ED-855D-75836D2D3A02}">
      <dgm:prSet phldrT="[Text]"/>
      <dgm:spPr/>
      <dgm:t>
        <a:bodyPr/>
        <a:lstStyle/>
        <a:p>
          <a:pPr>
            <a:buNone/>
          </a:pPr>
          <a:r>
            <a:rPr lang="en-MY" dirty="0"/>
            <a:t>Check availability of accommodation based on request </a:t>
          </a:r>
        </a:p>
      </dgm:t>
    </dgm:pt>
    <dgm:pt modelId="{88A5F281-BF11-499B-BE40-D5AF81E32505}" type="parTrans" cxnId="{34D90FCF-F639-4B6E-A5FE-E12C43D01A2B}">
      <dgm:prSet/>
      <dgm:spPr/>
      <dgm:t>
        <a:bodyPr/>
        <a:lstStyle/>
        <a:p>
          <a:endParaRPr lang="en-MY"/>
        </a:p>
      </dgm:t>
    </dgm:pt>
    <dgm:pt modelId="{6BD308FB-24B7-4509-AE78-9B3C3AFCBA5E}" type="sibTrans" cxnId="{34D90FCF-F639-4B6E-A5FE-E12C43D01A2B}">
      <dgm:prSet/>
      <dgm:spPr/>
      <dgm:t>
        <a:bodyPr/>
        <a:lstStyle/>
        <a:p>
          <a:endParaRPr lang="en-MY"/>
        </a:p>
      </dgm:t>
    </dgm:pt>
    <dgm:pt modelId="{874427F9-E772-4851-9D34-87EBBE7A98C9}">
      <dgm:prSet phldrT="[Text]"/>
      <dgm:spPr/>
      <dgm:t>
        <a:bodyPr/>
        <a:lstStyle/>
        <a:p>
          <a:r>
            <a:rPr lang="en-MY" b="1" dirty="0"/>
            <a:t>3</a:t>
          </a:r>
        </a:p>
      </dgm:t>
    </dgm:pt>
    <dgm:pt modelId="{5425A982-F330-4EAC-8393-D0583EF04854}" type="parTrans" cxnId="{BE7ADBBE-05EB-4732-A777-4A64C05F869F}">
      <dgm:prSet/>
      <dgm:spPr/>
      <dgm:t>
        <a:bodyPr/>
        <a:lstStyle/>
        <a:p>
          <a:endParaRPr lang="en-MY"/>
        </a:p>
      </dgm:t>
    </dgm:pt>
    <dgm:pt modelId="{EC3B9C24-C873-4FD4-A303-4548BD98DEB4}" type="sibTrans" cxnId="{BE7ADBBE-05EB-4732-A777-4A64C05F869F}">
      <dgm:prSet/>
      <dgm:spPr/>
      <dgm:t>
        <a:bodyPr/>
        <a:lstStyle/>
        <a:p>
          <a:endParaRPr lang="en-MY"/>
        </a:p>
      </dgm:t>
    </dgm:pt>
    <dgm:pt modelId="{B65E57E5-5EED-405D-A020-0BADBE7554AC}">
      <dgm:prSet phldrT="[Text]"/>
      <dgm:spPr/>
      <dgm:t>
        <a:bodyPr/>
        <a:lstStyle/>
        <a:p>
          <a:pPr>
            <a:buFont typeface="Arial" panose="020B0604020202020204" pitchFamily="34" charset="0"/>
            <a:buNone/>
          </a:pPr>
          <a:r>
            <a:rPr lang="en-MY" dirty="0"/>
            <a:t>Fill out Accommodation Booking Request Form (ADM-F-002)</a:t>
          </a:r>
        </a:p>
      </dgm:t>
    </dgm:pt>
    <dgm:pt modelId="{D1AE5AFF-2DF6-4AF9-A1F3-B63E5C166648}" type="parTrans" cxnId="{91291602-050B-40EE-9886-B9B3FE0AB058}">
      <dgm:prSet/>
      <dgm:spPr/>
      <dgm:t>
        <a:bodyPr/>
        <a:lstStyle/>
        <a:p>
          <a:endParaRPr lang="en-MY"/>
        </a:p>
      </dgm:t>
    </dgm:pt>
    <dgm:pt modelId="{E4F2718A-B3EF-4929-9402-7CA83DC4B630}" type="sibTrans" cxnId="{91291602-050B-40EE-9886-B9B3FE0AB058}">
      <dgm:prSet/>
      <dgm:spPr/>
      <dgm:t>
        <a:bodyPr/>
        <a:lstStyle/>
        <a:p>
          <a:endParaRPr lang="en-MY"/>
        </a:p>
      </dgm:t>
    </dgm:pt>
    <dgm:pt modelId="{E6F7E25A-4829-45C6-B11C-93C07CBE1522}">
      <dgm:prSet/>
      <dgm:spPr/>
      <dgm:t>
        <a:bodyPr/>
        <a:lstStyle/>
        <a:p>
          <a:r>
            <a:rPr lang="en-MY" b="1" dirty="0"/>
            <a:t>4</a:t>
          </a:r>
        </a:p>
      </dgm:t>
    </dgm:pt>
    <dgm:pt modelId="{88F50800-F46C-4A1A-BFDD-D61A0C9E9FB1}" type="parTrans" cxnId="{88830052-05D4-433B-AC9E-E5F55C3924DE}">
      <dgm:prSet/>
      <dgm:spPr/>
      <dgm:t>
        <a:bodyPr/>
        <a:lstStyle/>
        <a:p>
          <a:endParaRPr lang="en-MY"/>
        </a:p>
      </dgm:t>
    </dgm:pt>
    <dgm:pt modelId="{02934FAC-5AF1-4AE7-9E1D-4843D510D7DF}" type="sibTrans" cxnId="{88830052-05D4-433B-AC9E-E5F55C3924DE}">
      <dgm:prSet/>
      <dgm:spPr/>
      <dgm:t>
        <a:bodyPr/>
        <a:lstStyle/>
        <a:p>
          <a:endParaRPr lang="en-MY"/>
        </a:p>
      </dgm:t>
    </dgm:pt>
    <dgm:pt modelId="{E9350DB1-0106-4137-8D06-9AE2BEDEA111}">
      <dgm:prSet/>
      <dgm:spPr/>
      <dgm:t>
        <a:bodyPr/>
        <a:lstStyle/>
        <a:p>
          <a:pPr>
            <a:buNone/>
          </a:pPr>
          <a:r>
            <a:rPr lang="en-MY" dirty="0"/>
            <a:t>Get approval from Manager, Senior Management &amp; Finance Department</a:t>
          </a:r>
        </a:p>
      </dgm:t>
    </dgm:pt>
    <dgm:pt modelId="{6D015BBF-8EAE-4302-AA3F-B205CB0C5D4D}" type="parTrans" cxnId="{FDA6F169-1B9B-4244-8DE6-7A39D6044422}">
      <dgm:prSet/>
      <dgm:spPr/>
      <dgm:t>
        <a:bodyPr/>
        <a:lstStyle/>
        <a:p>
          <a:endParaRPr lang="en-MY"/>
        </a:p>
      </dgm:t>
    </dgm:pt>
    <dgm:pt modelId="{195DA242-F6F4-49CF-8AFA-95E95BEC2A26}" type="sibTrans" cxnId="{FDA6F169-1B9B-4244-8DE6-7A39D6044422}">
      <dgm:prSet/>
      <dgm:spPr/>
      <dgm:t>
        <a:bodyPr/>
        <a:lstStyle/>
        <a:p>
          <a:endParaRPr lang="en-MY"/>
        </a:p>
      </dgm:t>
    </dgm:pt>
    <dgm:pt modelId="{49579CA3-5A85-4512-87DD-A4A3F6831EF3}">
      <dgm:prSet/>
      <dgm:spPr/>
      <dgm:t>
        <a:bodyPr/>
        <a:lstStyle/>
        <a:p>
          <a:r>
            <a:rPr lang="en-MY" b="1" dirty="0"/>
            <a:t>5</a:t>
          </a:r>
        </a:p>
      </dgm:t>
    </dgm:pt>
    <dgm:pt modelId="{D1537458-7BA1-414D-82CF-78BA73D11AA0}" type="parTrans" cxnId="{D5D8C5BD-5643-4F04-BA6F-E4A716D13840}">
      <dgm:prSet/>
      <dgm:spPr/>
      <dgm:t>
        <a:bodyPr/>
        <a:lstStyle/>
        <a:p>
          <a:endParaRPr lang="en-MY"/>
        </a:p>
      </dgm:t>
    </dgm:pt>
    <dgm:pt modelId="{F93B027E-156B-421D-85D4-790F6649C814}" type="sibTrans" cxnId="{D5D8C5BD-5643-4F04-BA6F-E4A716D13840}">
      <dgm:prSet/>
      <dgm:spPr/>
      <dgm:t>
        <a:bodyPr/>
        <a:lstStyle/>
        <a:p>
          <a:endParaRPr lang="en-MY"/>
        </a:p>
      </dgm:t>
    </dgm:pt>
    <dgm:pt modelId="{4822F336-55EB-49B4-849F-808497B8116B}">
      <dgm:prSet/>
      <dgm:spPr/>
      <dgm:t>
        <a:bodyPr/>
        <a:lstStyle/>
        <a:p>
          <a:pPr>
            <a:buNone/>
          </a:pPr>
          <a:r>
            <a:rPr lang="en-MY" dirty="0"/>
            <a:t>Inform Acc. Manager to make payment</a:t>
          </a:r>
        </a:p>
      </dgm:t>
    </dgm:pt>
    <dgm:pt modelId="{F8A2878F-ACCC-43FA-9859-FBAB5D38FC15}" type="parTrans" cxnId="{A2765F2D-1328-4CC8-B23B-13C15035D791}">
      <dgm:prSet/>
      <dgm:spPr/>
      <dgm:t>
        <a:bodyPr/>
        <a:lstStyle/>
        <a:p>
          <a:endParaRPr lang="en-MY"/>
        </a:p>
      </dgm:t>
    </dgm:pt>
    <dgm:pt modelId="{13D12F16-85CD-4AED-A5BF-7CBA6A90AD20}" type="sibTrans" cxnId="{A2765F2D-1328-4CC8-B23B-13C15035D791}">
      <dgm:prSet/>
      <dgm:spPr/>
      <dgm:t>
        <a:bodyPr/>
        <a:lstStyle/>
        <a:p>
          <a:endParaRPr lang="en-MY"/>
        </a:p>
      </dgm:t>
    </dgm:pt>
    <dgm:pt modelId="{AF55B83A-21C9-4519-BDB5-C22F73DB2D9F}">
      <dgm:prSet/>
      <dgm:spPr/>
      <dgm:t>
        <a:bodyPr/>
        <a:lstStyle/>
        <a:p>
          <a:r>
            <a:rPr lang="en-US" b="1" dirty="0"/>
            <a:t>6</a:t>
          </a:r>
          <a:endParaRPr lang="en-MY" b="1" dirty="0"/>
        </a:p>
      </dgm:t>
    </dgm:pt>
    <dgm:pt modelId="{9EF3EA39-2528-44DF-94EF-FC815CA99470}" type="parTrans" cxnId="{32672CF3-58FD-4F4B-A5A1-3454162588C3}">
      <dgm:prSet/>
      <dgm:spPr/>
      <dgm:t>
        <a:bodyPr/>
        <a:lstStyle/>
        <a:p>
          <a:endParaRPr lang="en-MY"/>
        </a:p>
      </dgm:t>
    </dgm:pt>
    <dgm:pt modelId="{9A5B398B-8763-4829-9D04-A07A96205B56}" type="sibTrans" cxnId="{32672CF3-58FD-4F4B-A5A1-3454162588C3}">
      <dgm:prSet/>
      <dgm:spPr/>
      <dgm:t>
        <a:bodyPr/>
        <a:lstStyle/>
        <a:p>
          <a:endParaRPr lang="en-MY"/>
        </a:p>
      </dgm:t>
    </dgm:pt>
    <dgm:pt modelId="{333C440E-3D2F-43CF-A7E2-9463073B2B58}">
      <dgm:prSet/>
      <dgm:spPr/>
      <dgm:t>
        <a:bodyPr/>
        <a:lstStyle/>
        <a:p>
          <a:pPr algn="just">
            <a:buNone/>
          </a:pPr>
          <a:r>
            <a:rPr lang="en-US" dirty="0"/>
            <a:t>Print invoice &amp; Flight Booking Request form – 1 copy for Acc. Manager. Save 1 copy in Admin Folder</a:t>
          </a:r>
          <a:endParaRPr lang="en-MY" dirty="0"/>
        </a:p>
      </dgm:t>
    </dgm:pt>
    <dgm:pt modelId="{E470088C-E364-428F-8236-3281C04A3036}" type="parTrans" cxnId="{D3F3E0C9-D2E9-4C12-8713-932A578BEE58}">
      <dgm:prSet/>
      <dgm:spPr/>
      <dgm:t>
        <a:bodyPr/>
        <a:lstStyle/>
        <a:p>
          <a:endParaRPr lang="en-MY"/>
        </a:p>
      </dgm:t>
    </dgm:pt>
    <dgm:pt modelId="{3ACDCA96-B1D2-42B3-AE35-54CEA2D56B8A}" type="sibTrans" cxnId="{D3F3E0C9-D2E9-4C12-8713-932A578BEE58}">
      <dgm:prSet/>
      <dgm:spPr/>
      <dgm:t>
        <a:bodyPr/>
        <a:lstStyle/>
        <a:p>
          <a:endParaRPr lang="en-MY"/>
        </a:p>
      </dgm:t>
    </dgm:pt>
    <dgm:pt modelId="{4D6D63B6-22C5-4832-A77D-1F3D0E825627}">
      <dgm:prSet/>
      <dgm:spPr/>
      <dgm:t>
        <a:bodyPr/>
        <a:lstStyle/>
        <a:p>
          <a:r>
            <a:rPr lang="en-US" b="1" dirty="0"/>
            <a:t>7</a:t>
          </a:r>
          <a:endParaRPr lang="en-MY" b="1" dirty="0"/>
        </a:p>
      </dgm:t>
    </dgm:pt>
    <dgm:pt modelId="{FA1B7367-C2C1-42A3-9C85-703639BE9016}" type="parTrans" cxnId="{ED6FDB1E-08FC-4FBC-9FED-A17E1CD0AA18}">
      <dgm:prSet/>
      <dgm:spPr/>
      <dgm:t>
        <a:bodyPr/>
        <a:lstStyle/>
        <a:p>
          <a:endParaRPr lang="en-MY"/>
        </a:p>
      </dgm:t>
    </dgm:pt>
    <dgm:pt modelId="{3675F87A-61E6-4E9A-9160-0C2AFA7341ED}" type="sibTrans" cxnId="{ED6FDB1E-08FC-4FBC-9FED-A17E1CD0AA18}">
      <dgm:prSet/>
      <dgm:spPr/>
      <dgm:t>
        <a:bodyPr/>
        <a:lstStyle/>
        <a:p>
          <a:endParaRPr lang="en-MY"/>
        </a:p>
      </dgm:t>
    </dgm:pt>
    <dgm:pt modelId="{F7848F23-D9D2-412F-94C0-882B19D87516}">
      <dgm:prSet/>
      <dgm:spPr/>
      <dgm:t>
        <a:bodyPr/>
        <a:lstStyle/>
        <a:p>
          <a:pPr algn="l">
            <a:buNone/>
          </a:pPr>
          <a:r>
            <a:rPr lang="en-US"/>
            <a:t>Email/WhatsApp </a:t>
          </a:r>
          <a:r>
            <a:rPr lang="en-US" dirty="0"/>
            <a:t>the booking details to requestor</a:t>
          </a:r>
          <a:endParaRPr lang="en-MY" dirty="0"/>
        </a:p>
      </dgm:t>
    </dgm:pt>
    <dgm:pt modelId="{86218B9C-5E50-402F-BF53-645E84D6AC70}" type="parTrans" cxnId="{F3094135-24BC-408C-95EA-4B1CC6AC2097}">
      <dgm:prSet/>
      <dgm:spPr/>
      <dgm:t>
        <a:bodyPr/>
        <a:lstStyle/>
        <a:p>
          <a:endParaRPr lang="en-MY"/>
        </a:p>
      </dgm:t>
    </dgm:pt>
    <dgm:pt modelId="{08EB2DE2-FE12-4B17-9DF7-FA41E5122EE0}" type="sibTrans" cxnId="{F3094135-24BC-408C-95EA-4B1CC6AC2097}">
      <dgm:prSet/>
      <dgm:spPr/>
      <dgm:t>
        <a:bodyPr/>
        <a:lstStyle/>
        <a:p>
          <a:endParaRPr lang="en-MY"/>
        </a:p>
      </dgm:t>
    </dgm:pt>
    <dgm:pt modelId="{F38FDA70-6D7B-4B22-B0E6-7E73C26AD29F}" type="pres">
      <dgm:prSet presAssocID="{147365E8-E2DC-495C-99BB-14A8B44F0E64}" presName="linearFlow" presStyleCnt="0">
        <dgm:presLayoutVars>
          <dgm:dir/>
          <dgm:animLvl val="lvl"/>
          <dgm:resizeHandles val="exact"/>
        </dgm:presLayoutVars>
      </dgm:prSet>
      <dgm:spPr/>
    </dgm:pt>
    <dgm:pt modelId="{9695CBC3-B717-4EAC-8F3A-C1DB8B324E4A}" type="pres">
      <dgm:prSet presAssocID="{0DBDA374-1348-4FC7-BD53-E6F19B0C2CE5}" presName="composite" presStyleCnt="0"/>
      <dgm:spPr/>
    </dgm:pt>
    <dgm:pt modelId="{90488E6A-F25A-4902-9819-35314970532D}" type="pres">
      <dgm:prSet presAssocID="{0DBDA374-1348-4FC7-BD53-E6F19B0C2CE5}" presName="parentText" presStyleLbl="alignNode1" presStyleIdx="0" presStyleCnt="7">
        <dgm:presLayoutVars>
          <dgm:chMax val="1"/>
          <dgm:bulletEnabled val="1"/>
        </dgm:presLayoutVars>
      </dgm:prSet>
      <dgm:spPr/>
    </dgm:pt>
    <dgm:pt modelId="{C26344B1-3F78-48C6-B396-F65025562DAD}" type="pres">
      <dgm:prSet presAssocID="{0DBDA374-1348-4FC7-BD53-E6F19B0C2CE5}" presName="descendantText" presStyleLbl="alignAcc1" presStyleIdx="0" presStyleCnt="7" custLinFactNeighborY="-27111">
        <dgm:presLayoutVars>
          <dgm:bulletEnabled val="1"/>
        </dgm:presLayoutVars>
      </dgm:prSet>
      <dgm:spPr/>
    </dgm:pt>
    <dgm:pt modelId="{C828529F-3FED-4A26-9E46-ADF6981448AB}" type="pres">
      <dgm:prSet presAssocID="{072B773E-D653-40BB-974A-6B7B9A16AC12}" presName="sp" presStyleCnt="0"/>
      <dgm:spPr/>
    </dgm:pt>
    <dgm:pt modelId="{B5422532-6044-42E0-8FB3-1CB0388F1FA2}" type="pres">
      <dgm:prSet presAssocID="{BB6836D2-83B0-44DC-81EE-DDEE3345A17E}" presName="composite" presStyleCnt="0"/>
      <dgm:spPr/>
    </dgm:pt>
    <dgm:pt modelId="{FFA424C9-2A2A-4605-B8C7-6F1728EC10EB}" type="pres">
      <dgm:prSet presAssocID="{BB6836D2-83B0-44DC-81EE-DDEE3345A17E}" presName="parentText" presStyleLbl="alignNode1" presStyleIdx="1" presStyleCnt="7">
        <dgm:presLayoutVars>
          <dgm:chMax val="1"/>
          <dgm:bulletEnabled val="1"/>
        </dgm:presLayoutVars>
      </dgm:prSet>
      <dgm:spPr/>
    </dgm:pt>
    <dgm:pt modelId="{02F32035-64AD-4F24-9EF9-5D804125D1C1}" type="pres">
      <dgm:prSet presAssocID="{BB6836D2-83B0-44DC-81EE-DDEE3345A17E}" presName="descendantText" presStyleLbl="alignAcc1" presStyleIdx="1" presStyleCnt="7" custLinFactNeighborX="0" custLinFactNeighborY="0">
        <dgm:presLayoutVars>
          <dgm:bulletEnabled val="1"/>
        </dgm:presLayoutVars>
      </dgm:prSet>
      <dgm:spPr/>
    </dgm:pt>
    <dgm:pt modelId="{8033038F-A7E9-4234-8EC9-5AC084E7E89E}" type="pres">
      <dgm:prSet presAssocID="{538C3BFF-C2BA-4019-B662-546DAD138D7C}" presName="sp" presStyleCnt="0"/>
      <dgm:spPr/>
    </dgm:pt>
    <dgm:pt modelId="{DF163CEC-1FFC-436A-A5F0-B5DFA3144002}" type="pres">
      <dgm:prSet presAssocID="{874427F9-E772-4851-9D34-87EBBE7A98C9}" presName="composite" presStyleCnt="0"/>
      <dgm:spPr/>
    </dgm:pt>
    <dgm:pt modelId="{CA2140CF-C95F-4CDE-9BE8-423C9FA75A71}" type="pres">
      <dgm:prSet presAssocID="{874427F9-E772-4851-9D34-87EBBE7A98C9}" presName="parentText" presStyleLbl="alignNode1" presStyleIdx="2" presStyleCnt="7">
        <dgm:presLayoutVars>
          <dgm:chMax val="1"/>
          <dgm:bulletEnabled val="1"/>
        </dgm:presLayoutVars>
      </dgm:prSet>
      <dgm:spPr/>
    </dgm:pt>
    <dgm:pt modelId="{18DD4DB9-1E01-4330-865E-A9FF87D5D96E}" type="pres">
      <dgm:prSet presAssocID="{874427F9-E772-4851-9D34-87EBBE7A98C9}" presName="descendantText" presStyleLbl="alignAcc1" presStyleIdx="2" presStyleCnt="7">
        <dgm:presLayoutVars>
          <dgm:bulletEnabled val="1"/>
        </dgm:presLayoutVars>
      </dgm:prSet>
      <dgm:spPr/>
    </dgm:pt>
    <dgm:pt modelId="{A5E41EF3-69BA-4F00-9D96-5CAC246D80B9}" type="pres">
      <dgm:prSet presAssocID="{EC3B9C24-C873-4FD4-A303-4548BD98DEB4}" presName="sp" presStyleCnt="0"/>
      <dgm:spPr/>
    </dgm:pt>
    <dgm:pt modelId="{C65CB215-3F02-4F1E-8563-7E6426094936}" type="pres">
      <dgm:prSet presAssocID="{E6F7E25A-4829-45C6-B11C-93C07CBE1522}" presName="composite" presStyleCnt="0"/>
      <dgm:spPr/>
    </dgm:pt>
    <dgm:pt modelId="{AE399357-2E96-42DD-8866-FDBDC476FEA5}" type="pres">
      <dgm:prSet presAssocID="{E6F7E25A-4829-45C6-B11C-93C07CBE1522}" presName="parentText" presStyleLbl="alignNode1" presStyleIdx="3" presStyleCnt="7">
        <dgm:presLayoutVars>
          <dgm:chMax val="1"/>
          <dgm:bulletEnabled val="1"/>
        </dgm:presLayoutVars>
      </dgm:prSet>
      <dgm:spPr/>
    </dgm:pt>
    <dgm:pt modelId="{695130DC-24EB-4748-8678-403E70B65F09}" type="pres">
      <dgm:prSet presAssocID="{E6F7E25A-4829-45C6-B11C-93C07CBE1522}" presName="descendantText" presStyleLbl="alignAcc1" presStyleIdx="3" presStyleCnt="7">
        <dgm:presLayoutVars>
          <dgm:bulletEnabled val="1"/>
        </dgm:presLayoutVars>
      </dgm:prSet>
      <dgm:spPr/>
    </dgm:pt>
    <dgm:pt modelId="{EF13FB13-512D-4118-B8E0-B0803129F2C8}" type="pres">
      <dgm:prSet presAssocID="{02934FAC-5AF1-4AE7-9E1D-4843D510D7DF}" presName="sp" presStyleCnt="0"/>
      <dgm:spPr/>
    </dgm:pt>
    <dgm:pt modelId="{EC26386E-97C5-46E5-8A41-1740F394AABD}" type="pres">
      <dgm:prSet presAssocID="{49579CA3-5A85-4512-87DD-A4A3F6831EF3}" presName="composite" presStyleCnt="0"/>
      <dgm:spPr/>
    </dgm:pt>
    <dgm:pt modelId="{A8CD8FF7-FC18-4BF2-83B4-C7F571E31290}" type="pres">
      <dgm:prSet presAssocID="{49579CA3-5A85-4512-87DD-A4A3F6831EF3}" presName="parentText" presStyleLbl="alignNode1" presStyleIdx="4" presStyleCnt="7">
        <dgm:presLayoutVars>
          <dgm:chMax val="1"/>
          <dgm:bulletEnabled val="1"/>
        </dgm:presLayoutVars>
      </dgm:prSet>
      <dgm:spPr/>
    </dgm:pt>
    <dgm:pt modelId="{3C93A44A-0859-40E8-BE49-DF989355E6CC}" type="pres">
      <dgm:prSet presAssocID="{49579CA3-5A85-4512-87DD-A4A3F6831EF3}" presName="descendantText" presStyleLbl="alignAcc1" presStyleIdx="4" presStyleCnt="7" custLinFactNeighborY="-2057">
        <dgm:presLayoutVars>
          <dgm:bulletEnabled val="1"/>
        </dgm:presLayoutVars>
      </dgm:prSet>
      <dgm:spPr/>
    </dgm:pt>
    <dgm:pt modelId="{8C4AEC75-ABA7-49C1-B010-67A82254D4F7}" type="pres">
      <dgm:prSet presAssocID="{F93B027E-156B-421D-85D4-790F6649C814}" presName="sp" presStyleCnt="0"/>
      <dgm:spPr/>
    </dgm:pt>
    <dgm:pt modelId="{94D28E4D-3F5A-4E7D-898B-003235185B76}" type="pres">
      <dgm:prSet presAssocID="{AF55B83A-21C9-4519-BDB5-C22F73DB2D9F}" presName="composite" presStyleCnt="0"/>
      <dgm:spPr/>
    </dgm:pt>
    <dgm:pt modelId="{C11187AC-E188-466C-AA93-6392FC9B5562}" type="pres">
      <dgm:prSet presAssocID="{AF55B83A-21C9-4519-BDB5-C22F73DB2D9F}" presName="parentText" presStyleLbl="alignNode1" presStyleIdx="5" presStyleCnt="7">
        <dgm:presLayoutVars>
          <dgm:chMax val="1"/>
          <dgm:bulletEnabled val="1"/>
        </dgm:presLayoutVars>
      </dgm:prSet>
      <dgm:spPr/>
    </dgm:pt>
    <dgm:pt modelId="{3F9FFEC8-3868-4C89-B2C3-794D8EC99BCD}" type="pres">
      <dgm:prSet presAssocID="{AF55B83A-21C9-4519-BDB5-C22F73DB2D9F}" presName="descendantText" presStyleLbl="alignAcc1" presStyleIdx="5" presStyleCnt="7">
        <dgm:presLayoutVars>
          <dgm:bulletEnabled val="1"/>
        </dgm:presLayoutVars>
      </dgm:prSet>
      <dgm:spPr/>
    </dgm:pt>
    <dgm:pt modelId="{114543C4-3476-4928-93A4-9BFE4A30E7A0}" type="pres">
      <dgm:prSet presAssocID="{9A5B398B-8763-4829-9D04-A07A96205B56}" presName="sp" presStyleCnt="0"/>
      <dgm:spPr/>
    </dgm:pt>
    <dgm:pt modelId="{1D81ED10-01CD-47F4-A82A-860762D51639}" type="pres">
      <dgm:prSet presAssocID="{4D6D63B6-22C5-4832-A77D-1F3D0E825627}" presName="composite" presStyleCnt="0"/>
      <dgm:spPr/>
    </dgm:pt>
    <dgm:pt modelId="{270F9A95-484A-4722-899A-3CE0F7B83BA1}" type="pres">
      <dgm:prSet presAssocID="{4D6D63B6-22C5-4832-A77D-1F3D0E825627}" presName="parentText" presStyleLbl="alignNode1" presStyleIdx="6" presStyleCnt="7">
        <dgm:presLayoutVars>
          <dgm:chMax val="1"/>
          <dgm:bulletEnabled val="1"/>
        </dgm:presLayoutVars>
      </dgm:prSet>
      <dgm:spPr/>
    </dgm:pt>
    <dgm:pt modelId="{747A3D29-6392-41F3-898A-9C0F80D808D0}" type="pres">
      <dgm:prSet presAssocID="{4D6D63B6-22C5-4832-A77D-1F3D0E825627}" presName="descendantText" presStyleLbl="alignAcc1" presStyleIdx="6" presStyleCnt="7">
        <dgm:presLayoutVars>
          <dgm:bulletEnabled val="1"/>
        </dgm:presLayoutVars>
      </dgm:prSet>
      <dgm:spPr/>
    </dgm:pt>
  </dgm:ptLst>
  <dgm:cxnLst>
    <dgm:cxn modelId="{91291602-050B-40EE-9886-B9B3FE0AB058}" srcId="{874427F9-E772-4851-9D34-87EBBE7A98C9}" destId="{B65E57E5-5EED-405D-A020-0BADBE7554AC}" srcOrd="0" destOrd="0" parTransId="{D1AE5AFF-2DF6-4AF9-A1F3-B63E5C166648}" sibTransId="{E4F2718A-B3EF-4929-9402-7CA83DC4B630}"/>
    <dgm:cxn modelId="{9747B106-C4D4-492C-8934-5C9493FE3418}" type="presOf" srcId="{49579CA3-5A85-4512-87DD-A4A3F6831EF3}" destId="{A8CD8FF7-FC18-4BF2-83B4-C7F571E31290}" srcOrd="0" destOrd="0" presId="urn:microsoft.com/office/officeart/2005/8/layout/chevron2"/>
    <dgm:cxn modelId="{09524411-796E-4157-B18A-2E0DC60375B9}" type="presOf" srcId="{0DBDA374-1348-4FC7-BD53-E6F19B0C2CE5}" destId="{90488E6A-F25A-4902-9819-35314970532D}" srcOrd="0" destOrd="0" presId="urn:microsoft.com/office/officeart/2005/8/layout/chevron2"/>
    <dgm:cxn modelId="{ED6FDB1E-08FC-4FBC-9FED-A17E1CD0AA18}" srcId="{147365E8-E2DC-495C-99BB-14A8B44F0E64}" destId="{4D6D63B6-22C5-4832-A77D-1F3D0E825627}" srcOrd="6" destOrd="0" parTransId="{FA1B7367-C2C1-42A3-9C85-703639BE9016}" sibTransId="{3675F87A-61E6-4E9A-9160-0C2AFA7341ED}"/>
    <dgm:cxn modelId="{A2765F2D-1328-4CC8-B23B-13C15035D791}" srcId="{49579CA3-5A85-4512-87DD-A4A3F6831EF3}" destId="{4822F336-55EB-49B4-849F-808497B8116B}" srcOrd="0" destOrd="0" parTransId="{F8A2878F-ACCC-43FA-9859-FBAB5D38FC15}" sibTransId="{13D12F16-85CD-4AED-A5BF-7CBA6A90AD20}"/>
    <dgm:cxn modelId="{F3094135-24BC-408C-95EA-4B1CC6AC2097}" srcId="{4D6D63B6-22C5-4832-A77D-1F3D0E825627}" destId="{F7848F23-D9D2-412F-94C0-882B19D87516}" srcOrd="0" destOrd="0" parTransId="{86218B9C-5E50-402F-BF53-645E84D6AC70}" sibTransId="{08EB2DE2-FE12-4B17-9DF7-FA41E5122EE0}"/>
    <dgm:cxn modelId="{805EC23D-F91D-4CDC-873F-06DADD01F291}" type="presOf" srcId="{1BABAB6C-722C-44F4-BF85-98EF5F0666C2}" destId="{C26344B1-3F78-48C6-B396-F65025562DAD}" srcOrd="0" destOrd="0" presId="urn:microsoft.com/office/officeart/2005/8/layout/chevron2"/>
    <dgm:cxn modelId="{216F2660-91FB-4CA5-8619-73DE28497E02}" type="presOf" srcId="{F7848F23-D9D2-412F-94C0-882B19D87516}" destId="{747A3D29-6392-41F3-898A-9C0F80D808D0}" srcOrd="0" destOrd="0" presId="urn:microsoft.com/office/officeart/2005/8/layout/chevron2"/>
    <dgm:cxn modelId="{C26F5460-270E-42F6-84DF-E7CDA07DB497}" type="presOf" srcId="{333C440E-3D2F-43CF-A7E2-9463073B2B58}" destId="{3F9FFEC8-3868-4C89-B2C3-794D8EC99BCD}" srcOrd="0" destOrd="0" presId="urn:microsoft.com/office/officeart/2005/8/layout/chevron2"/>
    <dgm:cxn modelId="{FDA6F169-1B9B-4244-8DE6-7A39D6044422}" srcId="{E6F7E25A-4829-45C6-B11C-93C07CBE1522}" destId="{E9350DB1-0106-4137-8D06-9AE2BEDEA111}" srcOrd="0" destOrd="0" parTransId="{6D015BBF-8EAE-4302-AA3F-B205CB0C5D4D}" sibTransId="{195DA242-F6F4-49CF-8AFA-95E95BEC2A26}"/>
    <dgm:cxn modelId="{A78B3B50-87E2-466E-BF8D-EA734D1B5F24}" type="presOf" srcId="{B65E57E5-5EED-405D-A020-0BADBE7554AC}" destId="{18DD4DB9-1E01-4330-865E-A9FF87D5D96E}" srcOrd="0" destOrd="0" presId="urn:microsoft.com/office/officeart/2005/8/layout/chevron2"/>
    <dgm:cxn modelId="{88830052-05D4-433B-AC9E-E5F55C3924DE}" srcId="{147365E8-E2DC-495C-99BB-14A8B44F0E64}" destId="{E6F7E25A-4829-45C6-B11C-93C07CBE1522}" srcOrd="3" destOrd="0" parTransId="{88F50800-F46C-4A1A-BFDD-D61A0C9E9FB1}" sibTransId="{02934FAC-5AF1-4AE7-9E1D-4843D510D7DF}"/>
    <dgm:cxn modelId="{BBFD3072-CE40-4A8E-891C-669159346972}" type="presOf" srcId="{BB6836D2-83B0-44DC-81EE-DDEE3345A17E}" destId="{FFA424C9-2A2A-4605-B8C7-6F1728EC10EB}" srcOrd="0" destOrd="0" presId="urn:microsoft.com/office/officeart/2005/8/layout/chevron2"/>
    <dgm:cxn modelId="{3CC8B47B-73F8-4431-A766-7FF1B0A85927}" type="presOf" srcId="{4D6D63B6-22C5-4832-A77D-1F3D0E825627}" destId="{270F9A95-484A-4722-899A-3CE0F7B83BA1}" srcOrd="0" destOrd="0" presId="urn:microsoft.com/office/officeart/2005/8/layout/chevron2"/>
    <dgm:cxn modelId="{E9825798-8318-4F1D-9F4E-9B310DDB1F65}" type="presOf" srcId="{E9350DB1-0106-4137-8D06-9AE2BEDEA111}" destId="{695130DC-24EB-4748-8678-403E70B65F09}" srcOrd="0" destOrd="0" presId="urn:microsoft.com/office/officeart/2005/8/layout/chevron2"/>
    <dgm:cxn modelId="{2D90C699-09A1-4716-BFDA-02DDC263A28B}" type="presOf" srcId="{4822F336-55EB-49B4-849F-808497B8116B}" destId="{3C93A44A-0859-40E8-BE49-DF989355E6CC}" srcOrd="0" destOrd="0" presId="urn:microsoft.com/office/officeart/2005/8/layout/chevron2"/>
    <dgm:cxn modelId="{4FA52A9C-90B6-41F8-9C94-B2F75EAE1157}" srcId="{147365E8-E2DC-495C-99BB-14A8B44F0E64}" destId="{0DBDA374-1348-4FC7-BD53-E6F19B0C2CE5}" srcOrd="0" destOrd="0" parTransId="{7194E943-0DA6-4149-BFDB-9C8055F1034E}" sibTransId="{072B773E-D653-40BB-974A-6B7B9A16AC12}"/>
    <dgm:cxn modelId="{8C403DA5-487F-4E15-828F-53E6EDEDE33B}" srcId="{147365E8-E2DC-495C-99BB-14A8B44F0E64}" destId="{BB6836D2-83B0-44DC-81EE-DDEE3345A17E}" srcOrd="1" destOrd="0" parTransId="{508E4D11-7AC0-4C7A-8F91-7837B6ABCAE7}" sibTransId="{538C3BFF-C2BA-4019-B662-546DAD138D7C}"/>
    <dgm:cxn modelId="{D5D8C5BD-5643-4F04-BA6F-E4A716D13840}" srcId="{147365E8-E2DC-495C-99BB-14A8B44F0E64}" destId="{49579CA3-5A85-4512-87DD-A4A3F6831EF3}" srcOrd="4" destOrd="0" parTransId="{D1537458-7BA1-414D-82CF-78BA73D11AA0}" sibTransId="{F93B027E-156B-421D-85D4-790F6649C814}"/>
    <dgm:cxn modelId="{C88C65BE-244C-4CFC-8506-16734FF0648C}" type="presOf" srcId="{72D2D94B-63A8-46ED-855D-75836D2D3A02}" destId="{02F32035-64AD-4F24-9EF9-5D804125D1C1}" srcOrd="0" destOrd="0" presId="urn:microsoft.com/office/officeart/2005/8/layout/chevron2"/>
    <dgm:cxn modelId="{BE7ADBBE-05EB-4732-A777-4A64C05F869F}" srcId="{147365E8-E2DC-495C-99BB-14A8B44F0E64}" destId="{874427F9-E772-4851-9D34-87EBBE7A98C9}" srcOrd="2" destOrd="0" parTransId="{5425A982-F330-4EAC-8393-D0583EF04854}" sibTransId="{EC3B9C24-C873-4FD4-A303-4548BD98DEB4}"/>
    <dgm:cxn modelId="{0DD0FFC1-EE26-46EF-9EBA-C2C82F58B72C}" type="presOf" srcId="{E6F7E25A-4829-45C6-B11C-93C07CBE1522}" destId="{AE399357-2E96-42DD-8866-FDBDC476FEA5}" srcOrd="0" destOrd="0" presId="urn:microsoft.com/office/officeart/2005/8/layout/chevron2"/>
    <dgm:cxn modelId="{EC6FB7C6-1345-4080-A100-B7BA580F1778}" srcId="{0DBDA374-1348-4FC7-BD53-E6F19B0C2CE5}" destId="{1BABAB6C-722C-44F4-BF85-98EF5F0666C2}" srcOrd="0" destOrd="0" parTransId="{2B217F3B-888A-4785-8F0C-9404E8A1F0ED}" sibTransId="{FECACB12-3E44-4DC4-B501-AEBD74714355}"/>
    <dgm:cxn modelId="{D3F3E0C9-D2E9-4C12-8713-932A578BEE58}" srcId="{AF55B83A-21C9-4519-BDB5-C22F73DB2D9F}" destId="{333C440E-3D2F-43CF-A7E2-9463073B2B58}" srcOrd="0" destOrd="0" parTransId="{E470088C-E364-428F-8236-3281C04A3036}" sibTransId="{3ACDCA96-B1D2-42B3-AE35-54CEA2D56B8A}"/>
    <dgm:cxn modelId="{34D90FCF-F639-4B6E-A5FE-E12C43D01A2B}" srcId="{BB6836D2-83B0-44DC-81EE-DDEE3345A17E}" destId="{72D2D94B-63A8-46ED-855D-75836D2D3A02}" srcOrd="0" destOrd="0" parTransId="{88A5F281-BF11-499B-BE40-D5AF81E32505}" sibTransId="{6BD308FB-24B7-4509-AE78-9B3C3AFCBA5E}"/>
    <dgm:cxn modelId="{62D227D0-DD7B-4422-A575-74A09A0ED2B8}" type="presOf" srcId="{147365E8-E2DC-495C-99BB-14A8B44F0E64}" destId="{F38FDA70-6D7B-4B22-B0E6-7E73C26AD29F}" srcOrd="0" destOrd="0" presId="urn:microsoft.com/office/officeart/2005/8/layout/chevron2"/>
    <dgm:cxn modelId="{2164A0DD-28F5-4B73-A886-AD36E3D22A4E}" type="presOf" srcId="{AF55B83A-21C9-4519-BDB5-C22F73DB2D9F}" destId="{C11187AC-E188-466C-AA93-6392FC9B5562}" srcOrd="0" destOrd="0" presId="urn:microsoft.com/office/officeart/2005/8/layout/chevron2"/>
    <dgm:cxn modelId="{C8FED7F1-D8B8-4C8C-927D-B911964B51BA}" type="presOf" srcId="{874427F9-E772-4851-9D34-87EBBE7A98C9}" destId="{CA2140CF-C95F-4CDE-9BE8-423C9FA75A71}" srcOrd="0" destOrd="0" presId="urn:microsoft.com/office/officeart/2005/8/layout/chevron2"/>
    <dgm:cxn modelId="{32672CF3-58FD-4F4B-A5A1-3454162588C3}" srcId="{147365E8-E2DC-495C-99BB-14A8B44F0E64}" destId="{AF55B83A-21C9-4519-BDB5-C22F73DB2D9F}" srcOrd="5" destOrd="0" parTransId="{9EF3EA39-2528-44DF-94EF-FC815CA99470}" sibTransId="{9A5B398B-8763-4829-9D04-A07A96205B56}"/>
    <dgm:cxn modelId="{6FC20644-DE96-4BBE-8197-FB0C73DD25BA}" type="presParOf" srcId="{F38FDA70-6D7B-4B22-B0E6-7E73C26AD29F}" destId="{9695CBC3-B717-4EAC-8F3A-C1DB8B324E4A}" srcOrd="0" destOrd="0" presId="urn:microsoft.com/office/officeart/2005/8/layout/chevron2"/>
    <dgm:cxn modelId="{2E2CDE65-97DE-4B6A-86DF-6E22B974EF69}" type="presParOf" srcId="{9695CBC3-B717-4EAC-8F3A-C1DB8B324E4A}" destId="{90488E6A-F25A-4902-9819-35314970532D}" srcOrd="0" destOrd="0" presId="urn:microsoft.com/office/officeart/2005/8/layout/chevron2"/>
    <dgm:cxn modelId="{09059329-C229-4AF3-A40E-4F29A29A7D3C}" type="presParOf" srcId="{9695CBC3-B717-4EAC-8F3A-C1DB8B324E4A}" destId="{C26344B1-3F78-48C6-B396-F65025562DAD}" srcOrd="1" destOrd="0" presId="urn:microsoft.com/office/officeart/2005/8/layout/chevron2"/>
    <dgm:cxn modelId="{3B6902F2-54CD-4A10-ACBA-8612D1F970BB}" type="presParOf" srcId="{F38FDA70-6D7B-4B22-B0E6-7E73C26AD29F}" destId="{C828529F-3FED-4A26-9E46-ADF6981448AB}" srcOrd="1" destOrd="0" presId="urn:microsoft.com/office/officeart/2005/8/layout/chevron2"/>
    <dgm:cxn modelId="{BD26D1EB-F3CA-41DE-B2F8-01E522A8608B}" type="presParOf" srcId="{F38FDA70-6D7B-4B22-B0E6-7E73C26AD29F}" destId="{B5422532-6044-42E0-8FB3-1CB0388F1FA2}" srcOrd="2" destOrd="0" presId="urn:microsoft.com/office/officeart/2005/8/layout/chevron2"/>
    <dgm:cxn modelId="{4A9C1F17-9F36-42A8-AC95-9CB76A698ADB}" type="presParOf" srcId="{B5422532-6044-42E0-8FB3-1CB0388F1FA2}" destId="{FFA424C9-2A2A-4605-B8C7-6F1728EC10EB}" srcOrd="0" destOrd="0" presId="urn:microsoft.com/office/officeart/2005/8/layout/chevron2"/>
    <dgm:cxn modelId="{5DA50CBD-12D2-459C-AC36-2CF0642A2CE5}" type="presParOf" srcId="{B5422532-6044-42E0-8FB3-1CB0388F1FA2}" destId="{02F32035-64AD-4F24-9EF9-5D804125D1C1}" srcOrd="1" destOrd="0" presId="urn:microsoft.com/office/officeart/2005/8/layout/chevron2"/>
    <dgm:cxn modelId="{4C6A9054-4FF7-42F7-BFC9-B8CDAE514147}" type="presParOf" srcId="{F38FDA70-6D7B-4B22-B0E6-7E73C26AD29F}" destId="{8033038F-A7E9-4234-8EC9-5AC084E7E89E}" srcOrd="3" destOrd="0" presId="urn:microsoft.com/office/officeart/2005/8/layout/chevron2"/>
    <dgm:cxn modelId="{19F35A0F-42BD-4842-9206-2BEA628C7D8F}" type="presParOf" srcId="{F38FDA70-6D7B-4B22-B0E6-7E73C26AD29F}" destId="{DF163CEC-1FFC-436A-A5F0-B5DFA3144002}" srcOrd="4" destOrd="0" presId="urn:microsoft.com/office/officeart/2005/8/layout/chevron2"/>
    <dgm:cxn modelId="{7D7BAF09-666E-4E3A-8DFC-86614BAE1FD6}" type="presParOf" srcId="{DF163CEC-1FFC-436A-A5F0-B5DFA3144002}" destId="{CA2140CF-C95F-4CDE-9BE8-423C9FA75A71}" srcOrd="0" destOrd="0" presId="urn:microsoft.com/office/officeart/2005/8/layout/chevron2"/>
    <dgm:cxn modelId="{435FEC3A-E1D8-4020-96C8-D00CD4E7E8C5}" type="presParOf" srcId="{DF163CEC-1FFC-436A-A5F0-B5DFA3144002}" destId="{18DD4DB9-1E01-4330-865E-A9FF87D5D96E}" srcOrd="1" destOrd="0" presId="urn:microsoft.com/office/officeart/2005/8/layout/chevron2"/>
    <dgm:cxn modelId="{7DF8A7F7-77D9-489A-B99B-5054E9C48E3A}" type="presParOf" srcId="{F38FDA70-6D7B-4B22-B0E6-7E73C26AD29F}" destId="{A5E41EF3-69BA-4F00-9D96-5CAC246D80B9}" srcOrd="5" destOrd="0" presId="urn:microsoft.com/office/officeart/2005/8/layout/chevron2"/>
    <dgm:cxn modelId="{02A134D1-BF16-4352-A3F4-AF7A3E1DD319}" type="presParOf" srcId="{F38FDA70-6D7B-4B22-B0E6-7E73C26AD29F}" destId="{C65CB215-3F02-4F1E-8563-7E6426094936}" srcOrd="6" destOrd="0" presId="urn:microsoft.com/office/officeart/2005/8/layout/chevron2"/>
    <dgm:cxn modelId="{9BE02BC3-969F-401C-A968-5966436D0D05}" type="presParOf" srcId="{C65CB215-3F02-4F1E-8563-7E6426094936}" destId="{AE399357-2E96-42DD-8866-FDBDC476FEA5}" srcOrd="0" destOrd="0" presId="urn:microsoft.com/office/officeart/2005/8/layout/chevron2"/>
    <dgm:cxn modelId="{A0459AF6-C145-4ACA-AC8C-2443CFFBDD3F}" type="presParOf" srcId="{C65CB215-3F02-4F1E-8563-7E6426094936}" destId="{695130DC-24EB-4748-8678-403E70B65F09}" srcOrd="1" destOrd="0" presId="urn:microsoft.com/office/officeart/2005/8/layout/chevron2"/>
    <dgm:cxn modelId="{5F71019A-D8CC-4494-876C-B8B1B667EC0A}" type="presParOf" srcId="{F38FDA70-6D7B-4B22-B0E6-7E73C26AD29F}" destId="{EF13FB13-512D-4118-B8E0-B0803129F2C8}" srcOrd="7" destOrd="0" presId="urn:microsoft.com/office/officeart/2005/8/layout/chevron2"/>
    <dgm:cxn modelId="{5D5B1256-F14E-4EF1-B3BB-3BD04CB8921B}" type="presParOf" srcId="{F38FDA70-6D7B-4B22-B0E6-7E73C26AD29F}" destId="{EC26386E-97C5-46E5-8A41-1740F394AABD}" srcOrd="8" destOrd="0" presId="urn:microsoft.com/office/officeart/2005/8/layout/chevron2"/>
    <dgm:cxn modelId="{A3C84F06-7C0B-4530-B8E9-5AB34DB1F580}" type="presParOf" srcId="{EC26386E-97C5-46E5-8A41-1740F394AABD}" destId="{A8CD8FF7-FC18-4BF2-83B4-C7F571E31290}" srcOrd="0" destOrd="0" presId="urn:microsoft.com/office/officeart/2005/8/layout/chevron2"/>
    <dgm:cxn modelId="{7B8777EA-4C14-43B6-B3BF-8CF11600327E}" type="presParOf" srcId="{EC26386E-97C5-46E5-8A41-1740F394AABD}" destId="{3C93A44A-0859-40E8-BE49-DF989355E6CC}" srcOrd="1" destOrd="0" presId="urn:microsoft.com/office/officeart/2005/8/layout/chevron2"/>
    <dgm:cxn modelId="{C8E7E822-B499-4F70-A5F9-2D6EF9C898F2}" type="presParOf" srcId="{F38FDA70-6D7B-4B22-B0E6-7E73C26AD29F}" destId="{8C4AEC75-ABA7-49C1-B010-67A82254D4F7}" srcOrd="9" destOrd="0" presId="urn:microsoft.com/office/officeart/2005/8/layout/chevron2"/>
    <dgm:cxn modelId="{D94B8834-0F49-41EA-AB15-C65146380DCC}" type="presParOf" srcId="{F38FDA70-6D7B-4B22-B0E6-7E73C26AD29F}" destId="{94D28E4D-3F5A-4E7D-898B-003235185B76}" srcOrd="10" destOrd="0" presId="urn:microsoft.com/office/officeart/2005/8/layout/chevron2"/>
    <dgm:cxn modelId="{2A472263-1234-45F5-AEAF-99AF16CAD95D}" type="presParOf" srcId="{94D28E4D-3F5A-4E7D-898B-003235185B76}" destId="{C11187AC-E188-466C-AA93-6392FC9B5562}" srcOrd="0" destOrd="0" presId="urn:microsoft.com/office/officeart/2005/8/layout/chevron2"/>
    <dgm:cxn modelId="{9C2B6D7C-D480-43BD-BE5C-DE35092574DE}" type="presParOf" srcId="{94D28E4D-3F5A-4E7D-898B-003235185B76}" destId="{3F9FFEC8-3868-4C89-B2C3-794D8EC99BCD}" srcOrd="1" destOrd="0" presId="urn:microsoft.com/office/officeart/2005/8/layout/chevron2"/>
    <dgm:cxn modelId="{1302D199-59AA-4A6F-8B32-9E5A7DC3A4AB}" type="presParOf" srcId="{F38FDA70-6D7B-4B22-B0E6-7E73C26AD29F}" destId="{114543C4-3476-4928-93A4-9BFE4A30E7A0}" srcOrd="11" destOrd="0" presId="urn:microsoft.com/office/officeart/2005/8/layout/chevron2"/>
    <dgm:cxn modelId="{50670F25-72FF-457B-9B84-CDFBF0B16C3E}" type="presParOf" srcId="{F38FDA70-6D7B-4B22-B0E6-7E73C26AD29F}" destId="{1D81ED10-01CD-47F4-A82A-860762D51639}" srcOrd="12" destOrd="0" presId="urn:microsoft.com/office/officeart/2005/8/layout/chevron2"/>
    <dgm:cxn modelId="{1194C04E-9CD2-4B29-B124-F887D0F77C7B}" type="presParOf" srcId="{1D81ED10-01CD-47F4-A82A-860762D51639}" destId="{270F9A95-484A-4722-899A-3CE0F7B83BA1}" srcOrd="0" destOrd="0" presId="urn:microsoft.com/office/officeart/2005/8/layout/chevron2"/>
    <dgm:cxn modelId="{FB58A550-147A-415C-AA7D-AE9C4CC927E4}" type="presParOf" srcId="{1D81ED10-01CD-47F4-A82A-860762D51639}" destId="{747A3D29-6392-41F3-898A-9C0F80D808D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147365E8-E2DC-495C-99BB-14A8B44F0E64}" type="doc">
      <dgm:prSet loTypeId="urn:microsoft.com/office/officeart/2005/8/layout/chevron2" loCatId="list" qsTypeId="urn:microsoft.com/office/officeart/2005/8/quickstyle/3d3" qsCatId="3D" csTypeId="urn:microsoft.com/office/officeart/2005/8/colors/accent1_2" csCatId="accent1" phldr="1"/>
      <dgm:spPr/>
      <dgm:t>
        <a:bodyPr/>
        <a:lstStyle/>
        <a:p>
          <a:endParaRPr lang="en-MY"/>
        </a:p>
      </dgm:t>
    </dgm:pt>
    <dgm:pt modelId="{0DBDA374-1348-4FC7-BD53-E6F19B0C2CE5}">
      <dgm:prSet phldrT="[Text]"/>
      <dgm:spPr/>
      <dgm:t>
        <a:bodyPr/>
        <a:lstStyle/>
        <a:p>
          <a:r>
            <a:rPr lang="en-MY" b="1" dirty="0"/>
            <a:t>1</a:t>
          </a:r>
        </a:p>
      </dgm:t>
    </dgm:pt>
    <dgm:pt modelId="{7194E943-0DA6-4149-BFDB-9C8055F1034E}" type="parTrans" cxnId="{4FA52A9C-90B6-41F8-9C94-B2F75EAE1157}">
      <dgm:prSet/>
      <dgm:spPr/>
      <dgm:t>
        <a:bodyPr/>
        <a:lstStyle/>
        <a:p>
          <a:endParaRPr lang="en-MY"/>
        </a:p>
      </dgm:t>
    </dgm:pt>
    <dgm:pt modelId="{072B773E-D653-40BB-974A-6B7B9A16AC12}" type="sibTrans" cxnId="{4FA52A9C-90B6-41F8-9C94-B2F75EAE1157}">
      <dgm:prSet/>
      <dgm:spPr/>
      <dgm:t>
        <a:bodyPr/>
        <a:lstStyle/>
        <a:p>
          <a:endParaRPr lang="en-MY"/>
        </a:p>
      </dgm:t>
    </dgm:pt>
    <dgm:pt modelId="{1BABAB6C-722C-44F4-BF85-98EF5F0666C2}">
      <dgm:prSet phldrT="[Text]"/>
      <dgm:spPr/>
      <dgm:t>
        <a:bodyPr/>
        <a:lstStyle/>
        <a:p>
          <a:pPr>
            <a:buNone/>
          </a:pPr>
          <a:r>
            <a:rPr lang="en-US" dirty="0"/>
            <a:t>Tools / equipment purchase at site or for project use.</a:t>
          </a:r>
          <a:endParaRPr lang="en-MY" dirty="0"/>
        </a:p>
      </dgm:t>
    </dgm:pt>
    <dgm:pt modelId="{2B217F3B-888A-4785-8F0C-9404E8A1F0ED}" type="parTrans" cxnId="{EC6FB7C6-1345-4080-A100-B7BA580F1778}">
      <dgm:prSet/>
      <dgm:spPr/>
      <dgm:t>
        <a:bodyPr/>
        <a:lstStyle/>
        <a:p>
          <a:endParaRPr lang="en-MY"/>
        </a:p>
      </dgm:t>
    </dgm:pt>
    <dgm:pt modelId="{FECACB12-3E44-4DC4-B501-AEBD74714355}" type="sibTrans" cxnId="{EC6FB7C6-1345-4080-A100-B7BA580F1778}">
      <dgm:prSet/>
      <dgm:spPr/>
      <dgm:t>
        <a:bodyPr/>
        <a:lstStyle/>
        <a:p>
          <a:endParaRPr lang="en-MY"/>
        </a:p>
      </dgm:t>
    </dgm:pt>
    <dgm:pt modelId="{BB6836D2-83B0-44DC-81EE-DDEE3345A17E}">
      <dgm:prSet phldrT="[Text]"/>
      <dgm:spPr/>
      <dgm:t>
        <a:bodyPr/>
        <a:lstStyle/>
        <a:p>
          <a:r>
            <a:rPr lang="en-MY" b="1" dirty="0"/>
            <a:t>2</a:t>
          </a:r>
        </a:p>
      </dgm:t>
    </dgm:pt>
    <dgm:pt modelId="{508E4D11-7AC0-4C7A-8F91-7837B6ABCAE7}" type="parTrans" cxnId="{8C403DA5-487F-4E15-828F-53E6EDEDE33B}">
      <dgm:prSet/>
      <dgm:spPr/>
      <dgm:t>
        <a:bodyPr/>
        <a:lstStyle/>
        <a:p>
          <a:endParaRPr lang="en-MY"/>
        </a:p>
      </dgm:t>
    </dgm:pt>
    <dgm:pt modelId="{538C3BFF-C2BA-4019-B662-546DAD138D7C}" type="sibTrans" cxnId="{8C403DA5-487F-4E15-828F-53E6EDEDE33B}">
      <dgm:prSet/>
      <dgm:spPr/>
      <dgm:t>
        <a:bodyPr/>
        <a:lstStyle/>
        <a:p>
          <a:endParaRPr lang="en-MY"/>
        </a:p>
      </dgm:t>
    </dgm:pt>
    <dgm:pt modelId="{72D2D94B-63A8-46ED-855D-75836D2D3A02}">
      <dgm:prSet phldrT="[Text]"/>
      <dgm:spPr/>
      <dgm:t>
        <a:bodyPr/>
        <a:lstStyle/>
        <a:p>
          <a:pPr>
            <a:buNone/>
          </a:pPr>
          <a:r>
            <a:rPr lang="en-MY" dirty="0"/>
            <a:t>Inform PA via email or WhatsApp with item name, model, serial number, quantity, item photo &amp; DO/Invoice</a:t>
          </a:r>
        </a:p>
      </dgm:t>
    </dgm:pt>
    <dgm:pt modelId="{88A5F281-BF11-499B-BE40-D5AF81E32505}" type="parTrans" cxnId="{34D90FCF-F639-4B6E-A5FE-E12C43D01A2B}">
      <dgm:prSet/>
      <dgm:spPr/>
      <dgm:t>
        <a:bodyPr/>
        <a:lstStyle/>
        <a:p>
          <a:endParaRPr lang="en-MY"/>
        </a:p>
      </dgm:t>
    </dgm:pt>
    <dgm:pt modelId="{6BD308FB-24B7-4509-AE78-9B3C3AFCBA5E}" type="sibTrans" cxnId="{34D90FCF-F639-4B6E-A5FE-E12C43D01A2B}">
      <dgm:prSet/>
      <dgm:spPr/>
      <dgm:t>
        <a:bodyPr/>
        <a:lstStyle/>
        <a:p>
          <a:endParaRPr lang="en-MY"/>
        </a:p>
      </dgm:t>
    </dgm:pt>
    <dgm:pt modelId="{874427F9-E772-4851-9D34-87EBBE7A98C9}">
      <dgm:prSet phldrT="[Text]"/>
      <dgm:spPr/>
      <dgm:t>
        <a:bodyPr/>
        <a:lstStyle/>
        <a:p>
          <a:r>
            <a:rPr lang="en-MY" b="1" dirty="0"/>
            <a:t>3</a:t>
          </a:r>
        </a:p>
      </dgm:t>
    </dgm:pt>
    <dgm:pt modelId="{5425A982-F330-4EAC-8393-D0583EF04854}" type="parTrans" cxnId="{BE7ADBBE-05EB-4732-A777-4A64C05F869F}">
      <dgm:prSet/>
      <dgm:spPr/>
      <dgm:t>
        <a:bodyPr/>
        <a:lstStyle/>
        <a:p>
          <a:endParaRPr lang="en-MY"/>
        </a:p>
      </dgm:t>
    </dgm:pt>
    <dgm:pt modelId="{EC3B9C24-C873-4FD4-A303-4548BD98DEB4}" type="sibTrans" cxnId="{BE7ADBBE-05EB-4732-A777-4A64C05F869F}">
      <dgm:prSet/>
      <dgm:spPr/>
      <dgm:t>
        <a:bodyPr/>
        <a:lstStyle/>
        <a:p>
          <a:endParaRPr lang="en-MY"/>
        </a:p>
      </dgm:t>
    </dgm:pt>
    <dgm:pt modelId="{B65E57E5-5EED-405D-A020-0BADBE7554AC}">
      <dgm:prSet phldrT="[Text]"/>
      <dgm:spPr/>
      <dgm:t>
        <a:bodyPr/>
        <a:lstStyle/>
        <a:p>
          <a:pPr>
            <a:buFont typeface="Arial" panose="020B0604020202020204" pitchFamily="34" charset="0"/>
            <a:buNone/>
          </a:pPr>
          <a:r>
            <a:rPr lang="en-MY" dirty="0"/>
            <a:t>Admin will filled up the details accordingly.	</a:t>
          </a:r>
        </a:p>
      </dgm:t>
    </dgm:pt>
    <dgm:pt modelId="{D1AE5AFF-2DF6-4AF9-A1F3-B63E5C166648}" type="parTrans" cxnId="{91291602-050B-40EE-9886-B9B3FE0AB058}">
      <dgm:prSet/>
      <dgm:spPr/>
      <dgm:t>
        <a:bodyPr/>
        <a:lstStyle/>
        <a:p>
          <a:endParaRPr lang="en-MY"/>
        </a:p>
      </dgm:t>
    </dgm:pt>
    <dgm:pt modelId="{E4F2718A-B3EF-4929-9402-7CA83DC4B630}" type="sibTrans" cxnId="{91291602-050B-40EE-9886-B9B3FE0AB058}">
      <dgm:prSet/>
      <dgm:spPr/>
      <dgm:t>
        <a:bodyPr/>
        <a:lstStyle/>
        <a:p>
          <a:endParaRPr lang="en-MY"/>
        </a:p>
      </dgm:t>
    </dgm:pt>
    <dgm:pt modelId="{E6F7E25A-4829-45C6-B11C-93C07CBE1522}">
      <dgm:prSet/>
      <dgm:spPr/>
      <dgm:t>
        <a:bodyPr/>
        <a:lstStyle/>
        <a:p>
          <a:r>
            <a:rPr lang="en-MY" b="1" dirty="0"/>
            <a:t>4</a:t>
          </a:r>
        </a:p>
      </dgm:t>
    </dgm:pt>
    <dgm:pt modelId="{88F50800-F46C-4A1A-BFDD-D61A0C9E9FB1}" type="parTrans" cxnId="{88830052-05D4-433B-AC9E-E5F55C3924DE}">
      <dgm:prSet/>
      <dgm:spPr/>
      <dgm:t>
        <a:bodyPr/>
        <a:lstStyle/>
        <a:p>
          <a:endParaRPr lang="en-MY"/>
        </a:p>
      </dgm:t>
    </dgm:pt>
    <dgm:pt modelId="{02934FAC-5AF1-4AE7-9E1D-4843D510D7DF}" type="sibTrans" cxnId="{88830052-05D4-433B-AC9E-E5F55C3924DE}">
      <dgm:prSet/>
      <dgm:spPr/>
      <dgm:t>
        <a:bodyPr/>
        <a:lstStyle/>
        <a:p>
          <a:endParaRPr lang="en-MY"/>
        </a:p>
      </dgm:t>
    </dgm:pt>
    <dgm:pt modelId="{E9350DB1-0106-4137-8D06-9AE2BEDEA111}">
      <dgm:prSet/>
      <dgm:spPr/>
      <dgm:t>
        <a:bodyPr/>
        <a:lstStyle/>
        <a:p>
          <a:pPr>
            <a:buNone/>
          </a:pPr>
          <a:r>
            <a:rPr lang="en-MY" dirty="0"/>
            <a:t>Admin will provide the asset number / tagging number for the equipment / tools / items. </a:t>
          </a:r>
        </a:p>
      </dgm:t>
    </dgm:pt>
    <dgm:pt modelId="{6D015BBF-8EAE-4302-AA3F-B205CB0C5D4D}" type="parTrans" cxnId="{FDA6F169-1B9B-4244-8DE6-7A39D6044422}">
      <dgm:prSet/>
      <dgm:spPr/>
      <dgm:t>
        <a:bodyPr/>
        <a:lstStyle/>
        <a:p>
          <a:endParaRPr lang="en-MY"/>
        </a:p>
      </dgm:t>
    </dgm:pt>
    <dgm:pt modelId="{195DA242-F6F4-49CF-8AFA-95E95BEC2A26}" type="sibTrans" cxnId="{FDA6F169-1B9B-4244-8DE6-7A39D6044422}">
      <dgm:prSet/>
      <dgm:spPr/>
      <dgm:t>
        <a:bodyPr/>
        <a:lstStyle/>
        <a:p>
          <a:endParaRPr lang="en-MY"/>
        </a:p>
      </dgm:t>
    </dgm:pt>
    <dgm:pt modelId="{49579CA3-5A85-4512-87DD-A4A3F6831EF3}">
      <dgm:prSet/>
      <dgm:spPr/>
      <dgm:t>
        <a:bodyPr/>
        <a:lstStyle/>
        <a:p>
          <a:r>
            <a:rPr lang="en-MY" b="1" dirty="0"/>
            <a:t>5</a:t>
          </a:r>
        </a:p>
      </dgm:t>
    </dgm:pt>
    <dgm:pt modelId="{D1537458-7BA1-414D-82CF-78BA73D11AA0}" type="parTrans" cxnId="{D5D8C5BD-5643-4F04-BA6F-E4A716D13840}">
      <dgm:prSet/>
      <dgm:spPr/>
      <dgm:t>
        <a:bodyPr/>
        <a:lstStyle/>
        <a:p>
          <a:endParaRPr lang="en-MY"/>
        </a:p>
      </dgm:t>
    </dgm:pt>
    <dgm:pt modelId="{F93B027E-156B-421D-85D4-790F6649C814}" type="sibTrans" cxnId="{D5D8C5BD-5643-4F04-BA6F-E4A716D13840}">
      <dgm:prSet/>
      <dgm:spPr/>
      <dgm:t>
        <a:bodyPr/>
        <a:lstStyle/>
        <a:p>
          <a:endParaRPr lang="en-MY"/>
        </a:p>
      </dgm:t>
    </dgm:pt>
    <dgm:pt modelId="{4822F336-55EB-49B4-849F-808497B8116B}">
      <dgm:prSet/>
      <dgm:spPr/>
      <dgm:t>
        <a:bodyPr/>
        <a:lstStyle/>
        <a:p>
          <a:pPr>
            <a:buNone/>
          </a:pPr>
          <a:r>
            <a:rPr lang="en-US" dirty="0"/>
            <a:t>Item details will provide to Accounts department for their record and acknowledgement. 		</a:t>
          </a:r>
          <a:endParaRPr lang="en-MY" dirty="0"/>
        </a:p>
      </dgm:t>
    </dgm:pt>
    <dgm:pt modelId="{F8A2878F-ACCC-43FA-9859-FBAB5D38FC15}" type="parTrans" cxnId="{A2765F2D-1328-4CC8-B23B-13C15035D791}">
      <dgm:prSet/>
      <dgm:spPr/>
      <dgm:t>
        <a:bodyPr/>
        <a:lstStyle/>
        <a:p>
          <a:endParaRPr lang="en-MY"/>
        </a:p>
      </dgm:t>
    </dgm:pt>
    <dgm:pt modelId="{13D12F16-85CD-4AED-A5BF-7CBA6A90AD20}" type="sibTrans" cxnId="{A2765F2D-1328-4CC8-B23B-13C15035D791}">
      <dgm:prSet/>
      <dgm:spPr/>
      <dgm:t>
        <a:bodyPr/>
        <a:lstStyle/>
        <a:p>
          <a:endParaRPr lang="en-MY"/>
        </a:p>
      </dgm:t>
    </dgm:pt>
    <dgm:pt modelId="{AF55B83A-21C9-4519-BDB5-C22F73DB2D9F}">
      <dgm:prSet/>
      <dgm:spPr/>
      <dgm:t>
        <a:bodyPr/>
        <a:lstStyle/>
        <a:p>
          <a:r>
            <a:rPr lang="en-US" b="1" dirty="0"/>
            <a:t>6</a:t>
          </a:r>
          <a:endParaRPr lang="en-MY" b="1" dirty="0"/>
        </a:p>
      </dgm:t>
    </dgm:pt>
    <dgm:pt modelId="{9EF3EA39-2528-44DF-94EF-FC815CA99470}" type="parTrans" cxnId="{32672CF3-58FD-4F4B-A5A1-3454162588C3}">
      <dgm:prSet/>
      <dgm:spPr/>
      <dgm:t>
        <a:bodyPr/>
        <a:lstStyle/>
        <a:p>
          <a:endParaRPr lang="en-MY"/>
        </a:p>
      </dgm:t>
    </dgm:pt>
    <dgm:pt modelId="{9A5B398B-8763-4829-9D04-A07A96205B56}" type="sibTrans" cxnId="{32672CF3-58FD-4F4B-A5A1-3454162588C3}">
      <dgm:prSet/>
      <dgm:spPr/>
      <dgm:t>
        <a:bodyPr/>
        <a:lstStyle/>
        <a:p>
          <a:endParaRPr lang="en-MY"/>
        </a:p>
      </dgm:t>
    </dgm:pt>
    <dgm:pt modelId="{333C440E-3D2F-43CF-A7E2-9463073B2B58}">
      <dgm:prSet/>
      <dgm:spPr/>
      <dgm:t>
        <a:bodyPr/>
        <a:lstStyle/>
        <a:p>
          <a:pPr algn="just">
            <a:buNone/>
          </a:pPr>
          <a:r>
            <a:rPr lang="en-US" dirty="0"/>
            <a:t>Attachments will be saved in respective folder for reference</a:t>
          </a:r>
          <a:r>
            <a:rPr lang="en-US"/>
            <a:t>. </a:t>
          </a:r>
          <a:endParaRPr lang="en-MY" dirty="0"/>
        </a:p>
      </dgm:t>
    </dgm:pt>
    <dgm:pt modelId="{E470088C-E364-428F-8236-3281C04A3036}" type="parTrans" cxnId="{D3F3E0C9-D2E9-4C12-8713-932A578BEE58}">
      <dgm:prSet/>
      <dgm:spPr/>
      <dgm:t>
        <a:bodyPr/>
        <a:lstStyle/>
        <a:p>
          <a:endParaRPr lang="en-MY"/>
        </a:p>
      </dgm:t>
    </dgm:pt>
    <dgm:pt modelId="{3ACDCA96-B1D2-42B3-AE35-54CEA2D56B8A}" type="sibTrans" cxnId="{D3F3E0C9-D2E9-4C12-8713-932A578BEE58}">
      <dgm:prSet/>
      <dgm:spPr/>
      <dgm:t>
        <a:bodyPr/>
        <a:lstStyle/>
        <a:p>
          <a:endParaRPr lang="en-MY"/>
        </a:p>
      </dgm:t>
    </dgm:pt>
    <dgm:pt modelId="{6F13B22F-CA18-4511-87E6-7B99E6B6EA88}">
      <dgm:prSet phldrT="[Text]"/>
      <dgm:spPr/>
      <dgm:t>
        <a:bodyPr/>
        <a:lstStyle/>
        <a:p>
          <a:pPr>
            <a:buNone/>
          </a:pPr>
          <a:r>
            <a:rPr lang="en-MY" dirty="0"/>
            <a:t>(if any)</a:t>
          </a:r>
        </a:p>
      </dgm:t>
    </dgm:pt>
    <dgm:pt modelId="{631EBB3C-EA4A-40FD-9066-2CD07705C7A8}" type="parTrans" cxnId="{FD4EF8D7-0A9B-4C95-8B82-13C29620EF4F}">
      <dgm:prSet/>
      <dgm:spPr/>
      <dgm:t>
        <a:bodyPr/>
        <a:lstStyle/>
        <a:p>
          <a:endParaRPr lang="en-MY"/>
        </a:p>
      </dgm:t>
    </dgm:pt>
    <dgm:pt modelId="{8E9F8ECC-A65A-4FC6-A31B-4CA1C9671478}" type="sibTrans" cxnId="{FD4EF8D7-0A9B-4C95-8B82-13C29620EF4F}">
      <dgm:prSet/>
      <dgm:spPr/>
      <dgm:t>
        <a:bodyPr/>
        <a:lstStyle/>
        <a:p>
          <a:endParaRPr lang="en-MY"/>
        </a:p>
      </dgm:t>
    </dgm:pt>
    <dgm:pt modelId="{F38FDA70-6D7B-4B22-B0E6-7E73C26AD29F}" type="pres">
      <dgm:prSet presAssocID="{147365E8-E2DC-495C-99BB-14A8B44F0E64}" presName="linearFlow" presStyleCnt="0">
        <dgm:presLayoutVars>
          <dgm:dir/>
          <dgm:animLvl val="lvl"/>
          <dgm:resizeHandles val="exact"/>
        </dgm:presLayoutVars>
      </dgm:prSet>
      <dgm:spPr/>
    </dgm:pt>
    <dgm:pt modelId="{9695CBC3-B717-4EAC-8F3A-C1DB8B324E4A}" type="pres">
      <dgm:prSet presAssocID="{0DBDA374-1348-4FC7-BD53-E6F19B0C2CE5}" presName="composite" presStyleCnt="0"/>
      <dgm:spPr/>
    </dgm:pt>
    <dgm:pt modelId="{90488E6A-F25A-4902-9819-35314970532D}" type="pres">
      <dgm:prSet presAssocID="{0DBDA374-1348-4FC7-BD53-E6F19B0C2CE5}" presName="parentText" presStyleLbl="alignNode1" presStyleIdx="0" presStyleCnt="6">
        <dgm:presLayoutVars>
          <dgm:chMax val="1"/>
          <dgm:bulletEnabled val="1"/>
        </dgm:presLayoutVars>
      </dgm:prSet>
      <dgm:spPr/>
    </dgm:pt>
    <dgm:pt modelId="{C26344B1-3F78-48C6-B396-F65025562DAD}" type="pres">
      <dgm:prSet presAssocID="{0DBDA374-1348-4FC7-BD53-E6F19B0C2CE5}" presName="descendantText" presStyleLbl="alignAcc1" presStyleIdx="0" presStyleCnt="6" custLinFactNeighborY="-27111">
        <dgm:presLayoutVars>
          <dgm:bulletEnabled val="1"/>
        </dgm:presLayoutVars>
      </dgm:prSet>
      <dgm:spPr/>
    </dgm:pt>
    <dgm:pt modelId="{C828529F-3FED-4A26-9E46-ADF6981448AB}" type="pres">
      <dgm:prSet presAssocID="{072B773E-D653-40BB-974A-6B7B9A16AC12}" presName="sp" presStyleCnt="0"/>
      <dgm:spPr/>
    </dgm:pt>
    <dgm:pt modelId="{B5422532-6044-42E0-8FB3-1CB0388F1FA2}" type="pres">
      <dgm:prSet presAssocID="{BB6836D2-83B0-44DC-81EE-DDEE3345A17E}" presName="composite" presStyleCnt="0"/>
      <dgm:spPr/>
    </dgm:pt>
    <dgm:pt modelId="{FFA424C9-2A2A-4605-B8C7-6F1728EC10EB}" type="pres">
      <dgm:prSet presAssocID="{BB6836D2-83B0-44DC-81EE-DDEE3345A17E}" presName="parentText" presStyleLbl="alignNode1" presStyleIdx="1" presStyleCnt="6">
        <dgm:presLayoutVars>
          <dgm:chMax val="1"/>
          <dgm:bulletEnabled val="1"/>
        </dgm:presLayoutVars>
      </dgm:prSet>
      <dgm:spPr/>
    </dgm:pt>
    <dgm:pt modelId="{02F32035-64AD-4F24-9EF9-5D804125D1C1}" type="pres">
      <dgm:prSet presAssocID="{BB6836D2-83B0-44DC-81EE-DDEE3345A17E}" presName="descendantText" presStyleLbl="alignAcc1" presStyleIdx="1" presStyleCnt="6" custLinFactNeighborX="0" custLinFactNeighborY="0">
        <dgm:presLayoutVars>
          <dgm:bulletEnabled val="1"/>
        </dgm:presLayoutVars>
      </dgm:prSet>
      <dgm:spPr/>
    </dgm:pt>
    <dgm:pt modelId="{8033038F-A7E9-4234-8EC9-5AC084E7E89E}" type="pres">
      <dgm:prSet presAssocID="{538C3BFF-C2BA-4019-B662-546DAD138D7C}" presName="sp" presStyleCnt="0"/>
      <dgm:spPr/>
    </dgm:pt>
    <dgm:pt modelId="{DF163CEC-1FFC-436A-A5F0-B5DFA3144002}" type="pres">
      <dgm:prSet presAssocID="{874427F9-E772-4851-9D34-87EBBE7A98C9}" presName="composite" presStyleCnt="0"/>
      <dgm:spPr/>
    </dgm:pt>
    <dgm:pt modelId="{CA2140CF-C95F-4CDE-9BE8-423C9FA75A71}" type="pres">
      <dgm:prSet presAssocID="{874427F9-E772-4851-9D34-87EBBE7A98C9}" presName="parentText" presStyleLbl="alignNode1" presStyleIdx="2" presStyleCnt="6">
        <dgm:presLayoutVars>
          <dgm:chMax val="1"/>
          <dgm:bulletEnabled val="1"/>
        </dgm:presLayoutVars>
      </dgm:prSet>
      <dgm:spPr/>
    </dgm:pt>
    <dgm:pt modelId="{18DD4DB9-1E01-4330-865E-A9FF87D5D96E}" type="pres">
      <dgm:prSet presAssocID="{874427F9-E772-4851-9D34-87EBBE7A98C9}" presName="descendantText" presStyleLbl="alignAcc1" presStyleIdx="2" presStyleCnt="6">
        <dgm:presLayoutVars>
          <dgm:bulletEnabled val="1"/>
        </dgm:presLayoutVars>
      </dgm:prSet>
      <dgm:spPr/>
    </dgm:pt>
    <dgm:pt modelId="{A5E41EF3-69BA-4F00-9D96-5CAC246D80B9}" type="pres">
      <dgm:prSet presAssocID="{EC3B9C24-C873-4FD4-A303-4548BD98DEB4}" presName="sp" presStyleCnt="0"/>
      <dgm:spPr/>
    </dgm:pt>
    <dgm:pt modelId="{C65CB215-3F02-4F1E-8563-7E6426094936}" type="pres">
      <dgm:prSet presAssocID="{E6F7E25A-4829-45C6-B11C-93C07CBE1522}" presName="composite" presStyleCnt="0"/>
      <dgm:spPr/>
    </dgm:pt>
    <dgm:pt modelId="{AE399357-2E96-42DD-8866-FDBDC476FEA5}" type="pres">
      <dgm:prSet presAssocID="{E6F7E25A-4829-45C6-B11C-93C07CBE1522}" presName="parentText" presStyleLbl="alignNode1" presStyleIdx="3" presStyleCnt="6">
        <dgm:presLayoutVars>
          <dgm:chMax val="1"/>
          <dgm:bulletEnabled val="1"/>
        </dgm:presLayoutVars>
      </dgm:prSet>
      <dgm:spPr/>
    </dgm:pt>
    <dgm:pt modelId="{695130DC-24EB-4748-8678-403E70B65F09}" type="pres">
      <dgm:prSet presAssocID="{E6F7E25A-4829-45C6-B11C-93C07CBE1522}" presName="descendantText" presStyleLbl="alignAcc1" presStyleIdx="3" presStyleCnt="6" custLinFactNeighborX="111" custLinFactNeighborY="1644">
        <dgm:presLayoutVars>
          <dgm:bulletEnabled val="1"/>
        </dgm:presLayoutVars>
      </dgm:prSet>
      <dgm:spPr/>
    </dgm:pt>
    <dgm:pt modelId="{EF13FB13-512D-4118-B8E0-B0803129F2C8}" type="pres">
      <dgm:prSet presAssocID="{02934FAC-5AF1-4AE7-9E1D-4843D510D7DF}" presName="sp" presStyleCnt="0"/>
      <dgm:spPr/>
    </dgm:pt>
    <dgm:pt modelId="{EC26386E-97C5-46E5-8A41-1740F394AABD}" type="pres">
      <dgm:prSet presAssocID="{49579CA3-5A85-4512-87DD-A4A3F6831EF3}" presName="composite" presStyleCnt="0"/>
      <dgm:spPr/>
    </dgm:pt>
    <dgm:pt modelId="{A8CD8FF7-FC18-4BF2-83B4-C7F571E31290}" type="pres">
      <dgm:prSet presAssocID="{49579CA3-5A85-4512-87DD-A4A3F6831EF3}" presName="parentText" presStyleLbl="alignNode1" presStyleIdx="4" presStyleCnt="6">
        <dgm:presLayoutVars>
          <dgm:chMax val="1"/>
          <dgm:bulletEnabled val="1"/>
        </dgm:presLayoutVars>
      </dgm:prSet>
      <dgm:spPr/>
    </dgm:pt>
    <dgm:pt modelId="{3C93A44A-0859-40E8-BE49-DF989355E6CC}" type="pres">
      <dgm:prSet presAssocID="{49579CA3-5A85-4512-87DD-A4A3F6831EF3}" presName="descendantText" presStyleLbl="alignAcc1" presStyleIdx="4" presStyleCnt="6" custLinFactNeighborY="-2057">
        <dgm:presLayoutVars>
          <dgm:bulletEnabled val="1"/>
        </dgm:presLayoutVars>
      </dgm:prSet>
      <dgm:spPr/>
    </dgm:pt>
    <dgm:pt modelId="{8C4AEC75-ABA7-49C1-B010-67A82254D4F7}" type="pres">
      <dgm:prSet presAssocID="{F93B027E-156B-421D-85D4-790F6649C814}" presName="sp" presStyleCnt="0"/>
      <dgm:spPr/>
    </dgm:pt>
    <dgm:pt modelId="{94D28E4D-3F5A-4E7D-898B-003235185B76}" type="pres">
      <dgm:prSet presAssocID="{AF55B83A-21C9-4519-BDB5-C22F73DB2D9F}" presName="composite" presStyleCnt="0"/>
      <dgm:spPr/>
    </dgm:pt>
    <dgm:pt modelId="{C11187AC-E188-466C-AA93-6392FC9B5562}" type="pres">
      <dgm:prSet presAssocID="{AF55B83A-21C9-4519-BDB5-C22F73DB2D9F}" presName="parentText" presStyleLbl="alignNode1" presStyleIdx="5" presStyleCnt="6">
        <dgm:presLayoutVars>
          <dgm:chMax val="1"/>
          <dgm:bulletEnabled val="1"/>
        </dgm:presLayoutVars>
      </dgm:prSet>
      <dgm:spPr/>
    </dgm:pt>
    <dgm:pt modelId="{3F9FFEC8-3868-4C89-B2C3-794D8EC99BCD}" type="pres">
      <dgm:prSet presAssocID="{AF55B83A-21C9-4519-BDB5-C22F73DB2D9F}" presName="descendantText" presStyleLbl="alignAcc1" presStyleIdx="5" presStyleCnt="6">
        <dgm:presLayoutVars>
          <dgm:bulletEnabled val="1"/>
        </dgm:presLayoutVars>
      </dgm:prSet>
      <dgm:spPr/>
    </dgm:pt>
  </dgm:ptLst>
  <dgm:cxnLst>
    <dgm:cxn modelId="{91291602-050B-40EE-9886-B9B3FE0AB058}" srcId="{874427F9-E772-4851-9D34-87EBBE7A98C9}" destId="{B65E57E5-5EED-405D-A020-0BADBE7554AC}" srcOrd="0" destOrd="0" parTransId="{D1AE5AFF-2DF6-4AF9-A1F3-B63E5C166648}" sibTransId="{E4F2718A-B3EF-4929-9402-7CA83DC4B630}"/>
    <dgm:cxn modelId="{9747B106-C4D4-492C-8934-5C9493FE3418}" type="presOf" srcId="{49579CA3-5A85-4512-87DD-A4A3F6831EF3}" destId="{A8CD8FF7-FC18-4BF2-83B4-C7F571E31290}" srcOrd="0" destOrd="0" presId="urn:microsoft.com/office/officeart/2005/8/layout/chevron2"/>
    <dgm:cxn modelId="{09524411-796E-4157-B18A-2E0DC60375B9}" type="presOf" srcId="{0DBDA374-1348-4FC7-BD53-E6F19B0C2CE5}" destId="{90488E6A-F25A-4902-9819-35314970532D}" srcOrd="0" destOrd="0" presId="urn:microsoft.com/office/officeart/2005/8/layout/chevron2"/>
    <dgm:cxn modelId="{A2765F2D-1328-4CC8-B23B-13C15035D791}" srcId="{49579CA3-5A85-4512-87DD-A4A3F6831EF3}" destId="{4822F336-55EB-49B4-849F-808497B8116B}" srcOrd="0" destOrd="0" parTransId="{F8A2878F-ACCC-43FA-9859-FBAB5D38FC15}" sibTransId="{13D12F16-85CD-4AED-A5BF-7CBA6A90AD20}"/>
    <dgm:cxn modelId="{805EC23D-F91D-4CDC-873F-06DADD01F291}" type="presOf" srcId="{1BABAB6C-722C-44F4-BF85-98EF5F0666C2}" destId="{C26344B1-3F78-48C6-B396-F65025562DAD}" srcOrd="0" destOrd="0" presId="urn:microsoft.com/office/officeart/2005/8/layout/chevron2"/>
    <dgm:cxn modelId="{C26F5460-270E-42F6-84DF-E7CDA07DB497}" type="presOf" srcId="{333C440E-3D2F-43CF-A7E2-9463073B2B58}" destId="{3F9FFEC8-3868-4C89-B2C3-794D8EC99BCD}" srcOrd="0" destOrd="0" presId="urn:microsoft.com/office/officeart/2005/8/layout/chevron2"/>
    <dgm:cxn modelId="{1666CE43-D1E5-4F37-8123-7072CB301041}" type="presOf" srcId="{6F13B22F-CA18-4511-87E6-7B99E6B6EA88}" destId="{02F32035-64AD-4F24-9EF9-5D804125D1C1}" srcOrd="0" destOrd="1" presId="urn:microsoft.com/office/officeart/2005/8/layout/chevron2"/>
    <dgm:cxn modelId="{FDA6F169-1B9B-4244-8DE6-7A39D6044422}" srcId="{E6F7E25A-4829-45C6-B11C-93C07CBE1522}" destId="{E9350DB1-0106-4137-8D06-9AE2BEDEA111}" srcOrd="0" destOrd="0" parTransId="{6D015BBF-8EAE-4302-AA3F-B205CB0C5D4D}" sibTransId="{195DA242-F6F4-49CF-8AFA-95E95BEC2A26}"/>
    <dgm:cxn modelId="{A78B3B50-87E2-466E-BF8D-EA734D1B5F24}" type="presOf" srcId="{B65E57E5-5EED-405D-A020-0BADBE7554AC}" destId="{18DD4DB9-1E01-4330-865E-A9FF87D5D96E}" srcOrd="0" destOrd="0" presId="urn:microsoft.com/office/officeart/2005/8/layout/chevron2"/>
    <dgm:cxn modelId="{88830052-05D4-433B-AC9E-E5F55C3924DE}" srcId="{147365E8-E2DC-495C-99BB-14A8B44F0E64}" destId="{E6F7E25A-4829-45C6-B11C-93C07CBE1522}" srcOrd="3" destOrd="0" parTransId="{88F50800-F46C-4A1A-BFDD-D61A0C9E9FB1}" sibTransId="{02934FAC-5AF1-4AE7-9E1D-4843D510D7DF}"/>
    <dgm:cxn modelId="{BBFD3072-CE40-4A8E-891C-669159346972}" type="presOf" srcId="{BB6836D2-83B0-44DC-81EE-DDEE3345A17E}" destId="{FFA424C9-2A2A-4605-B8C7-6F1728EC10EB}" srcOrd="0" destOrd="0" presId="urn:microsoft.com/office/officeart/2005/8/layout/chevron2"/>
    <dgm:cxn modelId="{E9825798-8318-4F1D-9F4E-9B310DDB1F65}" type="presOf" srcId="{E9350DB1-0106-4137-8D06-9AE2BEDEA111}" destId="{695130DC-24EB-4748-8678-403E70B65F09}" srcOrd="0" destOrd="0" presId="urn:microsoft.com/office/officeart/2005/8/layout/chevron2"/>
    <dgm:cxn modelId="{2D90C699-09A1-4716-BFDA-02DDC263A28B}" type="presOf" srcId="{4822F336-55EB-49B4-849F-808497B8116B}" destId="{3C93A44A-0859-40E8-BE49-DF989355E6CC}" srcOrd="0" destOrd="0" presId="urn:microsoft.com/office/officeart/2005/8/layout/chevron2"/>
    <dgm:cxn modelId="{4FA52A9C-90B6-41F8-9C94-B2F75EAE1157}" srcId="{147365E8-E2DC-495C-99BB-14A8B44F0E64}" destId="{0DBDA374-1348-4FC7-BD53-E6F19B0C2CE5}" srcOrd="0" destOrd="0" parTransId="{7194E943-0DA6-4149-BFDB-9C8055F1034E}" sibTransId="{072B773E-D653-40BB-974A-6B7B9A16AC12}"/>
    <dgm:cxn modelId="{8C403DA5-487F-4E15-828F-53E6EDEDE33B}" srcId="{147365E8-E2DC-495C-99BB-14A8B44F0E64}" destId="{BB6836D2-83B0-44DC-81EE-DDEE3345A17E}" srcOrd="1" destOrd="0" parTransId="{508E4D11-7AC0-4C7A-8F91-7837B6ABCAE7}" sibTransId="{538C3BFF-C2BA-4019-B662-546DAD138D7C}"/>
    <dgm:cxn modelId="{D5D8C5BD-5643-4F04-BA6F-E4A716D13840}" srcId="{147365E8-E2DC-495C-99BB-14A8B44F0E64}" destId="{49579CA3-5A85-4512-87DD-A4A3F6831EF3}" srcOrd="4" destOrd="0" parTransId="{D1537458-7BA1-414D-82CF-78BA73D11AA0}" sibTransId="{F93B027E-156B-421D-85D4-790F6649C814}"/>
    <dgm:cxn modelId="{C88C65BE-244C-4CFC-8506-16734FF0648C}" type="presOf" srcId="{72D2D94B-63A8-46ED-855D-75836D2D3A02}" destId="{02F32035-64AD-4F24-9EF9-5D804125D1C1}" srcOrd="0" destOrd="0" presId="urn:microsoft.com/office/officeart/2005/8/layout/chevron2"/>
    <dgm:cxn modelId="{BE7ADBBE-05EB-4732-A777-4A64C05F869F}" srcId="{147365E8-E2DC-495C-99BB-14A8B44F0E64}" destId="{874427F9-E772-4851-9D34-87EBBE7A98C9}" srcOrd="2" destOrd="0" parTransId="{5425A982-F330-4EAC-8393-D0583EF04854}" sibTransId="{EC3B9C24-C873-4FD4-A303-4548BD98DEB4}"/>
    <dgm:cxn modelId="{0DD0FFC1-EE26-46EF-9EBA-C2C82F58B72C}" type="presOf" srcId="{E6F7E25A-4829-45C6-B11C-93C07CBE1522}" destId="{AE399357-2E96-42DD-8866-FDBDC476FEA5}" srcOrd="0" destOrd="0" presId="urn:microsoft.com/office/officeart/2005/8/layout/chevron2"/>
    <dgm:cxn modelId="{EC6FB7C6-1345-4080-A100-B7BA580F1778}" srcId="{0DBDA374-1348-4FC7-BD53-E6F19B0C2CE5}" destId="{1BABAB6C-722C-44F4-BF85-98EF5F0666C2}" srcOrd="0" destOrd="0" parTransId="{2B217F3B-888A-4785-8F0C-9404E8A1F0ED}" sibTransId="{FECACB12-3E44-4DC4-B501-AEBD74714355}"/>
    <dgm:cxn modelId="{D3F3E0C9-D2E9-4C12-8713-932A578BEE58}" srcId="{AF55B83A-21C9-4519-BDB5-C22F73DB2D9F}" destId="{333C440E-3D2F-43CF-A7E2-9463073B2B58}" srcOrd="0" destOrd="0" parTransId="{E470088C-E364-428F-8236-3281C04A3036}" sibTransId="{3ACDCA96-B1D2-42B3-AE35-54CEA2D56B8A}"/>
    <dgm:cxn modelId="{34D90FCF-F639-4B6E-A5FE-E12C43D01A2B}" srcId="{BB6836D2-83B0-44DC-81EE-DDEE3345A17E}" destId="{72D2D94B-63A8-46ED-855D-75836D2D3A02}" srcOrd="0" destOrd="0" parTransId="{88A5F281-BF11-499B-BE40-D5AF81E32505}" sibTransId="{6BD308FB-24B7-4509-AE78-9B3C3AFCBA5E}"/>
    <dgm:cxn modelId="{62D227D0-DD7B-4422-A575-74A09A0ED2B8}" type="presOf" srcId="{147365E8-E2DC-495C-99BB-14A8B44F0E64}" destId="{F38FDA70-6D7B-4B22-B0E6-7E73C26AD29F}" srcOrd="0" destOrd="0" presId="urn:microsoft.com/office/officeart/2005/8/layout/chevron2"/>
    <dgm:cxn modelId="{FD4EF8D7-0A9B-4C95-8B82-13C29620EF4F}" srcId="{BB6836D2-83B0-44DC-81EE-DDEE3345A17E}" destId="{6F13B22F-CA18-4511-87E6-7B99E6B6EA88}" srcOrd="1" destOrd="0" parTransId="{631EBB3C-EA4A-40FD-9066-2CD07705C7A8}" sibTransId="{8E9F8ECC-A65A-4FC6-A31B-4CA1C9671478}"/>
    <dgm:cxn modelId="{2164A0DD-28F5-4B73-A886-AD36E3D22A4E}" type="presOf" srcId="{AF55B83A-21C9-4519-BDB5-C22F73DB2D9F}" destId="{C11187AC-E188-466C-AA93-6392FC9B5562}" srcOrd="0" destOrd="0" presId="urn:microsoft.com/office/officeart/2005/8/layout/chevron2"/>
    <dgm:cxn modelId="{C8FED7F1-D8B8-4C8C-927D-B911964B51BA}" type="presOf" srcId="{874427F9-E772-4851-9D34-87EBBE7A98C9}" destId="{CA2140CF-C95F-4CDE-9BE8-423C9FA75A71}" srcOrd="0" destOrd="0" presId="urn:microsoft.com/office/officeart/2005/8/layout/chevron2"/>
    <dgm:cxn modelId="{32672CF3-58FD-4F4B-A5A1-3454162588C3}" srcId="{147365E8-E2DC-495C-99BB-14A8B44F0E64}" destId="{AF55B83A-21C9-4519-BDB5-C22F73DB2D9F}" srcOrd="5" destOrd="0" parTransId="{9EF3EA39-2528-44DF-94EF-FC815CA99470}" sibTransId="{9A5B398B-8763-4829-9D04-A07A96205B56}"/>
    <dgm:cxn modelId="{6FC20644-DE96-4BBE-8197-FB0C73DD25BA}" type="presParOf" srcId="{F38FDA70-6D7B-4B22-B0E6-7E73C26AD29F}" destId="{9695CBC3-B717-4EAC-8F3A-C1DB8B324E4A}" srcOrd="0" destOrd="0" presId="urn:microsoft.com/office/officeart/2005/8/layout/chevron2"/>
    <dgm:cxn modelId="{2E2CDE65-97DE-4B6A-86DF-6E22B974EF69}" type="presParOf" srcId="{9695CBC3-B717-4EAC-8F3A-C1DB8B324E4A}" destId="{90488E6A-F25A-4902-9819-35314970532D}" srcOrd="0" destOrd="0" presId="urn:microsoft.com/office/officeart/2005/8/layout/chevron2"/>
    <dgm:cxn modelId="{09059329-C229-4AF3-A40E-4F29A29A7D3C}" type="presParOf" srcId="{9695CBC3-B717-4EAC-8F3A-C1DB8B324E4A}" destId="{C26344B1-3F78-48C6-B396-F65025562DAD}" srcOrd="1" destOrd="0" presId="urn:microsoft.com/office/officeart/2005/8/layout/chevron2"/>
    <dgm:cxn modelId="{3B6902F2-54CD-4A10-ACBA-8612D1F970BB}" type="presParOf" srcId="{F38FDA70-6D7B-4B22-B0E6-7E73C26AD29F}" destId="{C828529F-3FED-4A26-9E46-ADF6981448AB}" srcOrd="1" destOrd="0" presId="urn:microsoft.com/office/officeart/2005/8/layout/chevron2"/>
    <dgm:cxn modelId="{BD26D1EB-F3CA-41DE-B2F8-01E522A8608B}" type="presParOf" srcId="{F38FDA70-6D7B-4B22-B0E6-7E73C26AD29F}" destId="{B5422532-6044-42E0-8FB3-1CB0388F1FA2}" srcOrd="2" destOrd="0" presId="urn:microsoft.com/office/officeart/2005/8/layout/chevron2"/>
    <dgm:cxn modelId="{4A9C1F17-9F36-42A8-AC95-9CB76A698ADB}" type="presParOf" srcId="{B5422532-6044-42E0-8FB3-1CB0388F1FA2}" destId="{FFA424C9-2A2A-4605-B8C7-6F1728EC10EB}" srcOrd="0" destOrd="0" presId="urn:microsoft.com/office/officeart/2005/8/layout/chevron2"/>
    <dgm:cxn modelId="{5DA50CBD-12D2-459C-AC36-2CF0642A2CE5}" type="presParOf" srcId="{B5422532-6044-42E0-8FB3-1CB0388F1FA2}" destId="{02F32035-64AD-4F24-9EF9-5D804125D1C1}" srcOrd="1" destOrd="0" presId="urn:microsoft.com/office/officeart/2005/8/layout/chevron2"/>
    <dgm:cxn modelId="{4C6A9054-4FF7-42F7-BFC9-B8CDAE514147}" type="presParOf" srcId="{F38FDA70-6D7B-4B22-B0E6-7E73C26AD29F}" destId="{8033038F-A7E9-4234-8EC9-5AC084E7E89E}" srcOrd="3" destOrd="0" presId="urn:microsoft.com/office/officeart/2005/8/layout/chevron2"/>
    <dgm:cxn modelId="{19F35A0F-42BD-4842-9206-2BEA628C7D8F}" type="presParOf" srcId="{F38FDA70-6D7B-4B22-B0E6-7E73C26AD29F}" destId="{DF163CEC-1FFC-436A-A5F0-B5DFA3144002}" srcOrd="4" destOrd="0" presId="urn:microsoft.com/office/officeart/2005/8/layout/chevron2"/>
    <dgm:cxn modelId="{7D7BAF09-666E-4E3A-8DFC-86614BAE1FD6}" type="presParOf" srcId="{DF163CEC-1FFC-436A-A5F0-B5DFA3144002}" destId="{CA2140CF-C95F-4CDE-9BE8-423C9FA75A71}" srcOrd="0" destOrd="0" presId="urn:microsoft.com/office/officeart/2005/8/layout/chevron2"/>
    <dgm:cxn modelId="{435FEC3A-E1D8-4020-96C8-D00CD4E7E8C5}" type="presParOf" srcId="{DF163CEC-1FFC-436A-A5F0-B5DFA3144002}" destId="{18DD4DB9-1E01-4330-865E-A9FF87D5D96E}" srcOrd="1" destOrd="0" presId="urn:microsoft.com/office/officeart/2005/8/layout/chevron2"/>
    <dgm:cxn modelId="{7DF8A7F7-77D9-489A-B99B-5054E9C48E3A}" type="presParOf" srcId="{F38FDA70-6D7B-4B22-B0E6-7E73C26AD29F}" destId="{A5E41EF3-69BA-4F00-9D96-5CAC246D80B9}" srcOrd="5" destOrd="0" presId="urn:microsoft.com/office/officeart/2005/8/layout/chevron2"/>
    <dgm:cxn modelId="{02A134D1-BF16-4352-A3F4-AF7A3E1DD319}" type="presParOf" srcId="{F38FDA70-6D7B-4B22-B0E6-7E73C26AD29F}" destId="{C65CB215-3F02-4F1E-8563-7E6426094936}" srcOrd="6" destOrd="0" presId="urn:microsoft.com/office/officeart/2005/8/layout/chevron2"/>
    <dgm:cxn modelId="{9BE02BC3-969F-401C-A968-5966436D0D05}" type="presParOf" srcId="{C65CB215-3F02-4F1E-8563-7E6426094936}" destId="{AE399357-2E96-42DD-8866-FDBDC476FEA5}" srcOrd="0" destOrd="0" presId="urn:microsoft.com/office/officeart/2005/8/layout/chevron2"/>
    <dgm:cxn modelId="{A0459AF6-C145-4ACA-AC8C-2443CFFBDD3F}" type="presParOf" srcId="{C65CB215-3F02-4F1E-8563-7E6426094936}" destId="{695130DC-24EB-4748-8678-403E70B65F09}" srcOrd="1" destOrd="0" presId="urn:microsoft.com/office/officeart/2005/8/layout/chevron2"/>
    <dgm:cxn modelId="{5F71019A-D8CC-4494-876C-B8B1B667EC0A}" type="presParOf" srcId="{F38FDA70-6D7B-4B22-B0E6-7E73C26AD29F}" destId="{EF13FB13-512D-4118-B8E0-B0803129F2C8}" srcOrd="7" destOrd="0" presId="urn:microsoft.com/office/officeart/2005/8/layout/chevron2"/>
    <dgm:cxn modelId="{5D5B1256-F14E-4EF1-B3BB-3BD04CB8921B}" type="presParOf" srcId="{F38FDA70-6D7B-4B22-B0E6-7E73C26AD29F}" destId="{EC26386E-97C5-46E5-8A41-1740F394AABD}" srcOrd="8" destOrd="0" presId="urn:microsoft.com/office/officeart/2005/8/layout/chevron2"/>
    <dgm:cxn modelId="{A3C84F06-7C0B-4530-B8E9-5AB34DB1F580}" type="presParOf" srcId="{EC26386E-97C5-46E5-8A41-1740F394AABD}" destId="{A8CD8FF7-FC18-4BF2-83B4-C7F571E31290}" srcOrd="0" destOrd="0" presId="urn:microsoft.com/office/officeart/2005/8/layout/chevron2"/>
    <dgm:cxn modelId="{7B8777EA-4C14-43B6-B3BF-8CF11600327E}" type="presParOf" srcId="{EC26386E-97C5-46E5-8A41-1740F394AABD}" destId="{3C93A44A-0859-40E8-BE49-DF989355E6CC}" srcOrd="1" destOrd="0" presId="urn:microsoft.com/office/officeart/2005/8/layout/chevron2"/>
    <dgm:cxn modelId="{C8E7E822-B499-4F70-A5F9-2D6EF9C898F2}" type="presParOf" srcId="{F38FDA70-6D7B-4B22-B0E6-7E73C26AD29F}" destId="{8C4AEC75-ABA7-49C1-B010-67A82254D4F7}" srcOrd="9" destOrd="0" presId="urn:microsoft.com/office/officeart/2005/8/layout/chevron2"/>
    <dgm:cxn modelId="{D94B8834-0F49-41EA-AB15-C65146380DCC}" type="presParOf" srcId="{F38FDA70-6D7B-4B22-B0E6-7E73C26AD29F}" destId="{94D28E4D-3F5A-4E7D-898B-003235185B76}" srcOrd="10" destOrd="0" presId="urn:microsoft.com/office/officeart/2005/8/layout/chevron2"/>
    <dgm:cxn modelId="{2A472263-1234-45F5-AEAF-99AF16CAD95D}" type="presParOf" srcId="{94D28E4D-3F5A-4E7D-898B-003235185B76}" destId="{C11187AC-E188-466C-AA93-6392FC9B5562}" srcOrd="0" destOrd="0" presId="urn:microsoft.com/office/officeart/2005/8/layout/chevron2"/>
    <dgm:cxn modelId="{9C2B6D7C-D480-43BD-BE5C-DE35092574DE}" type="presParOf" srcId="{94D28E4D-3F5A-4E7D-898B-003235185B76}" destId="{3F9FFEC8-3868-4C89-B2C3-794D8EC99BC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14BED6-87EA-4ED3-94E7-A0B0438727E8}">
      <dsp:nvSpPr>
        <dsp:cNvPr id="0" name=""/>
        <dsp:cNvSpPr/>
      </dsp:nvSpPr>
      <dsp:spPr>
        <a:xfrm>
          <a:off x="199" y="880000"/>
          <a:ext cx="2175867" cy="86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MY" sz="1600" kern="1200" dirty="0"/>
            <a:t>Protect Project Profit Margin</a:t>
          </a:r>
        </a:p>
      </dsp:txBody>
      <dsp:txXfrm>
        <a:off x="432199" y="880000"/>
        <a:ext cx="1311867" cy="864000"/>
      </dsp:txXfrm>
    </dsp:sp>
    <dsp:sp modelId="{3554BABF-D447-4FA9-94BF-3A267C6E4A0F}">
      <dsp:nvSpPr>
        <dsp:cNvPr id="0" name=""/>
        <dsp:cNvSpPr/>
      </dsp:nvSpPr>
      <dsp:spPr>
        <a:xfrm>
          <a:off x="199" y="1852000"/>
          <a:ext cx="1740693"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Maintain project budget</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Protect company profit margin</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Avoid unexpected cost overruns</a:t>
          </a:r>
        </a:p>
      </dsp:txBody>
      <dsp:txXfrm>
        <a:off x="199" y="1852000"/>
        <a:ext cx="1740693" cy="1332000"/>
      </dsp:txXfrm>
    </dsp:sp>
    <dsp:sp modelId="{1F72FEEC-EB18-41DD-861E-A3784090EAA0}">
      <dsp:nvSpPr>
        <dsp:cNvPr id="0" name=""/>
        <dsp:cNvSpPr/>
      </dsp:nvSpPr>
      <dsp:spPr>
        <a:xfrm>
          <a:off x="1960066" y="880000"/>
          <a:ext cx="2175867" cy="86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MY" sz="1600" kern="1200" dirty="0"/>
            <a:t>Avoid Additional Purchase &amp; Delivery Cost</a:t>
          </a:r>
        </a:p>
      </dsp:txBody>
      <dsp:txXfrm>
        <a:off x="2392066" y="880000"/>
        <a:ext cx="1311867" cy="864000"/>
      </dsp:txXfrm>
    </dsp:sp>
    <dsp:sp modelId="{2797320B-C157-4A1C-8C91-6ACF8448EB0E}">
      <dsp:nvSpPr>
        <dsp:cNvPr id="0" name=""/>
        <dsp:cNvSpPr/>
      </dsp:nvSpPr>
      <dsp:spPr>
        <a:xfrm>
          <a:off x="1960066" y="1852000"/>
          <a:ext cx="1740693"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Better procurement planning</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Avoid emergency purchases</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Maintain project schedule</a:t>
          </a:r>
        </a:p>
      </dsp:txBody>
      <dsp:txXfrm>
        <a:off x="1960066" y="1852000"/>
        <a:ext cx="1740693" cy="1332000"/>
      </dsp:txXfrm>
    </dsp:sp>
    <dsp:sp modelId="{C815C3DF-2A4B-40E0-8C0F-30A2D28804AB}">
      <dsp:nvSpPr>
        <dsp:cNvPr id="0" name=""/>
        <dsp:cNvSpPr/>
      </dsp:nvSpPr>
      <dsp:spPr>
        <a:xfrm>
          <a:off x="3919933" y="880000"/>
          <a:ext cx="2175867" cy="86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MY" sz="1600" kern="1200" dirty="0"/>
            <a:t>Ensure Proper Airflow Performance</a:t>
          </a:r>
        </a:p>
      </dsp:txBody>
      <dsp:txXfrm>
        <a:off x="4351933" y="880000"/>
        <a:ext cx="1311867" cy="864000"/>
      </dsp:txXfrm>
    </dsp:sp>
    <dsp:sp modelId="{A7F19055-BDED-44B2-BAB1-1E53E8ED5625}">
      <dsp:nvSpPr>
        <dsp:cNvPr id="0" name=""/>
        <dsp:cNvSpPr/>
      </dsp:nvSpPr>
      <dsp:spPr>
        <a:xfrm>
          <a:off x="3919933" y="1852000"/>
          <a:ext cx="1740693" cy="13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Design airflow achieved</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Comfortable room conditions</a:t>
          </a:r>
        </a:p>
        <a:p>
          <a:pPr marL="171450" lvl="1" indent="-171450" algn="l" defTabSz="711200">
            <a:lnSpc>
              <a:spcPct val="90000"/>
            </a:lnSpc>
            <a:spcBef>
              <a:spcPct val="0"/>
            </a:spcBef>
            <a:spcAft>
              <a:spcPct val="15000"/>
            </a:spcAft>
            <a:buFont typeface="Arial" panose="020B0604020202020204" pitchFamily="34" charset="0"/>
            <a:buChar char="•"/>
          </a:pPr>
          <a:r>
            <a:rPr lang="en-MY" sz="1600" kern="1200" dirty="0"/>
            <a:t>Compliance with project specifications</a:t>
          </a:r>
        </a:p>
      </dsp:txBody>
      <dsp:txXfrm>
        <a:off x="3919933" y="1852000"/>
        <a:ext cx="1740693" cy="1332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EC7EA-4D5E-4FE8-A669-EC15480EA370}">
      <dsp:nvSpPr>
        <dsp:cNvPr id="0" name=""/>
        <dsp:cNvSpPr/>
      </dsp:nvSpPr>
      <dsp:spPr>
        <a:xfrm>
          <a:off x="0" y="823613"/>
          <a:ext cx="7076536" cy="442283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580B4D-2917-4A22-ACAF-FEE4729056D3}">
      <dsp:nvSpPr>
        <dsp:cNvPr id="0" name=""/>
        <dsp:cNvSpPr/>
      </dsp:nvSpPr>
      <dsp:spPr>
        <a:xfrm>
          <a:off x="898720" y="3713891"/>
          <a:ext cx="183989" cy="18398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62006-AFAC-4223-8360-8ED44C10CEC4}">
      <dsp:nvSpPr>
        <dsp:cNvPr id="0" name=""/>
        <dsp:cNvSpPr/>
      </dsp:nvSpPr>
      <dsp:spPr>
        <a:xfrm>
          <a:off x="626438" y="3805886"/>
          <a:ext cx="1982655" cy="1278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2" tIns="0" rIns="0" bIns="0" numCol="1" spcCol="1270" anchor="t" anchorCtr="0">
          <a:noAutofit/>
        </a:bodyPr>
        <a:lstStyle/>
        <a:p>
          <a:pPr marL="0" lvl="0" indent="0" algn="l" defTabSz="533400">
            <a:lnSpc>
              <a:spcPct val="90000"/>
            </a:lnSpc>
            <a:spcBef>
              <a:spcPct val="0"/>
            </a:spcBef>
            <a:spcAft>
              <a:spcPct val="35000"/>
            </a:spcAft>
            <a:buNone/>
          </a:pPr>
          <a:r>
            <a:rPr lang="en-MY" sz="1200" b="1" u="sng" kern="1200" dirty="0"/>
            <a:t>Step 1 – Verify Drawing info</a:t>
          </a:r>
        </a:p>
        <a:p>
          <a:pPr marL="0" lvl="0" indent="0" algn="l" defTabSz="533400">
            <a:lnSpc>
              <a:spcPct val="90000"/>
            </a:lnSpc>
            <a:spcBef>
              <a:spcPct val="0"/>
            </a:spcBef>
            <a:spcAft>
              <a:spcPct val="35000"/>
            </a:spcAft>
            <a:buNone/>
          </a:pPr>
          <a:r>
            <a:rPr lang="en-MY" sz="1200" kern="1200" dirty="0"/>
            <a:t>- Verify duct size </a:t>
          </a:r>
        </a:p>
        <a:p>
          <a:pPr marL="0" lvl="0" indent="0" algn="l" defTabSz="533400">
            <a:lnSpc>
              <a:spcPct val="90000"/>
            </a:lnSpc>
            <a:spcBef>
              <a:spcPct val="0"/>
            </a:spcBef>
            <a:spcAft>
              <a:spcPct val="35000"/>
            </a:spcAft>
            <a:buNone/>
          </a:pPr>
          <a:r>
            <a:rPr lang="en-MY" sz="1200" kern="1200" dirty="0"/>
            <a:t>- Verify duct length </a:t>
          </a:r>
        </a:p>
        <a:p>
          <a:pPr marL="0" lvl="0" indent="0" algn="l" defTabSz="533400">
            <a:lnSpc>
              <a:spcPct val="90000"/>
            </a:lnSpc>
            <a:spcBef>
              <a:spcPct val="0"/>
            </a:spcBef>
            <a:spcAft>
              <a:spcPct val="35000"/>
            </a:spcAft>
            <a:buNone/>
          </a:pPr>
          <a:r>
            <a:rPr lang="en-MY" sz="1200" kern="1200" dirty="0"/>
            <a:t>- Verify all fittings &amp; connections </a:t>
          </a:r>
        </a:p>
        <a:p>
          <a:pPr marL="0" lvl="0" indent="0" algn="l" defTabSz="533400">
            <a:lnSpc>
              <a:spcPct val="90000"/>
            </a:lnSpc>
            <a:spcBef>
              <a:spcPct val="0"/>
            </a:spcBef>
            <a:spcAft>
              <a:spcPct val="35000"/>
            </a:spcAft>
            <a:buNone/>
          </a:pPr>
          <a:r>
            <a:rPr lang="en-MY" sz="1200" kern="1200" dirty="0"/>
            <a:t>- Verify latest drawing revision</a:t>
          </a:r>
        </a:p>
      </dsp:txBody>
      <dsp:txXfrm>
        <a:off x="626438" y="3805886"/>
        <a:ext cx="1982655" cy="1278199"/>
      </dsp:txXfrm>
    </dsp:sp>
    <dsp:sp modelId="{96F01AAE-152E-40DE-8A0F-EB31F7B4C3D7}">
      <dsp:nvSpPr>
        <dsp:cNvPr id="0" name=""/>
        <dsp:cNvSpPr/>
      </dsp:nvSpPr>
      <dsp:spPr>
        <a:xfrm>
          <a:off x="2522785" y="2511765"/>
          <a:ext cx="332597" cy="3325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C80E6D-B04C-4966-978F-204F23637BBC}">
      <dsp:nvSpPr>
        <dsp:cNvPr id="0" name=""/>
        <dsp:cNvSpPr/>
      </dsp:nvSpPr>
      <dsp:spPr>
        <a:xfrm>
          <a:off x="2165230" y="2955020"/>
          <a:ext cx="2746075" cy="240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236" tIns="0" rIns="0" bIns="0" numCol="1" spcCol="1270" anchor="t" anchorCtr="0">
          <a:noAutofit/>
        </a:bodyPr>
        <a:lstStyle/>
        <a:p>
          <a:pPr marL="0" lvl="0" indent="0" algn="l" defTabSz="533400">
            <a:lnSpc>
              <a:spcPct val="90000"/>
            </a:lnSpc>
            <a:spcBef>
              <a:spcPct val="0"/>
            </a:spcBef>
            <a:spcAft>
              <a:spcPct val="35000"/>
            </a:spcAft>
            <a:buNone/>
          </a:pPr>
          <a:r>
            <a:rPr lang="en-MY" sz="1200" b="1" u="sng" kern="1200" dirty="0"/>
            <a:t>Step 2 – Calculate Duct Quantity</a:t>
          </a:r>
        </a:p>
        <a:p>
          <a:pPr marL="0" lvl="0" indent="0" algn="l" defTabSz="533400">
            <a:lnSpc>
              <a:spcPct val="90000"/>
            </a:lnSpc>
            <a:spcBef>
              <a:spcPct val="0"/>
            </a:spcBef>
            <a:spcAft>
              <a:spcPct val="35000"/>
            </a:spcAft>
            <a:buNone/>
          </a:pPr>
          <a:r>
            <a:rPr lang="en-MY" sz="1200" u="none" kern="1200" dirty="0"/>
            <a:t>- Calculate main &amp; branch duct</a:t>
          </a:r>
        </a:p>
        <a:p>
          <a:pPr marL="0" lvl="0" indent="0" algn="l" defTabSz="533400">
            <a:lnSpc>
              <a:spcPct val="90000"/>
            </a:lnSpc>
            <a:spcBef>
              <a:spcPct val="0"/>
            </a:spcBef>
            <a:spcAft>
              <a:spcPct val="35000"/>
            </a:spcAft>
            <a:buNone/>
          </a:pPr>
          <a:r>
            <a:rPr lang="en-MY" sz="1200" u="none" kern="1200" dirty="0"/>
            <a:t>- Calculate dropper duct</a:t>
          </a:r>
        </a:p>
      </dsp:txBody>
      <dsp:txXfrm>
        <a:off x="2165230" y="2955020"/>
        <a:ext cx="2746075" cy="2406022"/>
      </dsp:txXfrm>
    </dsp:sp>
    <dsp:sp modelId="{5A20E13E-90DE-410E-BD01-9E160854988E}">
      <dsp:nvSpPr>
        <dsp:cNvPr id="0" name=""/>
        <dsp:cNvSpPr/>
      </dsp:nvSpPr>
      <dsp:spPr>
        <a:xfrm>
          <a:off x="4475909" y="1780228"/>
          <a:ext cx="459974" cy="4599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7778D8-FB26-40A8-BB11-09A599FCDED2}">
      <dsp:nvSpPr>
        <dsp:cNvPr id="0" name=""/>
        <dsp:cNvSpPr/>
      </dsp:nvSpPr>
      <dsp:spPr>
        <a:xfrm>
          <a:off x="4283783" y="2079224"/>
          <a:ext cx="2680603" cy="3073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731" tIns="0" rIns="0" bIns="0" numCol="1" spcCol="1270" anchor="t" anchorCtr="0">
          <a:noAutofit/>
        </a:bodyPr>
        <a:lstStyle/>
        <a:p>
          <a:pPr marL="0" lvl="0" indent="0" algn="l" defTabSz="533400">
            <a:lnSpc>
              <a:spcPct val="90000"/>
            </a:lnSpc>
            <a:spcBef>
              <a:spcPct val="0"/>
            </a:spcBef>
            <a:spcAft>
              <a:spcPct val="35000"/>
            </a:spcAft>
            <a:buNone/>
          </a:pPr>
          <a:r>
            <a:rPr lang="en-MY" sz="1200" b="1" u="sng" kern="1200" dirty="0"/>
            <a:t>Step 3 – Cross Check &amp; Verification</a:t>
          </a:r>
        </a:p>
        <a:p>
          <a:pPr marL="0" lvl="0" indent="0" algn="l" defTabSz="533400">
            <a:lnSpc>
              <a:spcPct val="90000"/>
            </a:lnSpc>
            <a:spcBef>
              <a:spcPct val="0"/>
            </a:spcBef>
            <a:spcAft>
              <a:spcPct val="35000"/>
            </a:spcAft>
            <a:buNone/>
          </a:pPr>
          <a:r>
            <a:rPr lang="en-MY" sz="1200" kern="1200" dirty="0"/>
            <a:t>Compare your calculation with:</a:t>
          </a:r>
        </a:p>
        <a:p>
          <a:pPr marL="0" lvl="0" indent="0" algn="l" defTabSz="533400">
            <a:lnSpc>
              <a:spcPct val="90000"/>
            </a:lnSpc>
            <a:spcBef>
              <a:spcPct val="0"/>
            </a:spcBef>
            <a:spcAft>
              <a:spcPct val="35000"/>
            </a:spcAft>
            <a:buFont typeface="Arial" panose="020B0604020202020204" pitchFamily="34" charset="0"/>
            <a:buNone/>
          </a:pPr>
          <a:r>
            <a:rPr lang="en-MY" sz="1200" kern="1200" dirty="0"/>
            <a:t>- Vendor quotation quantity </a:t>
          </a:r>
        </a:p>
        <a:p>
          <a:pPr marL="0" lvl="0" indent="0" algn="l" defTabSz="533400">
            <a:lnSpc>
              <a:spcPct val="90000"/>
            </a:lnSpc>
            <a:spcBef>
              <a:spcPct val="0"/>
            </a:spcBef>
            <a:spcAft>
              <a:spcPct val="35000"/>
            </a:spcAft>
            <a:buFont typeface="Arial" panose="020B0604020202020204" pitchFamily="34" charset="0"/>
            <a:buNone/>
          </a:pPr>
          <a:r>
            <a:rPr lang="en-MY" sz="1200" kern="1200" dirty="0"/>
            <a:t>- Previous project unit rate</a:t>
          </a:r>
        </a:p>
      </dsp:txBody>
      <dsp:txXfrm>
        <a:off x="4283783" y="2079224"/>
        <a:ext cx="2680603" cy="30738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991E0-70D1-48BE-ADC9-0CFC28FE91CB}">
      <dsp:nvSpPr>
        <dsp:cNvPr id="0" name=""/>
        <dsp:cNvSpPr/>
      </dsp:nvSpPr>
      <dsp:spPr>
        <a:xfrm>
          <a:off x="0" y="15264"/>
          <a:ext cx="3889461" cy="71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Date</a:t>
          </a:r>
          <a:endParaRPr lang="en-MY" sz="2300" b="1" kern="1200" dirty="0"/>
        </a:p>
      </dsp:txBody>
      <dsp:txXfrm>
        <a:off x="34726" y="49990"/>
        <a:ext cx="3820009" cy="641908"/>
      </dsp:txXfrm>
    </dsp:sp>
    <dsp:sp modelId="{019BA1BB-1E03-4B09-A2AA-1BADDC7C454D}">
      <dsp:nvSpPr>
        <dsp:cNvPr id="0" name=""/>
        <dsp:cNvSpPr/>
      </dsp:nvSpPr>
      <dsp:spPr>
        <a:xfrm>
          <a:off x="0" y="726624"/>
          <a:ext cx="3889461"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90" tIns="29210" rIns="163576" bIns="2921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29 – 30 September 2026</a:t>
          </a:r>
          <a:endParaRPr lang="en-MY" sz="2300" kern="1200" dirty="0"/>
        </a:p>
      </dsp:txBody>
      <dsp:txXfrm>
        <a:off x="0" y="726624"/>
        <a:ext cx="3889461" cy="629280"/>
      </dsp:txXfrm>
    </dsp:sp>
    <dsp:sp modelId="{5B9EC929-66B9-4EC9-9DA1-C1B11883305F}">
      <dsp:nvSpPr>
        <dsp:cNvPr id="0" name=""/>
        <dsp:cNvSpPr/>
      </dsp:nvSpPr>
      <dsp:spPr>
        <a:xfrm>
          <a:off x="0" y="1355904"/>
          <a:ext cx="3889461" cy="711360"/>
        </a:xfrm>
        <a:prstGeom prst="roundRect">
          <a:avLst/>
        </a:prstGeom>
        <a:solidFill>
          <a:schemeClr val="accent5">
            <a:hueOff val="5142836"/>
            <a:satOff val="11748"/>
            <a:lumOff val="-3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On-site Audit</a:t>
          </a:r>
          <a:endParaRPr lang="en-MY" sz="2300" b="1" kern="1200" dirty="0"/>
        </a:p>
      </dsp:txBody>
      <dsp:txXfrm>
        <a:off x="34726" y="1390630"/>
        <a:ext cx="3820009" cy="641908"/>
      </dsp:txXfrm>
    </dsp:sp>
    <dsp:sp modelId="{228E246F-03F0-4645-BC7A-445A0C417268}">
      <dsp:nvSpPr>
        <dsp:cNvPr id="0" name=""/>
        <dsp:cNvSpPr/>
      </dsp:nvSpPr>
      <dsp:spPr>
        <a:xfrm>
          <a:off x="0" y="2067264"/>
          <a:ext cx="3889461"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90" tIns="29210" rIns="163576" bIns="2921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PGSK02</a:t>
          </a:r>
          <a:endParaRPr lang="en-MY" sz="2300" kern="1200" dirty="0"/>
        </a:p>
      </dsp:txBody>
      <dsp:txXfrm>
        <a:off x="0" y="2067264"/>
        <a:ext cx="3889461" cy="629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88E6A-F25A-4902-9819-35314970532D}">
      <dsp:nvSpPr>
        <dsp:cNvPr id="0" name=""/>
        <dsp:cNvSpPr/>
      </dsp:nvSpPr>
      <dsp:spPr>
        <a:xfrm rot="5400000">
          <a:off x="-110309" y="11168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1</a:t>
          </a:r>
        </a:p>
      </dsp:txBody>
      <dsp:txXfrm rot="-5400000">
        <a:off x="1" y="258767"/>
        <a:ext cx="514777" cy="220619"/>
      </dsp:txXfrm>
    </dsp:sp>
    <dsp:sp modelId="{C26344B1-3F78-48C6-B396-F65025562DAD}">
      <dsp:nvSpPr>
        <dsp:cNvPr id="0" name=""/>
        <dsp:cNvSpPr/>
      </dsp:nvSpPr>
      <dsp:spPr>
        <a:xfrm rot="5400000">
          <a:off x="4217144" y="-3702366"/>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None/>
          </a:pPr>
          <a:r>
            <a:rPr lang="en-MY" sz="1600" kern="1200" dirty="0">
              <a:latin typeface="Arial Narrow" panose="020B0606020202030204" pitchFamily="34" charset="0"/>
              <a:cs typeface="Times New Roman" panose="02020603050405020304" pitchFamily="18" charset="0"/>
            </a:rPr>
            <a:t>Requestor get approval from manager to book flight</a:t>
          </a:r>
          <a:endParaRPr lang="en-MY" sz="1600" kern="1200" dirty="0"/>
        </a:p>
      </dsp:txBody>
      <dsp:txXfrm rot="-5400000">
        <a:off x="514777" y="23335"/>
        <a:ext cx="7859407" cy="431339"/>
      </dsp:txXfrm>
    </dsp:sp>
    <dsp:sp modelId="{FFA424C9-2A2A-4605-B8C7-6F1728EC10EB}">
      <dsp:nvSpPr>
        <dsp:cNvPr id="0" name=""/>
        <dsp:cNvSpPr/>
      </dsp:nvSpPr>
      <dsp:spPr>
        <a:xfrm rot="5400000">
          <a:off x="-110309" y="76220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2</a:t>
          </a:r>
        </a:p>
      </dsp:txBody>
      <dsp:txXfrm rot="-5400000">
        <a:off x="1" y="909287"/>
        <a:ext cx="514777" cy="220619"/>
      </dsp:txXfrm>
    </dsp:sp>
    <dsp:sp modelId="{02F32035-64AD-4F24-9EF9-5D804125D1C1}">
      <dsp:nvSpPr>
        <dsp:cNvPr id="0" name=""/>
        <dsp:cNvSpPr/>
      </dsp:nvSpPr>
      <dsp:spPr>
        <a:xfrm rot="5400000">
          <a:off x="4217144" y="-3050468"/>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mj-lt"/>
            <a:buNone/>
          </a:pPr>
          <a:r>
            <a:rPr lang="en-MY" sz="1600" kern="1200" dirty="0">
              <a:latin typeface="Arial Narrow" panose="020B0606020202030204" pitchFamily="34" charset="0"/>
              <a:cs typeface="Times New Roman" panose="02020603050405020304" pitchFamily="18" charset="0"/>
            </a:rPr>
            <a:t>Requestor inform Project Admin (PA) with preferred date, time &amp; airlines</a:t>
          </a:r>
          <a:endParaRPr lang="en-MY" sz="1600" kern="1200" dirty="0"/>
        </a:p>
      </dsp:txBody>
      <dsp:txXfrm rot="-5400000">
        <a:off x="514777" y="675233"/>
        <a:ext cx="7859407" cy="431339"/>
      </dsp:txXfrm>
    </dsp:sp>
    <dsp:sp modelId="{CA2140CF-C95F-4CDE-9BE8-423C9FA75A71}">
      <dsp:nvSpPr>
        <dsp:cNvPr id="0" name=""/>
        <dsp:cNvSpPr/>
      </dsp:nvSpPr>
      <dsp:spPr>
        <a:xfrm rot="5400000">
          <a:off x="-110309" y="141272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3</a:t>
          </a:r>
        </a:p>
      </dsp:txBody>
      <dsp:txXfrm rot="-5400000">
        <a:off x="1" y="1559807"/>
        <a:ext cx="514777" cy="220619"/>
      </dsp:txXfrm>
    </dsp:sp>
    <dsp:sp modelId="{18DD4DB9-1E01-4330-865E-A9FF87D5D96E}">
      <dsp:nvSpPr>
        <dsp:cNvPr id="0" name=""/>
        <dsp:cNvSpPr/>
      </dsp:nvSpPr>
      <dsp:spPr>
        <a:xfrm rot="5400000">
          <a:off x="4217144" y="-2399948"/>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None/>
          </a:pPr>
          <a:r>
            <a:rPr lang="en-MY" sz="1600" kern="1200" dirty="0">
              <a:latin typeface="Arial Narrow" panose="020B0606020202030204" pitchFamily="34" charset="0"/>
              <a:cs typeface="Times New Roman" panose="02020603050405020304" pitchFamily="18" charset="0"/>
            </a:rPr>
            <a:t>PA fill out Flight Booking Request (ADM-F-001) form </a:t>
          </a:r>
          <a:endParaRPr lang="en-MY" sz="1600" kern="1200" dirty="0"/>
        </a:p>
      </dsp:txBody>
      <dsp:txXfrm rot="-5400000">
        <a:off x="514777" y="1325753"/>
        <a:ext cx="7859407" cy="431339"/>
      </dsp:txXfrm>
    </dsp:sp>
    <dsp:sp modelId="{AE399357-2E96-42DD-8866-FDBDC476FEA5}">
      <dsp:nvSpPr>
        <dsp:cNvPr id="0" name=""/>
        <dsp:cNvSpPr/>
      </dsp:nvSpPr>
      <dsp:spPr>
        <a:xfrm rot="5400000">
          <a:off x="-110309" y="206324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4</a:t>
          </a:r>
        </a:p>
      </dsp:txBody>
      <dsp:txXfrm rot="-5400000">
        <a:off x="1" y="2210327"/>
        <a:ext cx="514777" cy="220619"/>
      </dsp:txXfrm>
    </dsp:sp>
    <dsp:sp modelId="{695130DC-24EB-4748-8678-403E70B65F09}">
      <dsp:nvSpPr>
        <dsp:cNvPr id="0" name=""/>
        <dsp:cNvSpPr/>
      </dsp:nvSpPr>
      <dsp:spPr>
        <a:xfrm rot="5400000">
          <a:off x="4217144" y="-1749429"/>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MY" sz="1600" kern="1200" dirty="0"/>
            <a:t>PA Get approval from requestor’s Manager, Senior Management &amp; Finance Department</a:t>
          </a:r>
        </a:p>
      </dsp:txBody>
      <dsp:txXfrm rot="-5400000">
        <a:off x="514777" y="1976272"/>
        <a:ext cx="7859407" cy="431339"/>
      </dsp:txXfrm>
    </dsp:sp>
    <dsp:sp modelId="{A8CD8FF7-FC18-4BF2-83B4-C7F571E31290}">
      <dsp:nvSpPr>
        <dsp:cNvPr id="0" name=""/>
        <dsp:cNvSpPr/>
      </dsp:nvSpPr>
      <dsp:spPr>
        <a:xfrm rot="5400000">
          <a:off x="-110309" y="271376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5</a:t>
          </a:r>
        </a:p>
      </dsp:txBody>
      <dsp:txXfrm rot="-5400000">
        <a:off x="1" y="2860846"/>
        <a:ext cx="514777" cy="220619"/>
      </dsp:txXfrm>
    </dsp:sp>
    <dsp:sp modelId="{3C93A44A-0859-40E8-BE49-DF989355E6CC}">
      <dsp:nvSpPr>
        <dsp:cNvPr id="0" name=""/>
        <dsp:cNvSpPr/>
      </dsp:nvSpPr>
      <dsp:spPr>
        <a:xfrm rot="5400000">
          <a:off x="4217144" y="-1098909"/>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MY" sz="1600" kern="1200" dirty="0">
              <a:latin typeface="Arial Narrow" panose="020B0606020202030204" pitchFamily="34" charset="0"/>
              <a:cs typeface="Times New Roman" panose="02020603050405020304" pitchFamily="18" charset="0"/>
            </a:rPr>
            <a:t>PA inform Acc. Manager and make payment for flight booking</a:t>
          </a:r>
          <a:endParaRPr lang="en-MY" sz="1600" kern="1200" dirty="0"/>
        </a:p>
      </dsp:txBody>
      <dsp:txXfrm rot="-5400000">
        <a:off x="514777" y="2626792"/>
        <a:ext cx="7859407" cy="431339"/>
      </dsp:txXfrm>
    </dsp:sp>
    <dsp:sp modelId="{83475746-7728-4F54-9B8C-E7BB3CA62D0E}">
      <dsp:nvSpPr>
        <dsp:cNvPr id="0" name=""/>
        <dsp:cNvSpPr/>
      </dsp:nvSpPr>
      <dsp:spPr>
        <a:xfrm rot="5400000">
          <a:off x="-110309" y="336428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6</a:t>
          </a:r>
        </a:p>
      </dsp:txBody>
      <dsp:txXfrm rot="-5400000">
        <a:off x="1" y="3511366"/>
        <a:ext cx="514777" cy="220619"/>
      </dsp:txXfrm>
    </dsp:sp>
    <dsp:sp modelId="{D719C6E7-4863-41EC-86CC-261746ACBA64}">
      <dsp:nvSpPr>
        <dsp:cNvPr id="0" name=""/>
        <dsp:cNvSpPr/>
      </dsp:nvSpPr>
      <dsp:spPr>
        <a:xfrm rot="5400000">
          <a:off x="4217144" y="-448389"/>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US" sz="1600" kern="1200" dirty="0"/>
            <a:t>Print invoice &amp; Flight Booking Request form – 1 copy for Acc. Manager. Save 1 copy in Admin Folder</a:t>
          </a:r>
          <a:endParaRPr lang="en-MY" sz="1600" kern="1200" dirty="0"/>
        </a:p>
      </dsp:txBody>
      <dsp:txXfrm rot="-5400000">
        <a:off x="514777" y="3277312"/>
        <a:ext cx="7859407" cy="431339"/>
      </dsp:txXfrm>
    </dsp:sp>
    <dsp:sp modelId="{78EC8815-9FFA-40BA-A2D7-1BE1676CF49C}">
      <dsp:nvSpPr>
        <dsp:cNvPr id="0" name=""/>
        <dsp:cNvSpPr/>
      </dsp:nvSpPr>
      <dsp:spPr>
        <a:xfrm rot="5400000">
          <a:off x="-110309" y="401480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7</a:t>
          </a:r>
        </a:p>
      </dsp:txBody>
      <dsp:txXfrm rot="-5400000">
        <a:off x="1" y="4161886"/>
        <a:ext cx="514777" cy="220619"/>
      </dsp:txXfrm>
    </dsp:sp>
    <dsp:sp modelId="{3DC6DFBD-33D9-4574-9510-798956468A11}">
      <dsp:nvSpPr>
        <dsp:cNvPr id="0" name=""/>
        <dsp:cNvSpPr/>
      </dsp:nvSpPr>
      <dsp:spPr>
        <a:xfrm rot="5400000">
          <a:off x="4217144" y="202130"/>
          <a:ext cx="478007" cy="788274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mj-lt"/>
            <a:buNone/>
          </a:pPr>
          <a:r>
            <a:rPr lang="en-MY" sz="1600" kern="1200" dirty="0">
              <a:latin typeface="Arial Narrow" panose="020B0606020202030204" pitchFamily="34" charset="0"/>
              <a:cs typeface="Times New Roman" panose="02020603050405020304" pitchFamily="18" charset="0"/>
            </a:rPr>
            <a:t>Email/WhatsApp the itinerary to requestor. </a:t>
          </a:r>
          <a:endParaRPr lang="en-MY" sz="1600" kern="1200" dirty="0"/>
        </a:p>
      </dsp:txBody>
      <dsp:txXfrm rot="-5400000">
        <a:off x="514777" y="3927831"/>
        <a:ext cx="7859407" cy="4313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88E6A-F25A-4902-9819-35314970532D}">
      <dsp:nvSpPr>
        <dsp:cNvPr id="0" name=""/>
        <dsp:cNvSpPr/>
      </dsp:nvSpPr>
      <dsp:spPr>
        <a:xfrm rot="5400000">
          <a:off x="-110309" y="11168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1</a:t>
          </a:r>
        </a:p>
      </dsp:txBody>
      <dsp:txXfrm rot="-5400000">
        <a:off x="1" y="258767"/>
        <a:ext cx="514777" cy="220619"/>
      </dsp:txXfrm>
    </dsp:sp>
    <dsp:sp modelId="{C26344B1-3F78-48C6-B396-F65025562DAD}">
      <dsp:nvSpPr>
        <dsp:cNvPr id="0" name=""/>
        <dsp:cNvSpPr/>
      </dsp:nvSpPr>
      <dsp:spPr>
        <a:xfrm rot="5400000">
          <a:off x="4382566" y="-3867789"/>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en-MY" sz="1700" kern="1200" dirty="0"/>
            <a:t>Requestor get approval from manager and inform PA to book accommodation</a:t>
          </a:r>
        </a:p>
      </dsp:txBody>
      <dsp:txXfrm rot="-5400000">
        <a:off x="514777" y="23334"/>
        <a:ext cx="8190252" cy="431339"/>
      </dsp:txXfrm>
    </dsp:sp>
    <dsp:sp modelId="{FFA424C9-2A2A-4605-B8C7-6F1728EC10EB}">
      <dsp:nvSpPr>
        <dsp:cNvPr id="0" name=""/>
        <dsp:cNvSpPr/>
      </dsp:nvSpPr>
      <dsp:spPr>
        <a:xfrm rot="5400000">
          <a:off x="-110309" y="76220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2</a:t>
          </a:r>
        </a:p>
      </dsp:txBody>
      <dsp:txXfrm rot="-5400000">
        <a:off x="1" y="909287"/>
        <a:ext cx="514777" cy="220619"/>
      </dsp:txXfrm>
    </dsp:sp>
    <dsp:sp modelId="{02F32035-64AD-4F24-9EF9-5D804125D1C1}">
      <dsp:nvSpPr>
        <dsp:cNvPr id="0" name=""/>
        <dsp:cNvSpPr/>
      </dsp:nvSpPr>
      <dsp:spPr>
        <a:xfrm rot="5400000">
          <a:off x="4382566" y="-3215891"/>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en-MY" sz="1700" kern="1200" dirty="0"/>
            <a:t>Check availability of accommodation based on request </a:t>
          </a:r>
        </a:p>
      </dsp:txBody>
      <dsp:txXfrm rot="-5400000">
        <a:off x="514777" y="675232"/>
        <a:ext cx="8190252" cy="431339"/>
      </dsp:txXfrm>
    </dsp:sp>
    <dsp:sp modelId="{CA2140CF-C95F-4CDE-9BE8-423C9FA75A71}">
      <dsp:nvSpPr>
        <dsp:cNvPr id="0" name=""/>
        <dsp:cNvSpPr/>
      </dsp:nvSpPr>
      <dsp:spPr>
        <a:xfrm rot="5400000">
          <a:off x="-110309" y="141272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3</a:t>
          </a:r>
        </a:p>
      </dsp:txBody>
      <dsp:txXfrm rot="-5400000">
        <a:off x="1" y="1559807"/>
        <a:ext cx="514777" cy="220619"/>
      </dsp:txXfrm>
    </dsp:sp>
    <dsp:sp modelId="{18DD4DB9-1E01-4330-865E-A9FF87D5D96E}">
      <dsp:nvSpPr>
        <dsp:cNvPr id="0" name=""/>
        <dsp:cNvSpPr/>
      </dsp:nvSpPr>
      <dsp:spPr>
        <a:xfrm rot="5400000">
          <a:off x="4382566" y="-2565371"/>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Arial" panose="020B0604020202020204" pitchFamily="34" charset="0"/>
            <a:buNone/>
          </a:pPr>
          <a:r>
            <a:rPr lang="en-MY" sz="1700" kern="1200" dirty="0"/>
            <a:t>Fill out Accommodation Booking Request Form (ADM-F-002)</a:t>
          </a:r>
        </a:p>
      </dsp:txBody>
      <dsp:txXfrm rot="-5400000">
        <a:off x="514777" y="1325752"/>
        <a:ext cx="8190252" cy="431339"/>
      </dsp:txXfrm>
    </dsp:sp>
    <dsp:sp modelId="{AE399357-2E96-42DD-8866-FDBDC476FEA5}">
      <dsp:nvSpPr>
        <dsp:cNvPr id="0" name=""/>
        <dsp:cNvSpPr/>
      </dsp:nvSpPr>
      <dsp:spPr>
        <a:xfrm rot="5400000">
          <a:off x="-110309" y="2063247"/>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4</a:t>
          </a:r>
        </a:p>
      </dsp:txBody>
      <dsp:txXfrm rot="-5400000">
        <a:off x="1" y="2210327"/>
        <a:ext cx="514777" cy="220619"/>
      </dsp:txXfrm>
    </dsp:sp>
    <dsp:sp modelId="{695130DC-24EB-4748-8678-403E70B65F09}">
      <dsp:nvSpPr>
        <dsp:cNvPr id="0" name=""/>
        <dsp:cNvSpPr/>
      </dsp:nvSpPr>
      <dsp:spPr>
        <a:xfrm rot="5400000">
          <a:off x="4382566" y="-1914851"/>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en-MY" sz="1700" kern="1200" dirty="0"/>
            <a:t>Get approval from Manager, Senior Management &amp; Finance Department</a:t>
          </a:r>
        </a:p>
      </dsp:txBody>
      <dsp:txXfrm rot="-5400000">
        <a:off x="514777" y="1976272"/>
        <a:ext cx="8190252" cy="431339"/>
      </dsp:txXfrm>
    </dsp:sp>
    <dsp:sp modelId="{A8CD8FF7-FC18-4BF2-83B4-C7F571E31290}">
      <dsp:nvSpPr>
        <dsp:cNvPr id="0" name=""/>
        <dsp:cNvSpPr/>
      </dsp:nvSpPr>
      <dsp:spPr>
        <a:xfrm rot="5400000">
          <a:off x="-110309" y="271376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MY" sz="1500" b="1" kern="1200" dirty="0"/>
            <a:t>5</a:t>
          </a:r>
        </a:p>
      </dsp:txBody>
      <dsp:txXfrm rot="-5400000">
        <a:off x="1" y="2860846"/>
        <a:ext cx="514777" cy="220619"/>
      </dsp:txXfrm>
    </dsp:sp>
    <dsp:sp modelId="{3C93A44A-0859-40E8-BE49-DF989355E6CC}">
      <dsp:nvSpPr>
        <dsp:cNvPr id="0" name=""/>
        <dsp:cNvSpPr/>
      </dsp:nvSpPr>
      <dsp:spPr>
        <a:xfrm rot="5400000">
          <a:off x="4382566" y="-1274164"/>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en-MY" sz="1700" kern="1200" dirty="0"/>
            <a:t>Inform Acc. Manager to make payment</a:t>
          </a:r>
        </a:p>
      </dsp:txBody>
      <dsp:txXfrm rot="-5400000">
        <a:off x="514777" y="2616959"/>
        <a:ext cx="8190252" cy="431339"/>
      </dsp:txXfrm>
    </dsp:sp>
    <dsp:sp modelId="{C11187AC-E188-466C-AA93-6392FC9B5562}">
      <dsp:nvSpPr>
        <dsp:cNvPr id="0" name=""/>
        <dsp:cNvSpPr/>
      </dsp:nvSpPr>
      <dsp:spPr>
        <a:xfrm rot="5400000">
          <a:off x="-110309" y="336428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t>6</a:t>
          </a:r>
          <a:endParaRPr lang="en-MY" sz="1500" b="1" kern="1200" dirty="0"/>
        </a:p>
      </dsp:txBody>
      <dsp:txXfrm rot="-5400000">
        <a:off x="1" y="3511366"/>
        <a:ext cx="514777" cy="220619"/>
      </dsp:txXfrm>
    </dsp:sp>
    <dsp:sp modelId="{3F9FFEC8-3868-4C89-B2C3-794D8EC99BCD}">
      <dsp:nvSpPr>
        <dsp:cNvPr id="0" name=""/>
        <dsp:cNvSpPr/>
      </dsp:nvSpPr>
      <dsp:spPr>
        <a:xfrm rot="5400000">
          <a:off x="4382566" y="-613811"/>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just" defTabSz="755650">
            <a:lnSpc>
              <a:spcPct val="90000"/>
            </a:lnSpc>
            <a:spcBef>
              <a:spcPct val="0"/>
            </a:spcBef>
            <a:spcAft>
              <a:spcPct val="15000"/>
            </a:spcAft>
            <a:buNone/>
          </a:pPr>
          <a:r>
            <a:rPr lang="en-US" sz="1700" kern="1200" dirty="0"/>
            <a:t>Print invoice &amp; Flight Booking Request form – 1 copy for Acc. Manager. Save 1 copy in Admin Folder</a:t>
          </a:r>
          <a:endParaRPr lang="en-MY" sz="1700" kern="1200" dirty="0"/>
        </a:p>
      </dsp:txBody>
      <dsp:txXfrm rot="-5400000">
        <a:off x="514777" y="3277312"/>
        <a:ext cx="8190252" cy="431339"/>
      </dsp:txXfrm>
    </dsp:sp>
    <dsp:sp modelId="{270F9A95-484A-4722-899A-3CE0F7B83BA1}">
      <dsp:nvSpPr>
        <dsp:cNvPr id="0" name=""/>
        <dsp:cNvSpPr/>
      </dsp:nvSpPr>
      <dsp:spPr>
        <a:xfrm rot="5400000">
          <a:off x="-110309" y="4014806"/>
          <a:ext cx="735396" cy="514777"/>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t>7</a:t>
          </a:r>
          <a:endParaRPr lang="en-MY" sz="1500" b="1" kern="1200" dirty="0"/>
        </a:p>
      </dsp:txBody>
      <dsp:txXfrm rot="-5400000">
        <a:off x="1" y="4161886"/>
        <a:ext cx="514777" cy="220619"/>
      </dsp:txXfrm>
    </dsp:sp>
    <dsp:sp modelId="{747A3D29-6392-41F3-898A-9C0F80D808D0}">
      <dsp:nvSpPr>
        <dsp:cNvPr id="0" name=""/>
        <dsp:cNvSpPr/>
      </dsp:nvSpPr>
      <dsp:spPr>
        <a:xfrm rot="5400000">
          <a:off x="4382566" y="36707"/>
          <a:ext cx="478007" cy="821358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en-US" sz="1700" kern="1200"/>
            <a:t>Email/WhatsApp </a:t>
          </a:r>
          <a:r>
            <a:rPr lang="en-US" sz="1700" kern="1200" dirty="0"/>
            <a:t>the booking details to requestor</a:t>
          </a:r>
          <a:endParaRPr lang="en-MY" sz="1700" kern="1200" dirty="0"/>
        </a:p>
      </dsp:txBody>
      <dsp:txXfrm rot="-5400000">
        <a:off x="514777" y="3927830"/>
        <a:ext cx="8190252" cy="4313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88E6A-F25A-4902-9819-35314970532D}">
      <dsp:nvSpPr>
        <dsp:cNvPr id="0" name=""/>
        <dsp:cNvSpPr/>
      </dsp:nvSpPr>
      <dsp:spPr>
        <a:xfrm rot="5400000">
          <a:off x="-128326" y="129288"/>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MY" sz="1700" b="1" kern="1200" dirty="0"/>
            <a:t>1</a:t>
          </a:r>
        </a:p>
      </dsp:txBody>
      <dsp:txXfrm rot="-5400000">
        <a:off x="1" y="300390"/>
        <a:ext cx="598855" cy="256652"/>
      </dsp:txXfrm>
    </dsp:sp>
    <dsp:sp modelId="{C26344B1-3F78-48C6-B396-F65025562DAD}">
      <dsp:nvSpPr>
        <dsp:cNvPr id="0" name=""/>
        <dsp:cNvSpPr/>
      </dsp:nvSpPr>
      <dsp:spPr>
        <a:xfrm rot="5400000">
          <a:off x="4385569" y="-3786714"/>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US" sz="1600" kern="1200" dirty="0"/>
            <a:t>Tools / equipment purchase at site or for project use.</a:t>
          </a:r>
          <a:endParaRPr lang="en-MY" sz="1600" kern="1200" dirty="0"/>
        </a:p>
      </dsp:txBody>
      <dsp:txXfrm rot="-5400000">
        <a:off x="598855" y="27146"/>
        <a:ext cx="8102362" cy="501788"/>
      </dsp:txXfrm>
    </dsp:sp>
    <dsp:sp modelId="{FFA424C9-2A2A-4605-B8C7-6F1728EC10EB}">
      <dsp:nvSpPr>
        <dsp:cNvPr id="0" name=""/>
        <dsp:cNvSpPr/>
      </dsp:nvSpPr>
      <dsp:spPr>
        <a:xfrm rot="5400000">
          <a:off x="-128326" y="886056"/>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MY" sz="1700" b="1" kern="1200" dirty="0"/>
            <a:t>2</a:t>
          </a:r>
        </a:p>
      </dsp:txBody>
      <dsp:txXfrm rot="-5400000">
        <a:off x="1" y="1057158"/>
        <a:ext cx="598855" cy="256652"/>
      </dsp:txXfrm>
    </dsp:sp>
    <dsp:sp modelId="{02F32035-64AD-4F24-9EF9-5D804125D1C1}">
      <dsp:nvSpPr>
        <dsp:cNvPr id="0" name=""/>
        <dsp:cNvSpPr/>
      </dsp:nvSpPr>
      <dsp:spPr>
        <a:xfrm rot="5400000">
          <a:off x="4385569" y="-3028984"/>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MY" sz="1600" kern="1200" dirty="0"/>
            <a:t>Inform PA via email or WhatsApp with item name, model, serial number, quantity, item photo &amp; DO/Invoice</a:t>
          </a:r>
        </a:p>
        <a:p>
          <a:pPr marL="171450" lvl="1" indent="-171450" algn="l" defTabSz="711200">
            <a:lnSpc>
              <a:spcPct val="90000"/>
            </a:lnSpc>
            <a:spcBef>
              <a:spcPct val="0"/>
            </a:spcBef>
            <a:spcAft>
              <a:spcPct val="15000"/>
            </a:spcAft>
            <a:buNone/>
          </a:pPr>
          <a:r>
            <a:rPr lang="en-MY" sz="1600" kern="1200" dirty="0"/>
            <a:t>(if any)</a:t>
          </a:r>
        </a:p>
      </dsp:txBody>
      <dsp:txXfrm rot="-5400000">
        <a:off x="598855" y="784876"/>
        <a:ext cx="8102362" cy="501788"/>
      </dsp:txXfrm>
    </dsp:sp>
    <dsp:sp modelId="{CA2140CF-C95F-4CDE-9BE8-423C9FA75A71}">
      <dsp:nvSpPr>
        <dsp:cNvPr id="0" name=""/>
        <dsp:cNvSpPr/>
      </dsp:nvSpPr>
      <dsp:spPr>
        <a:xfrm rot="5400000">
          <a:off x="-128326" y="1642824"/>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MY" sz="1700" b="1" kern="1200" dirty="0"/>
            <a:t>3</a:t>
          </a:r>
        </a:p>
      </dsp:txBody>
      <dsp:txXfrm rot="-5400000">
        <a:off x="1" y="1813926"/>
        <a:ext cx="598855" cy="256652"/>
      </dsp:txXfrm>
    </dsp:sp>
    <dsp:sp modelId="{18DD4DB9-1E01-4330-865E-A9FF87D5D96E}">
      <dsp:nvSpPr>
        <dsp:cNvPr id="0" name=""/>
        <dsp:cNvSpPr/>
      </dsp:nvSpPr>
      <dsp:spPr>
        <a:xfrm rot="5400000">
          <a:off x="4385569" y="-2272216"/>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None/>
          </a:pPr>
          <a:r>
            <a:rPr lang="en-MY" sz="1600" kern="1200" dirty="0"/>
            <a:t>Admin will filled up the details accordingly.	</a:t>
          </a:r>
        </a:p>
      </dsp:txBody>
      <dsp:txXfrm rot="-5400000">
        <a:off x="598855" y="1541644"/>
        <a:ext cx="8102362" cy="501788"/>
      </dsp:txXfrm>
    </dsp:sp>
    <dsp:sp modelId="{AE399357-2E96-42DD-8866-FDBDC476FEA5}">
      <dsp:nvSpPr>
        <dsp:cNvPr id="0" name=""/>
        <dsp:cNvSpPr/>
      </dsp:nvSpPr>
      <dsp:spPr>
        <a:xfrm rot="5400000">
          <a:off x="-128326" y="2399592"/>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MY" sz="1700" b="1" kern="1200" dirty="0"/>
            <a:t>4</a:t>
          </a:r>
        </a:p>
      </dsp:txBody>
      <dsp:txXfrm rot="-5400000">
        <a:off x="1" y="2570694"/>
        <a:ext cx="598855" cy="256652"/>
      </dsp:txXfrm>
    </dsp:sp>
    <dsp:sp modelId="{695130DC-24EB-4748-8678-403E70B65F09}">
      <dsp:nvSpPr>
        <dsp:cNvPr id="0" name=""/>
        <dsp:cNvSpPr/>
      </dsp:nvSpPr>
      <dsp:spPr>
        <a:xfrm rot="5400000">
          <a:off x="4385569" y="-1506306"/>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MY" sz="1600" kern="1200" dirty="0"/>
            <a:t>Admin will provide the asset number / tagging number for the equipment / tools / items. </a:t>
          </a:r>
        </a:p>
      </dsp:txBody>
      <dsp:txXfrm rot="-5400000">
        <a:off x="598855" y="2307554"/>
        <a:ext cx="8102362" cy="501788"/>
      </dsp:txXfrm>
    </dsp:sp>
    <dsp:sp modelId="{A8CD8FF7-FC18-4BF2-83B4-C7F571E31290}">
      <dsp:nvSpPr>
        <dsp:cNvPr id="0" name=""/>
        <dsp:cNvSpPr/>
      </dsp:nvSpPr>
      <dsp:spPr>
        <a:xfrm rot="5400000">
          <a:off x="-128326" y="3156360"/>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MY" sz="1700" b="1" kern="1200" dirty="0"/>
            <a:t>5</a:t>
          </a:r>
        </a:p>
      </dsp:txBody>
      <dsp:txXfrm rot="-5400000">
        <a:off x="1" y="3327462"/>
        <a:ext cx="598855" cy="256652"/>
      </dsp:txXfrm>
    </dsp:sp>
    <dsp:sp modelId="{3C93A44A-0859-40E8-BE49-DF989355E6CC}">
      <dsp:nvSpPr>
        <dsp:cNvPr id="0" name=""/>
        <dsp:cNvSpPr/>
      </dsp:nvSpPr>
      <dsp:spPr>
        <a:xfrm rot="5400000">
          <a:off x="4385569" y="-770118"/>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None/>
          </a:pPr>
          <a:r>
            <a:rPr lang="en-US" sz="1600" kern="1200" dirty="0"/>
            <a:t>Item details will provide to Accounts department for their record and acknowledgement. 		</a:t>
          </a:r>
          <a:endParaRPr lang="en-MY" sz="1600" kern="1200" dirty="0"/>
        </a:p>
      </dsp:txBody>
      <dsp:txXfrm rot="-5400000">
        <a:off x="598855" y="3043742"/>
        <a:ext cx="8102362" cy="501788"/>
      </dsp:txXfrm>
    </dsp:sp>
    <dsp:sp modelId="{C11187AC-E188-466C-AA93-6392FC9B5562}">
      <dsp:nvSpPr>
        <dsp:cNvPr id="0" name=""/>
        <dsp:cNvSpPr/>
      </dsp:nvSpPr>
      <dsp:spPr>
        <a:xfrm rot="5400000">
          <a:off x="-128326" y="3913128"/>
          <a:ext cx="855507" cy="598855"/>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t>6</a:t>
          </a:r>
          <a:endParaRPr lang="en-MY" sz="1700" b="1" kern="1200" dirty="0"/>
        </a:p>
      </dsp:txBody>
      <dsp:txXfrm rot="-5400000">
        <a:off x="1" y="4084230"/>
        <a:ext cx="598855" cy="256652"/>
      </dsp:txXfrm>
    </dsp:sp>
    <dsp:sp modelId="{3F9FFEC8-3868-4C89-B2C3-794D8EC99BCD}">
      <dsp:nvSpPr>
        <dsp:cNvPr id="0" name=""/>
        <dsp:cNvSpPr/>
      </dsp:nvSpPr>
      <dsp:spPr>
        <a:xfrm rot="5400000">
          <a:off x="4385569" y="-1911"/>
          <a:ext cx="556080" cy="8129508"/>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None/>
          </a:pPr>
          <a:r>
            <a:rPr lang="en-US" sz="1600" kern="1200" dirty="0"/>
            <a:t>Attachments will be saved in respective folder for reference</a:t>
          </a:r>
          <a:r>
            <a:rPr lang="en-US" sz="1600" kern="1200"/>
            <a:t>. </a:t>
          </a:r>
          <a:endParaRPr lang="en-MY" sz="1600" kern="1200" dirty="0"/>
        </a:p>
      </dsp:txBody>
      <dsp:txXfrm rot="-5400000">
        <a:off x="598855" y="3811949"/>
        <a:ext cx="8102362" cy="50178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2"/>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t" anchorCtr="0" compatLnSpc="1">
            <a:prstTxWarp prst="textNoShape">
              <a:avLst/>
            </a:prstTxWarp>
          </a:bodyPr>
          <a:lstStyle>
            <a:lvl1pPr>
              <a:defRPr sz="1200"/>
            </a:lvl1pPr>
          </a:lstStyle>
          <a:p>
            <a:endParaRPr lang="en-AU" altLang="en-AU"/>
          </a:p>
        </p:txBody>
      </p:sp>
      <p:sp>
        <p:nvSpPr>
          <p:cNvPr id="5123" name="Rectangle 3"/>
          <p:cNvSpPr>
            <a:spLocks noGrp="1" noChangeArrowheads="1"/>
          </p:cNvSpPr>
          <p:nvPr>
            <p:ph type="dt" sz="quarter" idx="1"/>
          </p:nvPr>
        </p:nvSpPr>
        <p:spPr bwMode="auto">
          <a:xfrm>
            <a:off x="3852917" y="2"/>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t" anchorCtr="0" compatLnSpc="1">
            <a:prstTxWarp prst="textNoShape">
              <a:avLst/>
            </a:prstTxWarp>
          </a:bodyPr>
          <a:lstStyle>
            <a:lvl1pPr algn="r">
              <a:defRPr sz="1200"/>
            </a:lvl1pPr>
          </a:lstStyle>
          <a:p>
            <a:endParaRPr lang="en-AU" altLang="en-AU"/>
          </a:p>
        </p:txBody>
      </p:sp>
      <p:sp>
        <p:nvSpPr>
          <p:cNvPr id="5124" name="Rectangle 4"/>
          <p:cNvSpPr>
            <a:spLocks noGrp="1" noChangeArrowheads="1"/>
          </p:cNvSpPr>
          <p:nvPr>
            <p:ph type="ftr" sz="quarter" idx="2"/>
          </p:nvPr>
        </p:nvSpPr>
        <p:spPr bwMode="auto">
          <a:xfrm>
            <a:off x="1" y="9433324"/>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b" anchorCtr="0" compatLnSpc="1">
            <a:prstTxWarp prst="textNoShape">
              <a:avLst/>
            </a:prstTxWarp>
          </a:bodyPr>
          <a:lstStyle>
            <a:lvl1pPr>
              <a:defRPr sz="1200"/>
            </a:lvl1pPr>
          </a:lstStyle>
          <a:p>
            <a:endParaRPr lang="en-AU" altLang="en-AU"/>
          </a:p>
        </p:txBody>
      </p:sp>
      <p:sp>
        <p:nvSpPr>
          <p:cNvPr id="5125" name="Rectangle 5"/>
          <p:cNvSpPr>
            <a:spLocks noGrp="1" noChangeArrowheads="1"/>
          </p:cNvSpPr>
          <p:nvPr>
            <p:ph type="sldNum" sz="quarter" idx="3"/>
          </p:nvPr>
        </p:nvSpPr>
        <p:spPr bwMode="auto">
          <a:xfrm>
            <a:off x="3852917" y="9433324"/>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b" anchorCtr="0" compatLnSpc="1">
            <a:prstTxWarp prst="textNoShape">
              <a:avLst/>
            </a:prstTxWarp>
          </a:bodyPr>
          <a:lstStyle>
            <a:lvl1pPr algn="r">
              <a:defRPr sz="1200"/>
            </a:lvl1pPr>
          </a:lstStyle>
          <a:p>
            <a:fld id="{B5834160-A2D1-49DA-874A-7E1697BBDF0F}" type="slidenum">
              <a:rPr lang="en-AU" altLang="en-AU"/>
              <a:pPr/>
              <a:t>‹#›</a:t>
            </a:fld>
            <a:endParaRPr lang="en-AU" altLang="en-AU"/>
          </a:p>
        </p:txBody>
      </p:sp>
    </p:spTree>
    <p:extLst>
      <p:ext uri="{BB962C8B-B14F-4D97-AF65-F5344CB8AC3E}">
        <p14:creationId xmlns:p14="http://schemas.microsoft.com/office/powerpoint/2010/main" val="88047169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2:05:21.260"/>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 0,'2818'0'0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2:05:32.693"/>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19 0,'2982'0'0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2"/>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t" anchorCtr="0" compatLnSpc="1">
            <a:prstTxWarp prst="textNoShape">
              <a:avLst/>
            </a:prstTxWarp>
          </a:bodyPr>
          <a:lstStyle>
            <a:lvl1pPr>
              <a:defRPr sz="1200">
                <a:latin typeface="Times New Roman" pitchFamily="18" charset="0"/>
              </a:defRPr>
            </a:lvl1pPr>
          </a:lstStyle>
          <a:p>
            <a:endParaRPr lang="en-GB"/>
          </a:p>
        </p:txBody>
      </p:sp>
      <p:sp>
        <p:nvSpPr>
          <p:cNvPr id="66563" name="Rectangle 3"/>
          <p:cNvSpPr>
            <a:spLocks noGrp="1" noChangeArrowheads="1"/>
          </p:cNvSpPr>
          <p:nvPr>
            <p:ph type="dt" idx="1"/>
          </p:nvPr>
        </p:nvSpPr>
        <p:spPr bwMode="auto">
          <a:xfrm>
            <a:off x="3852917" y="2"/>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t" anchorCtr="0" compatLnSpc="1">
            <a:prstTxWarp prst="textNoShape">
              <a:avLst/>
            </a:prstTxWarp>
          </a:bodyPr>
          <a:lstStyle>
            <a:lvl1pPr algn="r">
              <a:defRPr sz="1200">
                <a:latin typeface="Times New Roman" pitchFamily="18" charset="0"/>
              </a:defRPr>
            </a:lvl1pPr>
          </a:lstStyle>
          <a:p>
            <a:endParaRPr lang="en-GB"/>
          </a:p>
        </p:txBody>
      </p:sp>
      <p:sp>
        <p:nvSpPr>
          <p:cNvPr id="66564"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6565" name="Rectangle 5"/>
          <p:cNvSpPr>
            <a:spLocks noGrp="1" noChangeArrowheads="1"/>
          </p:cNvSpPr>
          <p:nvPr>
            <p:ph type="body" sz="quarter" idx="3"/>
          </p:nvPr>
        </p:nvSpPr>
        <p:spPr bwMode="auto">
          <a:xfrm>
            <a:off x="906570" y="4716663"/>
            <a:ext cx="4986126"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6566" name="Rectangle 6"/>
          <p:cNvSpPr>
            <a:spLocks noGrp="1" noChangeArrowheads="1"/>
          </p:cNvSpPr>
          <p:nvPr>
            <p:ph type="ftr" sz="quarter" idx="4"/>
          </p:nvPr>
        </p:nvSpPr>
        <p:spPr bwMode="auto">
          <a:xfrm>
            <a:off x="1" y="9433324"/>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b" anchorCtr="0" compatLnSpc="1">
            <a:prstTxWarp prst="textNoShape">
              <a:avLst/>
            </a:prstTxWarp>
          </a:bodyPr>
          <a:lstStyle>
            <a:lvl1pPr>
              <a:defRPr sz="1200">
                <a:latin typeface="Times New Roman" pitchFamily="18" charset="0"/>
              </a:defRPr>
            </a:lvl1pPr>
          </a:lstStyle>
          <a:p>
            <a:endParaRPr lang="en-GB"/>
          </a:p>
        </p:txBody>
      </p:sp>
      <p:sp>
        <p:nvSpPr>
          <p:cNvPr id="66567" name="Rectangle 7"/>
          <p:cNvSpPr>
            <a:spLocks noGrp="1" noChangeArrowheads="1"/>
          </p:cNvSpPr>
          <p:nvPr>
            <p:ph type="sldNum" sz="quarter" idx="5"/>
          </p:nvPr>
        </p:nvSpPr>
        <p:spPr bwMode="auto">
          <a:xfrm>
            <a:off x="3852917" y="9433324"/>
            <a:ext cx="2946348"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26" tIns="49513" rIns="99026" bIns="49513" numCol="1" anchor="b" anchorCtr="0" compatLnSpc="1">
            <a:prstTxWarp prst="textNoShape">
              <a:avLst/>
            </a:prstTxWarp>
          </a:bodyPr>
          <a:lstStyle>
            <a:lvl1pPr algn="r">
              <a:defRPr sz="1200">
                <a:latin typeface="Times New Roman" pitchFamily="18" charset="0"/>
              </a:defRPr>
            </a:lvl1pPr>
          </a:lstStyle>
          <a:p>
            <a:fld id="{956976D4-3FFC-4014-9E06-13D7E4A6FAC3}" type="slidenum">
              <a:rPr lang="en-GB"/>
              <a:pPr/>
              <a:t>‹#›</a:t>
            </a:fld>
            <a:endParaRPr lang="en-GB"/>
          </a:p>
        </p:txBody>
      </p:sp>
    </p:spTree>
    <p:extLst>
      <p:ext uri="{BB962C8B-B14F-4D97-AF65-F5344CB8AC3E}">
        <p14:creationId xmlns:p14="http://schemas.microsoft.com/office/powerpoint/2010/main" val="33928642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6976D4-3FFC-4014-9E06-13D7E4A6FAC3}" type="slidenum">
              <a:rPr lang="en-GB" smtClean="0"/>
              <a:pPr/>
              <a:t>1</a:t>
            </a:fld>
            <a:endParaRPr lang="en-GB"/>
          </a:p>
        </p:txBody>
      </p:sp>
    </p:spTree>
    <p:extLst>
      <p:ext uri="{BB962C8B-B14F-4D97-AF65-F5344CB8AC3E}">
        <p14:creationId xmlns:p14="http://schemas.microsoft.com/office/powerpoint/2010/main" val="4136686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06E42-77DB-766E-A3D9-92F68FEBD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D107D-0AAE-810C-6091-B873A5A429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37240-6EA6-EE18-56A0-8201AC88D8E5}"/>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A3A0EB47-2931-8550-66A2-ED0CADD92813}"/>
              </a:ext>
            </a:extLst>
          </p:cNvPr>
          <p:cNvSpPr>
            <a:spLocks noGrp="1"/>
          </p:cNvSpPr>
          <p:nvPr>
            <p:ph type="sldNum" sz="quarter" idx="5"/>
          </p:nvPr>
        </p:nvSpPr>
        <p:spPr/>
        <p:txBody>
          <a:bodyPr/>
          <a:lstStyle/>
          <a:p>
            <a:fld id="{956976D4-3FFC-4014-9E06-13D7E4A6FAC3}" type="slidenum">
              <a:rPr lang="en-GB" smtClean="0"/>
              <a:pPr/>
              <a:t>10</a:t>
            </a:fld>
            <a:endParaRPr lang="en-GB"/>
          </a:p>
        </p:txBody>
      </p:sp>
    </p:spTree>
    <p:extLst>
      <p:ext uri="{BB962C8B-B14F-4D97-AF65-F5344CB8AC3E}">
        <p14:creationId xmlns:p14="http://schemas.microsoft.com/office/powerpoint/2010/main" val="128271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FF992-E9AC-430D-41DC-72F1F74228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1E374-6DC8-C958-41AA-668165A11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3A6E39-344D-01E0-4B16-C61A5E92222B}"/>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A3790B95-4978-3769-B403-156DD1161F64}"/>
              </a:ext>
            </a:extLst>
          </p:cNvPr>
          <p:cNvSpPr>
            <a:spLocks noGrp="1"/>
          </p:cNvSpPr>
          <p:nvPr>
            <p:ph type="sldNum" sz="quarter" idx="5"/>
          </p:nvPr>
        </p:nvSpPr>
        <p:spPr/>
        <p:txBody>
          <a:bodyPr/>
          <a:lstStyle/>
          <a:p>
            <a:fld id="{956976D4-3FFC-4014-9E06-13D7E4A6FAC3}" type="slidenum">
              <a:rPr lang="en-GB" smtClean="0"/>
              <a:pPr/>
              <a:t>11</a:t>
            </a:fld>
            <a:endParaRPr lang="en-GB"/>
          </a:p>
        </p:txBody>
      </p:sp>
    </p:spTree>
    <p:extLst>
      <p:ext uri="{BB962C8B-B14F-4D97-AF65-F5344CB8AC3E}">
        <p14:creationId xmlns:p14="http://schemas.microsoft.com/office/powerpoint/2010/main" val="2164908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A4E4A-7598-EA7C-313E-AE09ABE74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B1556-34BB-9019-FCCF-028AF9414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B69BEC-15B7-D1BF-ACF8-F4A4DB2DB103}"/>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C1A26B85-B626-DD38-6F43-B643E9B7A72C}"/>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736731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32CB0-3071-563C-3334-BB0ACB003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87526-53AC-A2B9-A2B4-B8A340608A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E3B56-3730-832E-058E-DD258559FC04}"/>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2A108263-C62D-9CC1-E532-D859368C8EF3}"/>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420875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CBDF6-1110-8C31-4128-86D95BD0F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6BAEA-E55A-7C08-6D31-5E3154599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66675-0DE4-BC47-F30A-2BCA9DD900FB}"/>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519059C4-CAC4-7EFD-7892-C36F90429BD7}"/>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026886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A7ECD-E094-6F69-C206-2CD074B12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D1F99-AB88-BCCB-143E-F9BFE4D69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B5BE3-9EAA-D51F-1CF0-F75952D20694}"/>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8A1C8BBC-022B-13DE-A7E3-2A494A04D907}"/>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189933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B7066-0D49-9BB7-5D78-02A97E9CC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3B5AE-429C-0960-696B-C0B58EEB3B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D9C90-6545-CBBB-2CFC-DB5467ECA541}"/>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50FF701B-D5CB-EF41-4919-81FCAD3AB928}"/>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035604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BAF23-37DA-920C-0372-A82B4AD149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23832-D7F8-DE11-5DD6-1276D9AF5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9D5A5A-D638-2751-1ED8-AD44D685F5FF}"/>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4E94F1C1-BDC5-66F1-12FB-95AE354AFA69}"/>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81965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F986D-4413-7237-BCA7-7DFE0B39C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D3988-7415-16CA-DE0E-1F64960C1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05B033-5876-6FD1-DC1F-E4DE73EC7DE7}"/>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5CB6E65E-D766-43FB-7DC9-55FAA82E49DD}"/>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003984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DF94C-2888-F17C-CD3A-E47B9732B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39ADB-480A-D107-298E-C1BC1F646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B08EF3-1595-90FA-CA33-691E34D875CF}"/>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8C137C1F-2705-69E0-95FF-99671B682311}"/>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013646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2</a:t>
            </a:fld>
            <a:endParaRPr lang="en-GB"/>
          </a:p>
        </p:txBody>
      </p:sp>
    </p:spTree>
    <p:extLst>
      <p:ext uri="{BB962C8B-B14F-4D97-AF65-F5344CB8AC3E}">
        <p14:creationId xmlns:p14="http://schemas.microsoft.com/office/powerpoint/2010/main" val="3990919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BE2BA-14DE-AF90-6EF7-8B803CCFCD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562E1-EDA6-AE12-7CB9-7744E174F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F461B-0D86-ACDF-C3F6-FF2CC18D582A}"/>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8F398324-24EB-E6AF-A835-3932159A64F7}"/>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137638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ED3E5-ED50-B1C8-14C2-BB5F4B213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EEFB17-4B40-E9D4-4CA2-7D24043D22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C284F-BF35-1F1E-C5D9-4D9A9876395D}"/>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6EBC115A-BE94-4B80-8ADC-0A84B307E944}"/>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56976D4-3FFC-4014-9E06-13D7E4A6FAC3}"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540047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6976D4-3FFC-4014-9E06-13D7E4A6FAC3}" type="slidenum">
              <a:rPr lang="en-GB" smtClean="0"/>
              <a:pPr/>
              <a:t>30</a:t>
            </a:fld>
            <a:endParaRPr lang="en-GB"/>
          </a:p>
        </p:txBody>
      </p:sp>
    </p:spTree>
    <p:extLst>
      <p:ext uri="{BB962C8B-B14F-4D97-AF65-F5344CB8AC3E}">
        <p14:creationId xmlns:p14="http://schemas.microsoft.com/office/powerpoint/2010/main" val="3362188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31</a:t>
            </a:fld>
            <a:endParaRPr lang="en-GB"/>
          </a:p>
        </p:txBody>
      </p:sp>
    </p:spTree>
    <p:extLst>
      <p:ext uri="{BB962C8B-B14F-4D97-AF65-F5344CB8AC3E}">
        <p14:creationId xmlns:p14="http://schemas.microsoft.com/office/powerpoint/2010/main" val="933022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2EAFF-FEB2-6596-5082-CE787D130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D2E35-E540-C9D6-B4DA-1EC34212B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428F6-2AC4-D4F5-177F-96A25FDE8548}"/>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19DC0631-4762-C264-D34B-D7929AB4062A}"/>
              </a:ext>
            </a:extLst>
          </p:cNvPr>
          <p:cNvSpPr>
            <a:spLocks noGrp="1"/>
          </p:cNvSpPr>
          <p:nvPr>
            <p:ph type="sldNum" sz="quarter" idx="5"/>
          </p:nvPr>
        </p:nvSpPr>
        <p:spPr/>
        <p:txBody>
          <a:bodyPr/>
          <a:lstStyle/>
          <a:p>
            <a:fld id="{956976D4-3FFC-4014-9E06-13D7E4A6FAC3}" type="slidenum">
              <a:rPr lang="en-GB" smtClean="0"/>
              <a:pPr/>
              <a:t>32</a:t>
            </a:fld>
            <a:endParaRPr lang="en-GB"/>
          </a:p>
        </p:txBody>
      </p:sp>
    </p:spTree>
    <p:extLst>
      <p:ext uri="{BB962C8B-B14F-4D97-AF65-F5344CB8AC3E}">
        <p14:creationId xmlns:p14="http://schemas.microsoft.com/office/powerpoint/2010/main" val="958502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0931-63E3-D4BC-F905-FDEE92F53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6EF20-7852-2D1F-F579-10C559363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D8EF6-70CA-0436-E745-587B7CAE1FB2}"/>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EBD301AE-B729-95BD-7183-8478A363BE4E}"/>
              </a:ext>
            </a:extLst>
          </p:cNvPr>
          <p:cNvSpPr>
            <a:spLocks noGrp="1"/>
          </p:cNvSpPr>
          <p:nvPr>
            <p:ph type="sldNum" sz="quarter" idx="5"/>
          </p:nvPr>
        </p:nvSpPr>
        <p:spPr/>
        <p:txBody>
          <a:bodyPr/>
          <a:lstStyle/>
          <a:p>
            <a:fld id="{956976D4-3FFC-4014-9E06-13D7E4A6FAC3}" type="slidenum">
              <a:rPr lang="en-GB" smtClean="0"/>
              <a:pPr/>
              <a:t>33</a:t>
            </a:fld>
            <a:endParaRPr lang="en-GB"/>
          </a:p>
        </p:txBody>
      </p:sp>
    </p:spTree>
    <p:extLst>
      <p:ext uri="{BB962C8B-B14F-4D97-AF65-F5344CB8AC3E}">
        <p14:creationId xmlns:p14="http://schemas.microsoft.com/office/powerpoint/2010/main" val="1108787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8E872-9ECC-F4CF-01FC-5221A6C6A3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6D109-7A6B-E161-8B22-E6F80B08B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AFB01-38A6-A770-9855-1A858ABF70B2}"/>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846B3B84-349C-0FC6-426A-0163B668FBAD}"/>
              </a:ext>
            </a:extLst>
          </p:cNvPr>
          <p:cNvSpPr>
            <a:spLocks noGrp="1"/>
          </p:cNvSpPr>
          <p:nvPr>
            <p:ph type="sldNum" sz="quarter" idx="5"/>
          </p:nvPr>
        </p:nvSpPr>
        <p:spPr/>
        <p:txBody>
          <a:bodyPr/>
          <a:lstStyle/>
          <a:p>
            <a:fld id="{956976D4-3FFC-4014-9E06-13D7E4A6FAC3}" type="slidenum">
              <a:rPr lang="en-GB" smtClean="0"/>
              <a:pPr/>
              <a:t>41</a:t>
            </a:fld>
            <a:endParaRPr lang="en-GB"/>
          </a:p>
        </p:txBody>
      </p:sp>
    </p:spTree>
    <p:extLst>
      <p:ext uri="{BB962C8B-B14F-4D97-AF65-F5344CB8AC3E}">
        <p14:creationId xmlns:p14="http://schemas.microsoft.com/office/powerpoint/2010/main" val="3847763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6A621-B3C4-CF7E-C854-BF58B1DE4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89545-D111-0F66-1A67-A4512CA3A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97E7D-195A-49B1-98A2-354C9E047D2E}"/>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1B7C8F68-92F3-E7CD-0F41-B1B2D08C1C08}"/>
              </a:ext>
            </a:extLst>
          </p:cNvPr>
          <p:cNvSpPr>
            <a:spLocks noGrp="1"/>
          </p:cNvSpPr>
          <p:nvPr>
            <p:ph type="sldNum" sz="quarter" idx="5"/>
          </p:nvPr>
        </p:nvSpPr>
        <p:spPr/>
        <p:txBody>
          <a:bodyPr/>
          <a:lstStyle/>
          <a:p>
            <a:fld id="{956976D4-3FFC-4014-9E06-13D7E4A6FAC3}" type="slidenum">
              <a:rPr lang="en-GB" smtClean="0"/>
              <a:pPr/>
              <a:t>42</a:t>
            </a:fld>
            <a:endParaRPr lang="en-GB"/>
          </a:p>
        </p:txBody>
      </p:sp>
    </p:spTree>
    <p:extLst>
      <p:ext uri="{BB962C8B-B14F-4D97-AF65-F5344CB8AC3E}">
        <p14:creationId xmlns:p14="http://schemas.microsoft.com/office/powerpoint/2010/main" val="1379726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35E73-04CA-61BA-0A9B-51E39211C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B3F74-963A-25E2-E115-FF4527070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11883D-5C19-8A71-7A98-2A3658FBF5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1DABC9-5605-3DAF-034F-9B4B9C0F558F}"/>
              </a:ext>
            </a:extLst>
          </p:cNvPr>
          <p:cNvSpPr>
            <a:spLocks noGrp="1"/>
          </p:cNvSpPr>
          <p:nvPr>
            <p:ph type="sldNum" sz="quarter" idx="10"/>
          </p:nvPr>
        </p:nvSpPr>
        <p:spPr/>
        <p:txBody>
          <a:bodyPr/>
          <a:lstStyle/>
          <a:p>
            <a:fld id="{956976D4-3FFC-4014-9E06-13D7E4A6FAC3}" type="slidenum">
              <a:rPr lang="en-GB" smtClean="0"/>
              <a:pPr/>
              <a:t>43</a:t>
            </a:fld>
            <a:endParaRPr lang="en-GB"/>
          </a:p>
        </p:txBody>
      </p:sp>
    </p:spTree>
    <p:extLst>
      <p:ext uri="{BB962C8B-B14F-4D97-AF65-F5344CB8AC3E}">
        <p14:creationId xmlns:p14="http://schemas.microsoft.com/office/powerpoint/2010/main" val="555842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44</a:t>
            </a:fld>
            <a:endParaRPr lang="en-GB"/>
          </a:p>
        </p:txBody>
      </p:sp>
    </p:spTree>
    <p:extLst>
      <p:ext uri="{BB962C8B-B14F-4D97-AF65-F5344CB8AC3E}">
        <p14:creationId xmlns:p14="http://schemas.microsoft.com/office/powerpoint/2010/main" val="933022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B690-1929-B69C-A388-ED864C0A7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BB558-A6A0-09AF-FD1C-1AB39D23A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A1799-C17A-DEF8-493F-58DC3C584F8D}"/>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38758AC4-ECB1-59B0-9A68-25C76CFE3435}"/>
              </a:ext>
            </a:extLst>
          </p:cNvPr>
          <p:cNvSpPr>
            <a:spLocks noGrp="1"/>
          </p:cNvSpPr>
          <p:nvPr>
            <p:ph type="sldNum" sz="quarter" idx="5"/>
          </p:nvPr>
        </p:nvSpPr>
        <p:spPr/>
        <p:txBody>
          <a:bodyPr/>
          <a:lstStyle/>
          <a:p>
            <a:fld id="{956976D4-3FFC-4014-9E06-13D7E4A6FAC3}" type="slidenum">
              <a:rPr lang="en-GB" smtClean="0"/>
              <a:pPr/>
              <a:t>3</a:t>
            </a:fld>
            <a:endParaRPr lang="en-GB"/>
          </a:p>
        </p:txBody>
      </p:sp>
    </p:spTree>
    <p:extLst>
      <p:ext uri="{BB962C8B-B14F-4D97-AF65-F5344CB8AC3E}">
        <p14:creationId xmlns:p14="http://schemas.microsoft.com/office/powerpoint/2010/main" val="41519858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2EAFF-FEB2-6596-5082-CE787D130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D2E35-E540-C9D6-B4DA-1EC34212B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428F6-2AC4-D4F5-177F-96A25FDE8548}"/>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19DC0631-4762-C264-D34B-D7929AB4062A}"/>
              </a:ext>
            </a:extLst>
          </p:cNvPr>
          <p:cNvSpPr>
            <a:spLocks noGrp="1"/>
          </p:cNvSpPr>
          <p:nvPr>
            <p:ph type="sldNum" sz="quarter" idx="5"/>
          </p:nvPr>
        </p:nvSpPr>
        <p:spPr/>
        <p:txBody>
          <a:bodyPr/>
          <a:lstStyle/>
          <a:p>
            <a:fld id="{956976D4-3FFC-4014-9E06-13D7E4A6FAC3}" type="slidenum">
              <a:rPr lang="en-GB" smtClean="0"/>
              <a:pPr/>
              <a:t>45</a:t>
            </a:fld>
            <a:endParaRPr lang="en-GB"/>
          </a:p>
        </p:txBody>
      </p:sp>
    </p:spTree>
    <p:extLst>
      <p:ext uri="{BB962C8B-B14F-4D97-AF65-F5344CB8AC3E}">
        <p14:creationId xmlns:p14="http://schemas.microsoft.com/office/powerpoint/2010/main" val="9585029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6976D4-3FFC-4014-9E06-13D7E4A6FAC3}" type="slidenum">
              <a:rPr lang="en-GB" smtClean="0"/>
              <a:pPr/>
              <a:t>46</a:t>
            </a:fld>
            <a:endParaRPr lang="en-GB"/>
          </a:p>
        </p:txBody>
      </p:sp>
    </p:spTree>
    <p:extLst>
      <p:ext uri="{BB962C8B-B14F-4D97-AF65-F5344CB8AC3E}">
        <p14:creationId xmlns:p14="http://schemas.microsoft.com/office/powerpoint/2010/main" val="3362188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47</a:t>
            </a:fld>
            <a:endParaRPr lang="en-GB"/>
          </a:p>
        </p:txBody>
      </p:sp>
    </p:spTree>
    <p:extLst>
      <p:ext uri="{BB962C8B-B14F-4D97-AF65-F5344CB8AC3E}">
        <p14:creationId xmlns:p14="http://schemas.microsoft.com/office/powerpoint/2010/main" val="933022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B70A5-CB51-CE70-4103-55ED2B490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898BE-4EFB-142D-F9A4-47A1E9D08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CC9D7-9C9D-E141-2DBE-5E2F2515AD12}"/>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EC38D183-BC7B-F248-3A4F-D410BC5E3641}"/>
              </a:ext>
            </a:extLst>
          </p:cNvPr>
          <p:cNvSpPr>
            <a:spLocks noGrp="1"/>
          </p:cNvSpPr>
          <p:nvPr>
            <p:ph type="sldNum" sz="quarter" idx="5"/>
          </p:nvPr>
        </p:nvSpPr>
        <p:spPr/>
        <p:txBody>
          <a:bodyPr/>
          <a:lstStyle/>
          <a:p>
            <a:fld id="{956976D4-3FFC-4014-9E06-13D7E4A6FAC3}" type="slidenum">
              <a:rPr lang="en-GB" smtClean="0"/>
              <a:pPr/>
              <a:t>48</a:t>
            </a:fld>
            <a:endParaRPr lang="en-GB"/>
          </a:p>
        </p:txBody>
      </p:sp>
    </p:spTree>
    <p:extLst>
      <p:ext uri="{BB962C8B-B14F-4D97-AF65-F5344CB8AC3E}">
        <p14:creationId xmlns:p14="http://schemas.microsoft.com/office/powerpoint/2010/main" val="30904951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598C1-59F0-CDFA-5D0F-54FF0DE86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D2A67-62C0-A800-1363-EB2EBF9A6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1A1BC-6D3B-9D41-189E-B95A1A325050}"/>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D2887E38-D8C5-CC2D-9EE5-34EB8EAF8D88}"/>
              </a:ext>
            </a:extLst>
          </p:cNvPr>
          <p:cNvSpPr>
            <a:spLocks noGrp="1"/>
          </p:cNvSpPr>
          <p:nvPr>
            <p:ph type="sldNum" sz="quarter" idx="5"/>
          </p:nvPr>
        </p:nvSpPr>
        <p:spPr/>
        <p:txBody>
          <a:bodyPr/>
          <a:lstStyle/>
          <a:p>
            <a:fld id="{956976D4-3FFC-4014-9E06-13D7E4A6FAC3}" type="slidenum">
              <a:rPr lang="en-GB" smtClean="0"/>
              <a:pPr/>
              <a:t>49</a:t>
            </a:fld>
            <a:endParaRPr lang="en-GB"/>
          </a:p>
        </p:txBody>
      </p:sp>
    </p:spTree>
    <p:extLst>
      <p:ext uri="{BB962C8B-B14F-4D97-AF65-F5344CB8AC3E}">
        <p14:creationId xmlns:p14="http://schemas.microsoft.com/office/powerpoint/2010/main" val="20379866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2EAFF-FEB2-6596-5082-CE787D130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D2E35-E540-C9D6-B4DA-1EC34212B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428F6-2AC4-D4F5-177F-96A25FDE8548}"/>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19DC0631-4762-C264-D34B-D7929AB4062A}"/>
              </a:ext>
            </a:extLst>
          </p:cNvPr>
          <p:cNvSpPr>
            <a:spLocks noGrp="1"/>
          </p:cNvSpPr>
          <p:nvPr>
            <p:ph type="sldNum" sz="quarter" idx="5"/>
          </p:nvPr>
        </p:nvSpPr>
        <p:spPr/>
        <p:txBody>
          <a:bodyPr/>
          <a:lstStyle/>
          <a:p>
            <a:fld id="{956976D4-3FFC-4014-9E06-13D7E4A6FAC3}" type="slidenum">
              <a:rPr lang="en-GB" smtClean="0"/>
              <a:pPr/>
              <a:t>50</a:t>
            </a:fld>
            <a:endParaRPr lang="en-GB"/>
          </a:p>
        </p:txBody>
      </p:sp>
    </p:spTree>
    <p:extLst>
      <p:ext uri="{BB962C8B-B14F-4D97-AF65-F5344CB8AC3E}">
        <p14:creationId xmlns:p14="http://schemas.microsoft.com/office/powerpoint/2010/main" val="9585029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195AF-9600-F0D6-45BD-B8FA38C82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3781B-DA46-3AA6-7873-3174272EE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1DCCD-B5D5-9E57-7A95-3C7A132AC0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4E85C4-1FCB-791E-5F6A-5E030148423C}"/>
              </a:ext>
            </a:extLst>
          </p:cNvPr>
          <p:cNvSpPr>
            <a:spLocks noGrp="1"/>
          </p:cNvSpPr>
          <p:nvPr>
            <p:ph type="sldNum" sz="quarter" idx="10"/>
          </p:nvPr>
        </p:nvSpPr>
        <p:spPr/>
        <p:txBody>
          <a:bodyPr/>
          <a:lstStyle/>
          <a:p>
            <a:fld id="{956976D4-3FFC-4014-9E06-13D7E4A6FAC3}" type="slidenum">
              <a:rPr lang="en-GB" smtClean="0"/>
              <a:pPr/>
              <a:t>51</a:t>
            </a:fld>
            <a:endParaRPr lang="en-GB"/>
          </a:p>
        </p:txBody>
      </p:sp>
    </p:spTree>
    <p:extLst>
      <p:ext uri="{BB962C8B-B14F-4D97-AF65-F5344CB8AC3E}">
        <p14:creationId xmlns:p14="http://schemas.microsoft.com/office/powerpoint/2010/main" val="2175208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CEB27-2713-8061-AA8B-457D77A58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C32A6-976B-9B0D-3908-A055168E3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E4C03-DE70-7131-E91A-813CF948B4F0}"/>
              </a:ext>
            </a:extLst>
          </p:cNvPr>
          <p:cNvSpPr>
            <a:spLocks noGrp="1"/>
          </p:cNvSpPr>
          <p:nvPr>
            <p:ph type="body" idx="1"/>
          </p:nvPr>
        </p:nvSpPr>
        <p:spPr/>
        <p:txBody>
          <a:bodyPr/>
          <a:lstStyle/>
          <a:p>
            <a:r>
              <a:rPr lang="en-US" dirty="0" err="1"/>
              <a:t>Besarkan</a:t>
            </a:r>
            <a:r>
              <a:rPr lang="en-US" dirty="0"/>
              <a:t> graphic &amp; tukar color</a:t>
            </a:r>
            <a:endParaRPr lang="en-MY" dirty="0"/>
          </a:p>
        </p:txBody>
      </p:sp>
      <p:sp>
        <p:nvSpPr>
          <p:cNvPr id="4" name="Slide Number Placeholder 3">
            <a:extLst>
              <a:ext uri="{FF2B5EF4-FFF2-40B4-BE49-F238E27FC236}">
                <a16:creationId xmlns:a16="http://schemas.microsoft.com/office/drawing/2014/main" id="{3121E2CC-27EA-E143-2679-CFE775E511C3}"/>
              </a:ext>
            </a:extLst>
          </p:cNvPr>
          <p:cNvSpPr>
            <a:spLocks noGrp="1"/>
          </p:cNvSpPr>
          <p:nvPr>
            <p:ph type="sldNum" sz="quarter" idx="5"/>
          </p:nvPr>
        </p:nvSpPr>
        <p:spPr/>
        <p:txBody>
          <a:bodyPr/>
          <a:lstStyle/>
          <a:p>
            <a:fld id="{956976D4-3FFC-4014-9E06-13D7E4A6FAC3}" type="slidenum">
              <a:rPr lang="en-GB" smtClean="0"/>
              <a:pPr/>
              <a:t>52</a:t>
            </a:fld>
            <a:endParaRPr lang="en-GB"/>
          </a:p>
        </p:txBody>
      </p:sp>
    </p:spTree>
    <p:extLst>
      <p:ext uri="{BB962C8B-B14F-4D97-AF65-F5344CB8AC3E}">
        <p14:creationId xmlns:p14="http://schemas.microsoft.com/office/powerpoint/2010/main" val="17652483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53</a:t>
            </a:fld>
            <a:endParaRPr lang="en-GB"/>
          </a:p>
        </p:txBody>
      </p:sp>
    </p:spTree>
    <p:extLst>
      <p:ext uri="{BB962C8B-B14F-4D97-AF65-F5344CB8AC3E}">
        <p14:creationId xmlns:p14="http://schemas.microsoft.com/office/powerpoint/2010/main" val="13726190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DE75B-250F-1C78-C3C5-703601932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233A3-1635-A2AA-42A2-87A2DD5FA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F637D-83FB-93B4-80F6-95E98CF6409F}"/>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7EF254AC-9BEA-E27D-6050-5825256E7CA9}"/>
              </a:ext>
            </a:extLst>
          </p:cNvPr>
          <p:cNvSpPr>
            <a:spLocks noGrp="1"/>
          </p:cNvSpPr>
          <p:nvPr>
            <p:ph type="sldNum" sz="quarter" idx="5"/>
          </p:nvPr>
        </p:nvSpPr>
        <p:spPr/>
        <p:txBody>
          <a:bodyPr/>
          <a:lstStyle/>
          <a:p>
            <a:fld id="{956976D4-3FFC-4014-9E06-13D7E4A6FAC3}" type="slidenum">
              <a:rPr lang="en-GB" smtClean="0"/>
              <a:pPr/>
              <a:t>54</a:t>
            </a:fld>
            <a:endParaRPr lang="en-GB"/>
          </a:p>
        </p:txBody>
      </p:sp>
    </p:spTree>
    <p:extLst>
      <p:ext uri="{BB962C8B-B14F-4D97-AF65-F5344CB8AC3E}">
        <p14:creationId xmlns:p14="http://schemas.microsoft.com/office/powerpoint/2010/main" val="2837292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386DB-FCE3-E47D-37A8-E35EC60D6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09947-3AA6-AB56-8410-B86D7D0AA8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AE93C5-22F9-F9BD-8D26-3410ADA7BBBC}"/>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C1247C4F-CDCD-59C2-90B8-E68965EB08C2}"/>
              </a:ext>
            </a:extLst>
          </p:cNvPr>
          <p:cNvSpPr>
            <a:spLocks noGrp="1"/>
          </p:cNvSpPr>
          <p:nvPr>
            <p:ph type="sldNum" sz="quarter" idx="5"/>
          </p:nvPr>
        </p:nvSpPr>
        <p:spPr/>
        <p:txBody>
          <a:bodyPr/>
          <a:lstStyle/>
          <a:p>
            <a:fld id="{956976D4-3FFC-4014-9E06-13D7E4A6FAC3}" type="slidenum">
              <a:rPr lang="en-GB" smtClean="0"/>
              <a:pPr/>
              <a:t>4</a:t>
            </a:fld>
            <a:endParaRPr lang="en-GB"/>
          </a:p>
        </p:txBody>
      </p:sp>
    </p:spTree>
    <p:extLst>
      <p:ext uri="{BB962C8B-B14F-4D97-AF65-F5344CB8AC3E}">
        <p14:creationId xmlns:p14="http://schemas.microsoft.com/office/powerpoint/2010/main" val="169208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59</a:t>
            </a:fld>
            <a:endParaRPr lang="en-GB"/>
          </a:p>
        </p:txBody>
      </p:sp>
    </p:spTree>
    <p:extLst>
      <p:ext uri="{BB962C8B-B14F-4D97-AF65-F5344CB8AC3E}">
        <p14:creationId xmlns:p14="http://schemas.microsoft.com/office/powerpoint/2010/main" val="34710621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8E13-7FE7-67A7-5014-601018E53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69E4E-A31E-5289-3E9E-37DC81EE5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E4405-B2E5-22D9-F4C4-98D86FE1AC30}"/>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4327A9EF-4683-4935-21EA-E05AAD70995A}"/>
              </a:ext>
            </a:extLst>
          </p:cNvPr>
          <p:cNvSpPr>
            <a:spLocks noGrp="1"/>
          </p:cNvSpPr>
          <p:nvPr>
            <p:ph type="sldNum" sz="quarter" idx="5"/>
          </p:nvPr>
        </p:nvSpPr>
        <p:spPr/>
        <p:txBody>
          <a:bodyPr/>
          <a:lstStyle/>
          <a:p>
            <a:fld id="{956976D4-3FFC-4014-9E06-13D7E4A6FAC3}" type="slidenum">
              <a:rPr lang="en-GB" smtClean="0"/>
              <a:pPr/>
              <a:t>60</a:t>
            </a:fld>
            <a:endParaRPr lang="en-GB"/>
          </a:p>
        </p:txBody>
      </p:sp>
    </p:spTree>
    <p:extLst>
      <p:ext uri="{BB962C8B-B14F-4D97-AF65-F5344CB8AC3E}">
        <p14:creationId xmlns:p14="http://schemas.microsoft.com/office/powerpoint/2010/main" val="39723836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C1857-CA23-E38D-A7AA-382CC56B6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9FD53-8BB2-8BE2-FFD3-30729122B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AFC3F-F4C9-DE00-E0EF-B609EAC61B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42F2D0-39ED-CE77-2B9A-412EEC3FB730}"/>
              </a:ext>
            </a:extLst>
          </p:cNvPr>
          <p:cNvSpPr>
            <a:spLocks noGrp="1"/>
          </p:cNvSpPr>
          <p:nvPr>
            <p:ph type="sldNum" sz="quarter" idx="10"/>
          </p:nvPr>
        </p:nvSpPr>
        <p:spPr/>
        <p:txBody>
          <a:bodyPr/>
          <a:lstStyle/>
          <a:p>
            <a:fld id="{956976D4-3FFC-4014-9E06-13D7E4A6FAC3}" type="slidenum">
              <a:rPr lang="en-GB" smtClean="0"/>
              <a:pPr/>
              <a:t>61</a:t>
            </a:fld>
            <a:endParaRPr lang="en-GB"/>
          </a:p>
        </p:txBody>
      </p:sp>
    </p:spTree>
    <p:extLst>
      <p:ext uri="{BB962C8B-B14F-4D97-AF65-F5344CB8AC3E}">
        <p14:creationId xmlns:p14="http://schemas.microsoft.com/office/powerpoint/2010/main" val="42005651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56976D4-3FFC-4014-9E06-13D7E4A6FAC3}" type="slidenum">
              <a:rPr lang="en-GB" smtClean="0"/>
              <a:pPr/>
              <a:t>62</a:t>
            </a:fld>
            <a:endParaRPr lang="en-GB"/>
          </a:p>
        </p:txBody>
      </p:sp>
    </p:spTree>
    <p:extLst>
      <p:ext uri="{BB962C8B-B14F-4D97-AF65-F5344CB8AC3E}">
        <p14:creationId xmlns:p14="http://schemas.microsoft.com/office/powerpoint/2010/main" val="11124718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56976D4-3FFC-4014-9E06-13D7E4A6FAC3}" type="slidenum">
              <a:rPr lang="en-GB" smtClean="0"/>
              <a:pPr/>
              <a:t>63</a:t>
            </a:fld>
            <a:endParaRPr lang="en-GB"/>
          </a:p>
        </p:txBody>
      </p:sp>
    </p:spTree>
    <p:extLst>
      <p:ext uri="{BB962C8B-B14F-4D97-AF65-F5344CB8AC3E}">
        <p14:creationId xmlns:p14="http://schemas.microsoft.com/office/powerpoint/2010/main" val="38798891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E0640-0BEF-74E8-A025-D748D8081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08DE5-7622-DDDE-9574-9765F073CD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87DBC-F8AD-A6BD-DA10-D1A2325C6217}"/>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22913A27-BCFD-2E93-4E9F-2E29B2B84AEF}"/>
              </a:ext>
            </a:extLst>
          </p:cNvPr>
          <p:cNvSpPr>
            <a:spLocks noGrp="1"/>
          </p:cNvSpPr>
          <p:nvPr>
            <p:ph type="sldNum" sz="quarter" idx="5"/>
          </p:nvPr>
        </p:nvSpPr>
        <p:spPr/>
        <p:txBody>
          <a:bodyPr/>
          <a:lstStyle/>
          <a:p>
            <a:fld id="{956976D4-3FFC-4014-9E06-13D7E4A6FAC3}" type="slidenum">
              <a:rPr lang="en-GB" smtClean="0"/>
              <a:pPr/>
              <a:t>64</a:t>
            </a:fld>
            <a:endParaRPr lang="en-GB"/>
          </a:p>
        </p:txBody>
      </p:sp>
    </p:spTree>
    <p:extLst>
      <p:ext uri="{BB962C8B-B14F-4D97-AF65-F5344CB8AC3E}">
        <p14:creationId xmlns:p14="http://schemas.microsoft.com/office/powerpoint/2010/main" val="34729896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56976D4-3FFC-4014-9E06-13D7E4A6FAC3}" type="slidenum">
              <a:rPr lang="en-GB" smtClean="0"/>
              <a:pPr/>
              <a:t>65</a:t>
            </a:fld>
            <a:endParaRPr lang="en-GB"/>
          </a:p>
        </p:txBody>
      </p:sp>
    </p:spTree>
    <p:extLst>
      <p:ext uri="{BB962C8B-B14F-4D97-AF65-F5344CB8AC3E}">
        <p14:creationId xmlns:p14="http://schemas.microsoft.com/office/powerpoint/2010/main" val="31508521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77ED-B8C6-B4C9-52A1-FC01D0D3A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F83E9-FD8C-FBC9-C7BA-8006775F3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D2735-5477-CA44-CB10-A7241800DDFD}"/>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AABBF245-7FA0-B1BD-31AE-50BED6072DDD}"/>
              </a:ext>
            </a:extLst>
          </p:cNvPr>
          <p:cNvSpPr>
            <a:spLocks noGrp="1"/>
          </p:cNvSpPr>
          <p:nvPr>
            <p:ph type="sldNum" sz="quarter" idx="5"/>
          </p:nvPr>
        </p:nvSpPr>
        <p:spPr/>
        <p:txBody>
          <a:bodyPr/>
          <a:lstStyle/>
          <a:p>
            <a:fld id="{956976D4-3FFC-4014-9E06-13D7E4A6FAC3}" type="slidenum">
              <a:rPr lang="en-GB" smtClean="0"/>
              <a:pPr/>
              <a:t>66</a:t>
            </a:fld>
            <a:endParaRPr lang="en-GB"/>
          </a:p>
        </p:txBody>
      </p:sp>
    </p:spTree>
    <p:extLst>
      <p:ext uri="{BB962C8B-B14F-4D97-AF65-F5344CB8AC3E}">
        <p14:creationId xmlns:p14="http://schemas.microsoft.com/office/powerpoint/2010/main" val="29232746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56976D4-3FFC-4014-9E06-13D7E4A6FAC3}" type="slidenum">
              <a:rPr lang="en-GB" smtClean="0"/>
              <a:pPr/>
              <a:t>67</a:t>
            </a:fld>
            <a:endParaRPr lang="en-GB"/>
          </a:p>
        </p:txBody>
      </p:sp>
    </p:spTree>
    <p:extLst>
      <p:ext uri="{BB962C8B-B14F-4D97-AF65-F5344CB8AC3E}">
        <p14:creationId xmlns:p14="http://schemas.microsoft.com/office/powerpoint/2010/main" val="22590752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69</a:t>
            </a:fld>
            <a:endParaRPr lang="en-GB"/>
          </a:p>
        </p:txBody>
      </p:sp>
    </p:spTree>
    <p:extLst>
      <p:ext uri="{BB962C8B-B14F-4D97-AF65-F5344CB8AC3E}">
        <p14:creationId xmlns:p14="http://schemas.microsoft.com/office/powerpoint/2010/main" val="9141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56976D4-3FFC-4014-9E06-13D7E4A6FAC3}" type="slidenum">
              <a:rPr lang="en-GB" smtClean="0"/>
              <a:pPr/>
              <a:t>5</a:t>
            </a:fld>
            <a:endParaRPr lang="en-GB"/>
          </a:p>
        </p:txBody>
      </p:sp>
    </p:spTree>
    <p:extLst>
      <p:ext uri="{BB962C8B-B14F-4D97-AF65-F5344CB8AC3E}">
        <p14:creationId xmlns:p14="http://schemas.microsoft.com/office/powerpoint/2010/main" val="33621881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40B24-71F8-4353-06FD-FE5C1F0093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41707-1B4E-E44F-1696-BFF9CCF66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83809-48FC-20B9-02AC-8B54BAE93D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1FBEC1-D4E1-C419-4873-114F39515D49}"/>
              </a:ext>
            </a:extLst>
          </p:cNvPr>
          <p:cNvSpPr>
            <a:spLocks noGrp="1"/>
          </p:cNvSpPr>
          <p:nvPr>
            <p:ph type="sldNum" sz="quarter" idx="10"/>
          </p:nvPr>
        </p:nvSpPr>
        <p:spPr/>
        <p:txBody>
          <a:bodyPr/>
          <a:lstStyle/>
          <a:p>
            <a:fld id="{956976D4-3FFC-4014-9E06-13D7E4A6FAC3}" type="slidenum">
              <a:rPr lang="en-GB" smtClean="0"/>
              <a:pPr/>
              <a:t>70</a:t>
            </a:fld>
            <a:endParaRPr lang="en-GB"/>
          </a:p>
        </p:txBody>
      </p:sp>
    </p:spTree>
    <p:extLst>
      <p:ext uri="{BB962C8B-B14F-4D97-AF65-F5344CB8AC3E}">
        <p14:creationId xmlns:p14="http://schemas.microsoft.com/office/powerpoint/2010/main" val="2149504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3601A-D657-A967-218F-9E4020EBE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F8F83-E98C-23F4-A9E6-DF1C0BEBCA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113ED-8F5D-0998-6E08-EE774FA44EBE}"/>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7CCA02BB-81C0-C88D-41C5-5B6EBC855F9A}"/>
              </a:ext>
            </a:extLst>
          </p:cNvPr>
          <p:cNvSpPr>
            <a:spLocks noGrp="1"/>
          </p:cNvSpPr>
          <p:nvPr>
            <p:ph type="sldNum" sz="quarter" idx="5"/>
          </p:nvPr>
        </p:nvSpPr>
        <p:spPr/>
        <p:txBody>
          <a:bodyPr/>
          <a:lstStyle/>
          <a:p>
            <a:fld id="{956976D4-3FFC-4014-9E06-13D7E4A6FAC3}" type="slidenum">
              <a:rPr lang="en-GB" smtClean="0"/>
              <a:pPr/>
              <a:t>71</a:t>
            </a:fld>
            <a:endParaRPr lang="en-GB"/>
          </a:p>
        </p:txBody>
      </p:sp>
    </p:spTree>
    <p:extLst>
      <p:ext uri="{BB962C8B-B14F-4D97-AF65-F5344CB8AC3E}">
        <p14:creationId xmlns:p14="http://schemas.microsoft.com/office/powerpoint/2010/main" val="32715570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D3CFE-90A7-00A8-F870-FEC164B46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3EBE0-6B92-7846-8374-5E5D6BEB3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903E4-CA05-C49F-328F-4AAFC9758EC7}"/>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AB2B575C-0181-D52A-5CE7-D03045A85EBF}"/>
              </a:ext>
            </a:extLst>
          </p:cNvPr>
          <p:cNvSpPr>
            <a:spLocks noGrp="1"/>
          </p:cNvSpPr>
          <p:nvPr>
            <p:ph type="sldNum" sz="quarter" idx="5"/>
          </p:nvPr>
        </p:nvSpPr>
        <p:spPr/>
        <p:txBody>
          <a:bodyPr/>
          <a:lstStyle/>
          <a:p>
            <a:fld id="{956976D4-3FFC-4014-9E06-13D7E4A6FAC3}" type="slidenum">
              <a:rPr lang="en-GB" smtClean="0"/>
              <a:pPr/>
              <a:t>72</a:t>
            </a:fld>
            <a:endParaRPr lang="en-GB"/>
          </a:p>
        </p:txBody>
      </p:sp>
    </p:spTree>
    <p:extLst>
      <p:ext uri="{BB962C8B-B14F-4D97-AF65-F5344CB8AC3E}">
        <p14:creationId xmlns:p14="http://schemas.microsoft.com/office/powerpoint/2010/main" val="35937068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277A4-D735-0778-3B57-2FAE528A2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E36B8-2A73-318F-9265-7ECD5F2BA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1E0A4-0B24-A66A-3BA6-020989F0C399}"/>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9AD7194B-860A-251C-BBE9-B7D16C44D6C6}"/>
              </a:ext>
            </a:extLst>
          </p:cNvPr>
          <p:cNvSpPr>
            <a:spLocks noGrp="1"/>
          </p:cNvSpPr>
          <p:nvPr>
            <p:ph type="sldNum" sz="quarter" idx="5"/>
          </p:nvPr>
        </p:nvSpPr>
        <p:spPr/>
        <p:txBody>
          <a:bodyPr/>
          <a:lstStyle/>
          <a:p>
            <a:fld id="{956976D4-3FFC-4014-9E06-13D7E4A6FAC3}" type="slidenum">
              <a:rPr lang="en-GB" smtClean="0"/>
              <a:pPr/>
              <a:t>73</a:t>
            </a:fld>
            <a:endParaRPr lang="en-GB"/>
          </a:p>
        </p:txBody>
      </p:sp>
    </p:spTree>
    <p:extLst>
      <p:ext uri="{BB962C8B-B14F-4D97-AF65-F5344CB8AC3E}">
        <p14:creationId xmlns:p14="http://schemas.microsoft.com/office/powerpoint/2010/main" val="14289005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CBB5C-6283-F533-9E88-C9A000A7C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8F878-1726-BC57-2EAA-98D6400251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E2B77F-759B-2F73-A8DC-A51CED66B70E}"/>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0615E271-CDC1-13BB-75AB-83125A9E5FEF}"/>
              </a:ext>
            </a:extLst>
          </p:cNvPr>
          <p:cNvSpPr>
            <a:spLocks noGrp="1"/>
          </p:cNvSpPr>
          <p:nvPr>
            <p:ph type="sldNum" sz="quarter" idx="5"/>
          </p:nvPr>
        </p:nvSpPr>
        <p:spPr/>
        <p:txBody>
          <a:bodyPr/>
          <a:lstStyle/>
          <a:p>
            <a:fld id="{956976D4-3FFC-4014-9E06-13D7E4A6FAC3}" type="slidenum">
              <a:rPr lang="en-GB" smtClean="0"/>
              <a:pPr/>
              <a:t>74</a:t>
            </a:fld>
            <a:endParaRPr lang="en-GB"/>
          </a:p>
        </p:txBody>
      </p:sp>
    </p:spTree>
    <p:extLst>
      <p:ext uri="{BB962C8B-B14F-4D97-AF65-F5344CB8AC3E}">
        <p14:creationId xmlns:p14="http://schemas.microsoft.com/office/powerpoint/2010/main" val="684817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19597-2AA6-8B7E-27BC-13964374A1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DF219-AEA1-E069-C2EA-1D6328BC8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CB3056-9688-913B-A936-8BFBC3600021}"/>
              </a:ext>
            </a:extLst>
          </p:cNvPr>
          <p:cNvSpPr>
            <a:spLocks noGrp="1"/>
          </p:cNvSpPr>
          <p:nvPr>
            <p:ph type="body" idx="1"/>
          </p:nvPr>
        </p:nvSpPr>
        <p:spPr/>
        <p:txBody>
          <a:bodyPr/>
          <a:lstStyle/>
          <a:p>
            <a:pPr algn="just"/>
            <a:r>
              <a:rPr lang="en-US" sz="1800" dirty="0">
                <a:effectLst/>
                <a:latin typeface="Calibri" panose="020F0502020204030204" pitchFamily="34" charset="0"/>
                <a:ea typeface="MS Mincho" panose="02020609040205080304" pitchFamily="49" charset="-128"/>
                <a:cs typeface="Arial" panose="020B0604020202020204" pitchFamily="34" charset="0"/>
              </a:rPr>
              <a:t> </a:t>
            </a:r>
            <a:endParaRPr lang="en-MY"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5DD76C-CA25-6EBD-5406-5BEB68BE61CA}"/>
              </a:ext>
            </a:extLst>
          </p:cNvPr>
          <p:cNvSpPr>
            <a:spLocks noGrp="1"/>
          </p:cNvSpPr>
          <p:nvPr>
            <p:ph type="sldNum" sz="quarter" idx="5"/>
          </p:nvPr>
        </p:nvSpPr>
        <p:spPr/>
        <p:txBody>
          <a:bodyPr/>
          <a:lstStyle/>
          <a:p>
            <a:fld id="{956976D4-3FFC-4014-9E06-13D7E4A6FAC3}" type="slidenum">
              <a:rPr lang="en-GB" smtClean="0"/>
              <a:pPr/>
              <a:t>75</a:t>
            </a:fld>
            <a:endParaRPr lang="en-GB"/>
          </a:p>
        </p:txBody>
      </p:sp>
    </p:spTree>
    <p:extLst>
      <p:ext uri="{BB962C8B-B14F-4D97-AF65-F5344CB8AC3E}">
        <p14:creationId xmlns:p14="http://schemas.microsoft.com/office/powerpoint/2010/main" val="35186446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34A77-1128-BA1B-55C6-5BA82CBC1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9CD00-6344-151D-5C16-B690F75C4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5A87A-71F1-8BE1-966D-6BE5744274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D2AC55-9FD1-AFF1-0E9A-ACF8D4D7DE6A}"/>
              </a:ext>
            </a:extLst>
          </p:cNvPr>
          <p:cNvSpPr>
            <a:spLocks noGrp="1"/>
          </p:cNvSpPr>
          <p:nvPr>
            <p:ph type="sldNum" sz="quarter" idx="10"/>
          </p:nvPr>
        </p:nvSpPr>
        <p:spPr/>
        <p:txBody>
          <a:bodyPr/>
          <a:lstStyle/>
          <a:p>
            <a:fld id="{956976D4-3FFC-4014-9E06-13D7E4A6FAC3}" type="slidenum">
              <a:rPr lang="en-GB" smtClean="0"/>
              <a:pPr/>
              <a:t>76</a:t>
            </a:fld>
            <a:endParaRPr lang="en-GB"/>
          </a:p>
        </p:txBody>
      </p:sp>
    </p:spTree>
    <p:extLst>
      <p:ext uri="{BB962C8B-B14F-4D97-AF65-F5344CB8AC3E}">
        <p14:creationId xmlns:p14="http://schemas.microsoft.com/office/powerpoint/2010/main" val="41476764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82</a:t>
            </a:fld>
            <a:endParaRPr lang="en-GB"/>
          </a:p>
        </p:txBody>
      </p:sp>
    </p:spTree>
    <p:extLst>
      <p:ext uri="{BB962C8B-B14F-4D97-AF65-F5344CB8AC3E}">
        <p14:creationId xmlns:p14="http://schemas.microsoft.com/office/powerpoint/2010/main" val="1559435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4BFE0-5459-A502-2911-B8345346C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25649-16F2-5F7A-FC86-BA9EB89C8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74608-EB03-97FD-E6C3-49A38360BCF7}"/>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55844164-C479-F000-31CF-DC4FDABDCF49}"/>
              </a:ext>
            </a:extLst>
          </p:cNvPr>
          <p:cNvSpPr>
            <a:spLocks noGrp="1"/>
          </p:cNvSpPr>
          <p:nvPr>
            <p:ph type="sldNum" sz="quarter" idx="5"/>
          </p:nvPr>
        </p:nvSpPr>
        <p:spPr/>
        <p:txBody>
          <a:bodyPr/>
          <a:lstStyle/>
          <a:p>
            <a:fld id="{956976D4-3FFC-4014-9E06-13D7E4A6FAC3}" type="slidenum">
              <a:rPr lang="en-GB" smtClean="0"/>
              <a:pPr/>
              <a:t>6</a:t>
            </a:fld>
            <a:endParaRPr lang="en-GB"/>
          </a:p>
        </p:txBody>
      </p:sp>
    </p:spTree>
    <p:extLst>
      <p:ext uri="{BB962C8B-B14F-4D97-AF65-F5344CB8AC3E}">
        <p14:creationId xmlns:p14="http://schemas.microsoft.com/office/powerpoint/2010/main" val="57042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97A56-9EA1-13F5-1E71-8910D98AA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D1A24-C107-E40C-E4A1-727EC94DD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AD570-9298-08C6-E130-A8094A213833}"/>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F46D0113-1FE4-FEF8-CB24-F79EAFA35812}"/>
              </a:ext>
            </a:extLst>
          </p:cNvPr>
          <p:cNvSpPr>
            <a:spLocks noGrp="1"/>
          </p:cNvSpPr>
          <p:nvPr>
            <p:ph type="sldNum" sz="quarter" idx="5"/>
          </p:nvPr>
        </p:nvSpPr>
        <p:spPr/>
        <p:txBody>
          <a:bodyPr/>
          <a:lstStyle/>
          <a:p>
            <a:fld id="{956976D4-3FFC-4014-9E06-13D7E4A6FAC3}" type="slidenum">
              <a:rPr lang="en-GB" smtClean="0"/>
              <a:pPr/>
              <a:t>7</a:t>
            </a:fld>
            <a:endParaRPr lang="en-GB"/>
          </a:p>
        </p:txBody>
      </p:sp>
    </p:spTree>
    <p:extLst>
      <p:ext uri="{BB962C8B-B14F-4D97-AF65-F5344CB8AC3E}">
        <p14:creationId xmlns:p14="http://schemas.microsoft.com/office/powerpoint/2010/main" val="2198374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049D9-F9F8-BC6E-2D7D-73B1F811E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D1748-ACDC-201F-EA63-680783E74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649D3-166D-9D55-3D25-4A777CF54AAB}"/>
              </a:ext>
            </a:extLst>
          </p:cNvPr>
          <p:cNvSpPr>
            <a:spLocks noGrp="1"/>
          </p:cNvSpPr>
          <p:nvPr>
            <p:ph type="body" idx="1"/>
          </p:nvPr>
        </p:nvSpPr>
        <p:spPr/>
        <p:txBody>
          <a:bodyPr/>
          <a:lstStyle/>
          <a:p>
            <a:endParaRPr lang="en-MY" dirty="0"/>
          </a:p>
        </p:txBody>
      </p:sp>
      <p:sp>
        <p:nvSpPr>
          <p:cNvPr id="4" name="Slide Number Placeholder 3">
            <a:extLst>
              <a:ext uri="{FF2B5EF4-FFF2-40B4-BE49-F238E27FC236}">
                <a16:creationId xmlns:a16="http://schemas.microsoft.com/office/drawing/2014/main" id="{4B37E2CF-9653-982B-333D-63EBFB8338E4}"/>
              </a:ext>
            </a:extLst>
          </p:cNvPr>
          <p:cNvSpPr>
            <a:spLocks noGrp="1"/>
          </p:cNvSpPr>
          <p:nvPr>
            <p:ph type="sldNum" sz="quarter" idx="5"/>
          </p:nvPr>
        </p:nvSpPr>
        <p:spPr/>
        <p:txBody>
          <a:bodyPr/>
          <a:lstStyle/>
          <a:p>
            <a:fld id="{956976D4-3FFC-4014-9E06-13D7E4A6FAC3}" type="slidenum">
              <a:rPr lang="en-GB" smtClean="0"/>
              <a:pPr/>
              <a:t>8</a:t>
            </a:fld>
            <a:endParaRPr lang="en-GB"/>
          </a:p>
        </p:txBody>
      </p:sp>
    </p:spTree>
    <p:extLst>
      <p:ext uri="{BB962C8B-B14F-4D97-AF65-F5344CB8AC3E}">
        <p14:creationId xmlns:p14="http://schemas.microsoft.com/office/powerpoint/2010/main" val="710130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56976D4-3FFC-4014-9E06-13D7E4A6FAC3}" type="slidenum">
              <a:rPr lang="en-GB" smtClean="0"/>
              <a:pPr/>
              <a:t>9</a:t>
            </a:fld>
            <a:endParaRPr lang="en-GB"/>
          </a:p>
        </p:txBody>
      </p:sp>
    </p:spTree>
    <p:extLst>
      <p:ext uri="{BB962C8B-B14F-4D97-AF65-F5344CB8AC3E}">
        <p14:creationId xmlns:p14="http://schemas.microsoft.com/office/powerpoint/2010/main" val="933022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127" name="Rectangle 31"/>
          <p:cNvSpPr>
            <a:spLocks noChangeArrowheads="1"/>
          </p:cNvSpPr>
          <p:nvPr userDrawn="1"/>
        </p:nvSpPr>
        <p:spPr bwMode="auto">
          <a:xfrm>
            <a:off x="1" y="4125213"/>
            <a:ext cx="7522321" cy="114939"/>
          </a:xfrm>
          <a:prstGeom prst="rect">
            <a:avLst/>
          </a:prstGeom>
          <a:gradFill rotWithShape="0">
            <a:gsLst>
              <a:gs pos="84000">
                <a:srgbClr val="FF0000"/>
              </a:gs>
              <a:gs pos="100000">
                <a:srgbClr val="F4470A"/>
              </a:gs>
            </a:gsLst>
            <a:lin ang="2700000" scaled="1"/>
          </a:gradFill>
          <a:ln>
            <a:noFill/>
          </a:ln>
          <a:effectLst/>
        </p:spPr>
        <p:txBody>
          <a:bodyPr wrap="none" anchor="ctr"/>
          <a:lstStyle/>
          <a:p>
            <a:endParaRPr lang="en-MY"/>
          </a:p>
        </p:txBody>
      </p:sp>
      <p:sp>
        <p:nvSpPr>
          <p:cNvPr id="4" name="Title 3"/>
          <p:cNvSpPr>
            <a:spLocks noGrp="1"/>
          </p:cNvSpPr>
          <p:nvPr>
            <p:ph type="title" hasCustomPrompt="1"/>
          </p:nvPr>
        </p:nvSpPr>
        <p:spPr>
          <a:xfrm>
            <a:off x="457200" y="274638"/>
            <a:ext cx="8229600" cy="1143000"/>
          </a:xfrm>
          <a:prstGeom prst="rect">
            <a:avLst/>
          </a:prstGeom>
        </p:spPr>
        <p:txBody>
          <a:bodyPr/>
          <a:lstStyle>
            <a:lvl1pPr>
              <a:defRPr/>
            </a:lvl1pPr>
          </a:lstStyle>
          <a:p>
            <a:r>
              <a:rPr lang="en-US" dirty="0"/>
              <a:t>Management Review Meeting 2021</a:t>
            </a:r>
          </a:p>
        </p:txBody>
      </p:sp>
      <p:pic>
        <p:nvPicPr>
          <p:cNvPr id="2" name="Picture 1">
            <a:extLst>
              <a:ext uri="{FF2B5EF4-FFF2-40B4-BE49-F238E27FC236}">
                <a16:creationId xmlns:a16="http://schemas.microsoft.com/office/drawing/2014/main" id="{154A9C0A-F1FF-4BD4-8D22-A8471C754D8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523302" y="4019688"/>
            <a:ext cx="1621677" cy="44093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57738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5943600" cy="1143000"/>
          </a:xfrm>
          <a:prstGeom prst="rect">
            <a:avLst/>
          </a:prstGeom>
        </p:spPr>
        <p:txBody>
          <a:bodyPr/>
          <a:lstStyle/>
          <a:p>
            <a:r>
              <a:rPr lang="en-US"/>
              <a:t>Click to edit Master title style</a:t>
            </a:r>
            <a:endParaRPr lang="en-MY"/>
          </a:p>
        </p:txBody>
      </p:sp>
      <p:sp>
        <p:nvSpPr>
          <p:cNvPr id="3" name="Vertical Text Placeholder 2"/>
          <p:cNvSpPr>
            <a:spLocks noGrp="1"/>
          </p:cNvSpPr>
          <p:nvPr>
            <p:ph type="body" orient="vert" idx="1"/>
          </p:nvPr>
        </p:nvSpPr>
        <p:spPr>
          <a:xfrm>
            <a:off x="533400" y="1447800"/>
            <a:ext cx="8153400" cy="4114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Tree>
    <p:extLst>
      <p:ext uri="{BB962C8B-B14F-4D97-AF65-F5344CB8AC3E}">
        <p14:creationId xmlns:p14="http://schemas.microsoft.com/office/powerpoint/2010/main" val="3837598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304800"/>
            <a:ext cx="2038350" cy="5257800"/>
          </a:xfrm>
          <a:prstGeom prst="rect">
            <a:avLst/>
          </a:prstGeo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533400" y="304800"/>
            <a:ext cx="5962650" cy="5257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Tree>
    <p:extLst>
      <p:ext uri="{BB962C8B-B14F-4D97-AF65-F5344CB8AC3E}">
        <p14:creationId xmlns:p14="http://schemas.microsoft.com/office/powerpoint/2010/main" val="4159724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F040F-0263-4C9D-9508-4883833D923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7408EC5E-73B7-49BA-AFC5-EA10C6C1797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FDEBDA34-3EF3-4105-B30C-F7DAEE54CFF3}"/>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62A9B3AF-B846-43FA-ADC1-0DAE0BDD1E8A}"/>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1085ADA9-116A-4F00-8DEE-CABB592D6394}"/>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2969483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9C269-B3CD-4E2E-9B9C-D19E1F3D123F}"/>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22E4DB0D-CA62-4A51-B142-EF5739CD9B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2B384CAA-AADE-4FF2-85F9-D4128FEF2F7C}"/>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B96D047F-8BA8-4AB2-9F90-0F2989B3EAFC}"/>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3E5E560E-F7CD-4EA0-9735-99E1DAF7DDD7}"/>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2329138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0687-FEFA-47D2-96F5-ADB9DA8E1314}"/>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12D2ADE6-01B5-4E24-9354-8D771804A5A8}"/>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C4CA89-792D-495D-B288-1652A920318D}"/>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9FB890A2-FE12-4AAA-B956-4B913DF28D7C}"/>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D9DB9B99-3E54-4909-968F-E8646FA99C07}"/>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3819458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63173-90C7-4D69-90F5-EE349B8E8EB5}"/>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65CA800D-26D4-403D-94A7-949230AC5DE7}"/>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1E66C61A-661B-4297-9CB5-1A9B47AFC189}"/>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6AA4789F-BEDC-4B6C-9378-BC2F8B8A43ED}"/>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6" name="Footer Placeholder 5">
            <a:extLst>
              <a:ext uri="{FF2B5EF4-FFF2-40B4-BE49-F238E27FC236}">
                <a16:creationId xmlns:a16="http://schemas.microsoft.com/office/drawing/2014/main" id="{D16D6124-1B51-4827-A3ED-5F71DDEA5B70}"/>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DA941622-9887-470C-A252-D0AF25106C70}"/>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2619948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B3176-8FF8-459A-A5FA-971BB5E50A8A}"/>
              </a:ext>
            </a:extLst>
          </p:cNvPr>
          <p:cNvSpPr>
            <a:spLocks noGrp="1"/>
          </p:cNvSpPr>
          <p:nvPr>
            <p:ph type="title"/>
          </p:nvPr>
        </p:nvSpPr>
        <p:spPr>
          <a:xfrm>
            <a:off x="630238" y="365125"/>
            <a:ext cx="78867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3EC535CB-2E91-4B5A-96AB-76B885E2FCD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A620F1-F4BB-4CA5-81C5-68E6740A8BC3}"/>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CAF3B850-E99D-4DA8-A9E4-A65D3AFB76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9A3DD20-9F89-4388-8AFC-53509547D4E4}"/>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B97518D2-3D07-4EBE-A30D-6419352F642A}"/>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8" name="Footer Placeholder 7">
            <a:extLst>
              <a:ext uri="{FF2B5EF4-FFF2-40B4-BE49-F238E27FC236}">
                <a16:creationId xmlns:a16="http://schemas.microsoft.com/office/drawing/2014/main" id="{34459C7B-7F41-42D4-8574-1F547965E09E}"/>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7BC0BBC8-0F8F-4D32-9A65-885D7D0F020E}"/>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654606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30B6-BEED-42B5-8259-C1971C9587F8}"/>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D6D9879D-2CC6-45CA-B3D4-8904154EBE9B}"/>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4" name="Footer Placeholder 3">
            <a:extLst>
              <a:ext uri="{FF2B5EF4-FFF2-40B4-BE49-F238E27FC236}">
                <a16:creationId xmlns:a16="http://schemas.microsoft.com/office/drawing/2014/main" id="{5C1504E0-52B6-46F5-A47B-6C256979D7F9}"/>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2580F741-37A0-4269-B82E-2EF0164025EB}"/>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643346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6EBDA9-D5AF-431C-B589-E8B4E48A006B}"/>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3" name="Footer Placeholder 2">
            <a:extLst>
              <a:ext uri="{FF2B5EF4-FFF2-40B4-BE49-F238E27FC236}">
                <a16:creationId xmlns:a16="http://schemas.microsoft.com/office/drawing/2014/main" id="{64218553-D4DD-42F3-96A8-1245C56D0E1D}"/>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92422537-089F-438E-8DDC-EC0ABA30F1E4}"/>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1593102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032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0E5FA-93A7-4CD1-A8DF-BC0F0D49BE9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8C0F19C4-F9EB-4FCB-A5BF-4CD95C7254E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C1B2B25A-27BA-48AF-B6DF-4E3A2F0FB43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FC589D-6B80-455C-9EDB-79B551C24E69}"/>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6" name="Footer Placeholder 5">
            <a:extLst>
              <a:ext uri="{FF2B5EF4-FFF2-40B4-BE49-F238E27FC236}">
                <a16:creationId xmlns:a16="http://schemas.microsoft.com/office/drawing/2014/main" id="{86DAF742-866D-482C-AE31-0620DADF4359}"/>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D4779081-C87D-4C56-B8DA-3510422F4034}"/>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1294528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9A02-6796-47D9-A550-C15520797EC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4872558D-118E-48B6-A79F-534D6F6615D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7EB0CC41-3359-4382-AED4-6AA1851A165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09E264A-1BCF-4704-AA23-86FCEC7E4FD6}"/>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6" name="Footer Placeholder 5">
            <a:extLst>
              <a:ext uri="{FF2B5EF4-FFF2-40B4-BE49-F238E27FC236}">
                <a16:creationId xmlns:a16="http://schemas.microsoft.com/office/drawing/2014/main" id="{D8BEF9F3-F622-4BCD-8B71-52D06831742F}"/>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4ACC0B92-AFBF-4615-813E-1EEB41695CD2}"/>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3760963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77639-D4A1-4656-A55A-289F9EE794C9}"/>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F460FDBF-B291-43E3-9048-478914EEE84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ECD0095-DBB8-42FD-B650-52F1B262E43F}"/>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2B6599BA-36C9-45AC-ACCA-5848B3F2CDC9}"/>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DE728BA7-3AC2-44B3-95C5-775DFB86EC7E}"/>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3238449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02B141-DE28-4A64-B545-8EE6535332A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4555F094-ECD9-45AD-9B2E-167A330625B9}"/>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28180E17-5086-456F-A150-06966F50E0C1}"/>
              </a:ext>
            </a:extLst>
          </p:cNvPr>
          <p:cNvSpPr>
            <a:spLocks noGrp="1"/>
          </p:cNvSpPr>
          <p:nvPr>
            <p:ph type="dt" sz="half" idx="10"/>
          </p:nvPr>
        </p:nvSpPr>
        <p:spPr/>
        <p:txBody>
          <a:body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165E7DEF-5C85-4C00-A349-9169B2B0726D}"/>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C2BAE969-6587-432A-A20F-BB14A9F31679}"/>
              </a:ext>
            </a:extLst>
          </p:cNvPr>
          <p:cNvSpPr>
            <a:spLocks noGrp="1"/>
          </p:cNvSpPr>
          <p:nvPr>
            <p:ph type="sldNum" sz="quarter" idx="12"/>
          </p:nvPr>
        </p:nvSpPr>
        <p:spPr/>
        <p:txBody>
          <a:bodyPr/>
          <a:lstStyle/>
          <a:p>
            <a:fld id="{CAAC600F-1099-4D9A-A723-2D77DE76A618}" type="slidenum">
              <a:rPr lang="en-MY" smtClean="0"/>
              <a:t>‹#›</a:t>
            </a:fld>
            <a:endParaRPr lang="en-MY"/>
          </a:p>
        </p:txBody>
      </p:sp>
    </p:spTree>
    <p:extLst>
      <p:ext uri="{BB962C8B-B14F-4D97-AF65-F5344CB8AC3E}">
        <p14:creationId xmlns:p14="http://schemas.microsoft.com/office/powerpoint/2010/main" val="2554986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C09D205B-8F9F-4419-8BF5-9BD5C67AC341}"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2295330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9D205B-8F9F-4419-8BF5-9BD5C67AC341}"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8590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9D205B-8F9F-4419-8BF5-9BD5C67AC341}"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2183175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C09D205B-8F9F-4419-8BF5-9BD5C67AC341}"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3060100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C09D205B-8F9F-4419-8BF5-9BD5C67AC341}" type="datetimeFigureOut">
              <a:rPr lang="en-MY" smtClean="0"/>
              <a:t>30/7/2026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2372324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C09D205B-8F9F-4419-8BF5-9BD5C67AC341}" type="datetimeFigureOut">
              <a:rPr lang="en-MY" smtClean="0"/>
              <a:t>30/7/2026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3486436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9506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9D205B-8F9F-4419-8BF5-9BD5C67AC341}" type="datetimeFigureOut">
              <a:rPr lang="en-MY" smtClean="0"/>
              <a:t>30/7/2026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580880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9D205B-8F9F-4419-8BF5-9BD5C67AC341}"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81840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9D205B-8F9F-4419-8BF5-9BD5C67AC341}"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505368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9D205B-8F9F-4419-8BF5-9BD5C67AC341}"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317851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9D205B-8F9F-4419-8BF5-9BD5C67AC341}"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3ECAD8C-1842-4D70-A07B-89825B2F2167}" type="slidenum">
              <a:rPr lang="en-MY" smtClean="0"/>
              <a:t>‹#›</a:t>
            </a:fld>
            <a:endParaRPr lang="en-MY"/>
          </a:p>
        </p:txBody>
      </p:sp>
    </p:spTree>
    <p:extLst>
      <p:ext uri="{BB962C8B-B14F-4D97-AF65-F5344CB8AC3E}">
        <p14:creationId xmlns:p14="http://schemas.microsoft.com/office/powerpoint/2010/main" val="19385015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2936322D-1AFA-4AE7-B892-1B8E68BEC23F}"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42100589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2936322D-1AFA-4AE7-B892-1B8E68BEC23F}"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25111587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6322D-1AFA-4AE7-B892-1B8E68BEC23F}"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7266430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2936322D-1AFA-4AE7-B892-1B8E68BEC23F}"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27837225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2936322D-1AFA-4AE7-B892-1B8E68BEC23F}" type="datetimeFigureOut">
              <a:rPr lang="en-MY" smtClean="0"/>
              <a:t>30/7/2026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401813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5943600" cy="1143000"/>
          </a:xfrm>
          <a:prstGeom prst="rect">
            <a:avLst/>
          </a:prstGeom>
        </p:spPr>
        <p:txBody>
          <a:bodyPr/>
          <a:lstStyle/>
          <a:p>
            <a:r>
              <a:rPr lang="en-US"/>
              <a:t>Click to edit Master title style</a:t>
            </a:r>
            <a:endParaRPr lang="en-MY"/>
          </a:p>
        </p:txBody>
      </p:sp>
      <p:sp>
        <p:nvSpPr>
          <p:cNvPr id="3" name="Content Placeholder 2"/>
          <p:cNvSpPr>
            <a:spLocks noGrp="1"/>
          </p:cNvSpPr>
          <p:nvPr>
            <p:ph sz="half" idx="1"/>
          </p:nvPr>
        </p:nvSpPr>
        <p:spPr>
          <a:xfrm>
            <a:off x="533400" y="1447800"/>
            <a:ext cx="40005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86300" y="1447800"/>
            <a:ext cx="40005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Tree>
    <p:extLst>
      <p:ext uri="{BB962C8B-B14F-4D97-AF65-F5344CB8AC3E}">
        <p14:creationId xmlns:p14="http://schemas.microsoft.com/office/powerpoint/2010/main" val="23179887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2936322D-1AFA-4AE7-B892-1B8E68BEC23F}" type="datetimeFigureOut">
              <a:rPr lang="en-MY" smtClean="0"/>
              <a:t>30/7/2026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39444490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6322D-1AFA-4AE7-B892-1B8E68BEC23F}" type="datetimeFigureOut">
              <a:rPr lang="en-MY" smtClean="0"/>
              <a:t>30/7/2026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42305026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6322D-1AFA-4AE7-B892-1B8E68BEC23F}"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37970748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6322D-1AFA-4AE7-B892-1B8E68BEC23F}" type="datetimeFigureOut">
              <a:rPr lang="en-MY" smtClean="0"/>
              <a:t>30/7/2026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7353529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2936322D-1AFA-4AE7-B892-1B8E68BEC23F}" type="datetimeFigureOut">
              <a:rPr lang="en-MY" smtClean="0"/>
              <a:t>30/7/2026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6966480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Title 6"/>
          <p:cNvSpPr>
            <a:spLocks noGrp="1"/>
          </p:cNvSpPr>
          <p:nvPr>
            <p:ph type="title"/>
          </p:nvPr>
        </p:nvSpPr>
        <p:spPr/>
        <p:txBody>
          <a:bodyPr/>
          <a:lstStyle/>
          <a:p>
            <a:r>
              <a:rPr lang="en-US"/>
              <a:t>Click to edit Master title style</a:t>
            </a:r>
            <a:endParaRPr lang="en-MY"/>
          </a:p>
        </p:txBody>
      </p:sp>
      <p:sp>
        <p:nvSpPr>
          <p:cNvPr id="8" name="Date Placeholder 7"/>
          <p:cNvSpPr>
            <a:spLocks noGrp="1"/>
          </p:cNvSpPr>
          <p:nvPr>
            <p:ph type="dt" sz="half" idx="10"/>
          </p:nvPr>
        </p:nvSpPr>
        <p:spPr/>
        <p:txBody>
          <a:bodyPr/>
          <a:lstStyle/>
          <a:p>
            <a:fld id="{2936322D-1AFA-4AE7-B892-1B8E68BEC23F}" type="datetimeFigureOut">
              <a:rPr lang="en-MY" smtClean="0"/>
              <a:t>30/7/2026</a:t>
            </a:fld>
            <a:endParaRPr lang="en-MY"/>
          </a:p>
        </p:txBody>
      </p:sp>
      <p:sp>
        <p:nvSpPr>
          <p:cNvPr id="9" name="Footer Placeholder 8"/>
          <p:cNvSpPr>
            <a:spLocks noGrp="1"/>
          </p:cNvSpPr>
          <p:nvPr>
            <p:ph type="ftr" sz="quarter" idx="11"/>
          </p:nvPr>
        </p:nvSpPr>
        <p:spPr/>
        <p:txBody>
          <a:bodyPr/>
          <a:lstStyle/>
          <a:p>
            <a:endParaRPr lang="en-MY"/>
          </a:p>
        </p:txBody>
      </p:sp>
      <p:sp>
        <p:nvSpPr>
          <p:cNvPr id="10" name="Slide Number Placeholder 9"/>
          <p:cNvSpPr>
            <a:spLocks noGrp="1"/>
          </p:cNvSpPr>
          <p:nvPr>
            <p:ph type="sldNum" sz="quarter" idx="12"/>
          </p:nvPr>
        </p:nvSpPr>
        <p:spPr/>
        <p:txBody>
          <a:bodyPr/>
          <a:lstStyle/>
          <a:p>
            <a:fld id="{BF698A3F-C89F-4399-B80A-AF83B8E5DF60}" type="slidenum">
              <a:rPr lang="en-MY" smtClean="0"/>
              <a:t>‹#›</a:t>
            </a:fld>
            <a:endParaRPr lang="en-MY"/>
          </a:p>
        </p:txBody>
      </p:sp>
    </p:spTree>
    <p:extLst>
      <p:ext uri="{BB962C8B-B14F-4D97-AF65-F5344CB8AC3E}">
        <p14:creationId xmlns:p14="http://schemas.microsoft.com/office/powerpoint/2010/main" val="2296929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Tree>
    <p:extLst>
      <p:ext uri="{BB962C8B-B14F-4D97-AF65-F5344CB8AC3E}">
        <p14:creationId xmlns:p14="http://schemas.microsoft.com/office/powerpoint/2010/main" val="1077172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49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5943600" cy="1143000"/>
          </a:xfrm>
          <a:prstGeom prst="rect">
            <a:avLst/>
          </a:prstGeom>
        </p:spPr>
        <p:txBody>
          <a:bodyPr/>
          <a:lstStyle/>
          <a:p>
            <a:r>
              <a:rPr lang="en-US"/>
              <a:t>Click to edit Master title style</a:t>
            </a:r>
            <a:endParaRPr lang="en-MY"/>
          </a:p>
        </p:txBody>
      </p:sp>
    </p:spTree>
    <p:extLst>
      <p:ext uri="{BB962C8B-B14F-4D97-AF65-F5344CB8AC3E}">
        <p14:creationId xmlns:p14="http://schemas.microsoft.com/office/powerpoint/2010/main" val="124449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70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74415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 name="Text Box 40"/>
          <p:cNvSpPr txBox="1">
            <a:spLocks noChangeArrowheads="1"/>
          </p:cNvSpPr>
          <p:nvPr/>
        </p:nvSpPr>
        <p:spPr bwMode="auto">
          <a:xfrm>
            <a:off x="7585075" y="996950"/>
            <a:ext cx="1371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2800"/>
          </a:p>
        </p:txBody>
      </p:sp>
      <p:sp>
        <p:nvSpPr>
          <p:cNvPr id="1066" name="Rectangle 42"/>
          <p:cNvSpPr>
            <a:spLocks noChangeArrowheads="1"/>
          </p:cNvSpPr>
          <p:nvPr userDrawn="1"/>
        </p:nvSpPr>
        <p:spPr bwMode="auto">
          <a:xfrm>
            <a:off x="374650" y="1108791"/>
            <a:ext cx="7092950" cy="152400"/>
          </a:xfrm>
          <a:prstGeom prst="rect">
            <a:avLst/>
          </a:prstGeom>
          <a:gradFill rotWithShape="0">
            <a:gsLst>
              <a:gs pos="85000">
                <a:srgbClr val="FF0000"/>
              </a:gs>
              <a:gs pos="100000">
                <a:srgbClr val="F4470A"/>
              </a:gs>
            </a:gsLst>
            <a:lin ang="2700000" scaled="1"/>
          </a:gradFill>
          <a:ln>
            <a:noFill/>
          </a:ln>
          <a:effectLst/>
        </p:spPr>
        <p:txBody>
          <a:bodyPr wrap="none" anchor="ctr"/>
          <a:lstStyle/>
          <a:p>
            <a:endParaRPr lang="en-MY"/>
          </a:p>
        </p:txBody>
      </p:sp>
      <p:pic>
        <p:nvPicPr>
          <p:cNvPr id="6" name="Picture 5">
            <a:extLst>
              <a:ext uri="{FF2B5EF4-FFF2-40B4-BE49-F238E27FC236}">
                <a16:creationId xmlns:a16="http://schemas.microsoft.com/office/drawing/2014/main" id="{00000000-0008-0000-0000-000002000000}"/>
              </a:ext>
            </a:extLst>
          </p:cNvPr>
          <p:cNvPicPr preferRelativeResize="0">
            <a:picLocks noChangeArrowheads="1"/>
          </p:cNvPicPr>
          <p:nvPr userDrawn="1"/>
        </p:nvPicPr>
        <p:blipFill>
          <a:blip r:embed="rId14" cstate="print">
            <a:extLst>
              <a:ext uri="{28A0092B-C50C-407E-A947-70E740481C1C}">
                <a14:useLocalDpi xmlns:a14="http://schemas.microsoft.com/office/drawing/2010/main" val="0"/>
              </a:ext>
            </a:extLst>
          </a:blip>
          <a:srcRect/>
          <a:stretch/>
        </p:blipFill>
        <p:spPr bwMode="auto">
          <a:xfrm>
            <a:off x="208095" y="6174913"/>
            <a:ext cx="1620000" cy="44047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txStyles>
    <p:title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p:titleStyle>
    <p:bodyStyle>
      <a:lvl1pPr marL="342900" indent="-342900" algn="l" rtl="0" eaLnBrk="0" fontAlgn="base" hangingPunct="0">
        <a:spcBef>
          <a:spcPct val="20000"/>
        </a:spcBef>
        <a:spcAft>
          <a:spcPct val="0"/>
        </a:spcAft>
        <a:buSzPct val="5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5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FD13DD-BDB0-41C6-8E99-6A512CDEF19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DD6EB144-5224-4A21-A880-1CE114A8576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CE9FD330-0B09-4B50-9A1C-15F78406217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101AD-6365-4B2F-9A4F-912B201C22CE}" type="datetimeFigureOut">
              <a:rPr lang="en-MY" smtClean="0"/>
              <a:t>30/7/2026</a:t>
            </a:fld>
            <a:endParaRPr lang="en-MY"/>
          </a:p>
        </p:txBody>
      </p:sp>
      <p:sp>
        <p:nvSpPr>
          <p:cNvPr id="5" name="Footer Placeholder 4">
            <a:extLst>
              <a:ext uri="{FF2B5EF4-FFF2-40B4-BE49-F238E27FC236}">
                <a16:creationId xmlns:a16="http://schemas.microsoft.com/office/drawing/2014/main" id="{7BF15BF2-C9A4-4932-9209-6BCB9272CD8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9585B2C7-6464-4056-A6D6-D5E0DE86CE6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600F-1099-4D9A-A723-2D77DE76A618}" type="slidenum">
              <a:rPr lang="en-MY" smtClean="0"/>
              <a:t>‹#›</a:t>
            </a:fld>
            <a:endParaRPr lang="en-MY"/>
          </a:p>
        </p:txBody>
      </p:sp>
    </p:spTree>
    <p:extLst>
      <p:ext uri="{BB962C8B-B14F-4D97-AF65-F5344CB8AC3E}">
        <p14:creationId xmlns:p14="http://schemas.microsoft.com/office/powerpoint/2010/main" val="39172825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9D205B-8F9F-4419-8BF5-9BD5C67AC341}" type="datetimeFigureOut">
              <a:rPr lang="en-MY" smtClean="0"/>
              <a:t>30/7/2026</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CAD8C-1842-4D70-A07B-89825B2F2167}" type="slidenum">
              <a:rPr lang="en-MY" smtClean="0"/>
              <a:t>‹#›</a:t>
            </a:fld>
            <a:endParaRPr lang="en-MY"/>
          </a:p>
        </p:txBody>
      </p:sp>
    </p:spTree>
    <p:extLst>
      <p:ext uri="{BB962C8B-B14F-4D97-AF65-F5344CB8AC3E}">
        <p14:creationId xmlns:p14="http://schemas.microsoft.com/office/powerpoint/2010/main" val="394024782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6322D-1AFA-4AE7-B892-1B8E68BEC23F}" type="datetimeFigureOut">
              <a:rPr lang="en-MY" smtClean="0"/>
              <a:t>30/7/2026</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98A3F-C89F-4399-B80A-AF83B8E5DF60}" type="slidenum">
              <a:rPr lang="en-MY" smtClean="0"/>
              <a:t>‹#›</a:t>
            </a:fld>
            <a:endParaRPr lang="en-MY"/>
          </a:p>
        </p:txBody>
      </p:sp>
    </p:spTree>
    <p:extLst>
      <p:ext uri="{BB962C8B-B14F-4D97-AF65-F5344CB8AC3E}">
        <p14:creationId xmlns:p14="http://schemas.microsoft.com/office/powerpoint/2010/main" val="169093276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customXml" Target="../ink/ink2.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customXml" Target="../ink/ink1.xml"/><Relationship Id="rId4" Type="http://schemas.openxmlformats.org/officeDocument/2006/relationships/image" Target="../media/image20.png"/><Relationship Id="rId9" Type="http://schemas.openxmlformats.org/officeDocument/2006/relationships/hyperlink" Target="https://lindungfaedah.perkeso.gov.my/auth/"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hyperlink" Target="file:///\\lufterserver\Lufter\PROJECTS%20&amp;%20JOBS\SAMPLE%20STANDARD%20TENDER%20FOLDER\TENDER%20SUBMISSION%20STANDARDS"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file:///\\lufterserver\Lufter\PROJECTS%20&amp;%20JOBS\SAMPLE%20STANDARD%20FOLDER\2026"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56.jpeg"/><Relationship Id="rId4" Type="http://schemas.openxmlformats.org/officeDocument/2006/relationships/diagramLayout" Target="../diagrams/layout4.xml"/><Relationship Id="rId9" Type="http://schemas.openxmlformats.org/officeDocument/2006/relationships/image" Target="../media/image55.png"/></Relationships>
</file>

<file path=ppt/slides/_rels/slide6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diagramLayout" Target="../diagrams/layout5.xml"/><Relationship Id="rId7" Type="http://schemas.openxmlformats.org/officeDocument/2006/relationships/image" Target="../media/image5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file:///\\lufterserver\Lufter\LUFTER%20PUBLIC\STAFF%20ACCESS" TargetMode="External"/><Relationship Id="rId5" Type="http://schemas.openxmlformats.org/officeDocument/2006/relationships/hyperlink" Target="https://www.lufter.com.my/staff-access/" TargetMode="External"/><Relationship Id="rId4" Type="http://schemas.openxmlformats.org/officeDocument/2006/relationships/image" Target="../media/image62.png"/></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www.lufter.com.my/wp-content/uploads/2023/05/QA-GD-01-R04-Codification-of-Documents-Guideline-WM.pdf" TargetMode="Externa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71B06A5-E223-4DBC-A9A8-827A66F300A6}"/>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r>
              <a:rPr lang="en-GB" sz="2800" b="1" kern="0" dirty="0"/>
              <a:t>Townhall 2026</a:t>
            </a:r>
            <a:endParaRPr lang="en-GB" sz="2800" kern="0" dirty="0"/>
          </a:p>
          <a:p>
            <a:r>
              <a:rPr lang="en-GB" sz="2800" kern="0" dirty="0"/>
              <a:t>30-Jul-2026</a:t>
            </a:r>
          </a:p>
          <a:p>
            <a:endParaRPr lang="en-GB" sz="2800" b="1" kern="0" dirty="0"/>
          </a:p>
          <a:p>
            <a:endParaRPr lang="en-GB" sz="1800" i="1"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40376-B4A1-8E00-6CC1-CE17F5BA6AB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4A0D2BD-A03B-A14E-C3BB-276BDCEEC0B3}"/>
              </a:ext>
            </a:extLst>
          </p:cNvPr>
          <p:cNvSpPr txBox="1"/>
          <p:nvPr/>
        </p:nvSpPr>
        <p:spPr>
          <a:xfrm>
            <a:off x="333324" y="638689"/>
            <a:ext cx="3579826" cy="461665"/>
          </a:xfrm>
          <a:prstGeom prst="rect">
            <a:avLst/>
          </a:prstGeom>
          <a:noFill/>
        </p:spPr>
        <p:txBody>
          <a:bodyPr wrap="none" rtlCol="0">
            <a:spAutoFit/>
          </a:bodyPr>
          <a:lstStyle/>
          <a:p>
            <a:r>
              <a:rPr lang="en-US" b="1" dirty="0">
                <a:latin typeface="+mn-lt"/>
              </a:rPr>
              <a:t>Best Employee of the Month</a:t>
            </a:r>
          </a:p>
        </p:txBody>
      </p:sp>
      <p:pic>
        <p:nvPicPr>
          <p:cNvPr id="6" name="Picture 5">
            <a:extLst>
              <a:ext uri="{FF2B5EF4-FFF2-40B4-BE49-F238E27FC236}">
                <a16:creationId xmlns:a16="http://schemas.microsoft.com/office/drawing/2014/main" id="{309EDE3E-4D2F-D372-2AF6-2F514F18A738}"/>
              </a:ext>
            </a:extLst>
          </p:cNvPr>
          <p:cNvPicPr>
            <a:picLocks noChangeAspect="1"/>
          </p:cNvPicPr>
          <p:nvPr/>
        </p:nvPicPr>
        <p:blipFill>
          <a:blip r:embed="rId3"/>
          <a:stretch>
            <a:fillRect/>
          </a:stretch>
        </p:blipFill>
        <p:spPr>
          <a:xfrm>
            <a:off x="7164197" y="16595"/>
            <a:ext cx="1988191" cy="898319"/>
          </a:xfrm>
          <a:prstGeom prst="rect">
            <a:avLst/>
          </a:prstGeom>
        </p:spPr>
      </p:pic>
      <p:sp>
        <p:nvSpPr>
          <p:cNvPr id="2" name="TextBox 1">
            <a:extLst>
              <a:ext uri="{FF2B5EF4-FFF2-40B4-BE49-F238E27FC236}">
                <a16:creationId xmlns:a16="http://schemas.microsoft.com/office/drawing/2014/main" id="{01533084-FB9C-8F10-0810-ADA50008B574}"/>
              </a:ext>
            </a:extLst>
          </p:cNvPr>
          <p:cNvSpPr txBox="1"/>
          <p:nvPr/>
        </p:nvSpPr>
        <p:spPr>
          <a:xfrm>
            <a:off x="4432852" y="2432672"/>
            <a:ext cx="4283764" cy="4031873"/>
          </a:xfrm>
          <a:prstGeom prst="rect">
            <a:avLst/>
          </a:prstGeom>
          <a:noFill/>
        </p:spPr>
        <p:txBody>
          <a:bodyPr wrap="square" rtlCol="0">
            <a:spAutoFit/>
          </a:bodyPr>
          <a:lstStyle/>
          <a:p>
            <a:pPr lvl="0"/>
            <a:endParaRPr lang="en-US" sz="800" dirty="0">
              <a:latin typeface="+mn-lt"/>
            </a:endParaRPr>
          </a:p>
          <a:p>
            <a:pPr lvl="0"/>
            <a:endParaRPr lang="en-US" sz="800" dirty="0">
              <a:latin typeface="+mn-lt"/>
            </a:endParaRPr>
          </a:p>
          <a:p>
            <a:pPr lvl="0"/>
            <a:r>
              <a:rPr lang="en-US" sz="1600" dirty="0">
                <a:latin typeface="+mn-lt"/>
              </a:rPr>
              <a:t>His Manager (Yuk Lun) comments as below: </a:t>
            </a:r>
          </a:p>
          <a:p>
            <a:pPr lvl="0"/>
            <a:endParaRPr lang="en-US" sz="800" dirty="0">
              <a:latin typeface="+mn-lt"/>
            </a:endParaRPr>
          </a:p>
          <a:p>
            <a:pPr lvl="0"/>
            <a:r>
              <a:rPr lang="en-US" sz="1600" dirty="0">
                <a:latin typeface="+mn-lt"/>
              </a:rPr>
              <a:t>I would like to nominate him as the Best Player for his outstanding commitment and contribution to the team. He consistently demonstrates a strong sense of responsibility, works collaboratively as a supportive team player, and is always willing to take on new challenges.</a:t>
            </a:r>
          </a:p>
          <a:p>
            <a:pPr lvl="0"/>
            <a:endParaRPr lang="en-US" sz="800" dirty="0">
              <a:latin typeface="+mn-lt"/>
            </a:endParaRPr>
          </a:p>
          <a:p>
            <a:pPr lvl="0"/>
            <a:r>
              <a:rPr lang="en-US" sz="1600" dirty="0">
                <a:latin typeface="+mn-lt"/>
              </a:rPr>
              <a:t>What sets him apart is his proactive attitude in seeking solutions. Whenever he encounters difficulties, he actively consults with his superiors and senior colleagues to gain insights and identify the most effective way forward. His positive mindset, dedication, and willingness to learn have made him a valuable asset to the team.</a:t>
            </a:r>
          </a:p>
        </p:txBody>
      </p:sp>
      <p:pic>
        <p:nvPicPr>
          <p:cNvPr id="7" name="Picture 6">
            <a:extLst>
              <a:ext uri="{FF2B5EF4-FFF2-40B4-BE49-F238E27FC236}">
                <a16:creationId xmlns:a16="http://schemas.microsoft.com/office/drawing/2014/main" id="{E8DAA58B-2830-A440-56B1-8243988BA8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385" y="1381540"/>
            <a:ext cx="2679094" cy="3310102"/>
          </a:xfrm>
          <a:prstGeom prst="rect">
            <a:avLst/>
          </a:prstGeom>
        </p:spPr>
      </p:pic>
      <p:sp>
        <p:nvSpPr>
          <p:cNvPr id="4" name="TextBox 3">
            <a:extLst>
              <a:ext uri="{FF2B5EF4-FFF2-40B4-BE49-F238E27FC236}">
                <a16:creationId xmlns:a16="http://schemas.microsoft.com/office/drawing/2014/main" id="{46EC4694-F25E-DC6E-C6CA-D08C3A729DE3}"/>
              </a:ext>
            </a:extLst>
          </p:cNvPr>
          <p:cNvSpPr txBox="1"/>
          <p:nvPr/>
        </p:nvSpPr>
        <p:spPr>
          <a:xfrm>
            <a:off x="4432852" y="1381540"/>
            <a:ext cx="4032616" cy="1200329"/>
          </a:xfrm>
          <a:prstGeom prst="rect">
            <a:avLst/>
          </a:prstGeom>
          <a:noFill/>
        </p:spPr>
        <p:txBody>
          <a:bodyPr wrap="square" rtlCol="0">
            <a:spAutoFit/>
          </a:bodyPr>
          <a:lstStyle/>
          <a:p>
            <a:pPr lvl="0"/>
            <a:r>
              <a:rPr lang="en-US" sz="1800" dirty="0">
                <a:latin typeface="+mn-lt"/>
              </a:rPr>
              <a:t>Personal update: Dhiren Singh Lim Ranu (Engineer – Project)</a:t>
            </a:r>
          </a:p>
          <a:p>
            <a:pPr lvl="0"/>
            <a:endParaRPr lang="en-US" sz="1800" dirty="0">
              <a:latin typeface="+mn-lt"/>
            </a:endParaRPr>
          </a:p>
          <a:p>
            <a:pPr lvl="0"/>
            <a:r>
              <a:rPr lang="en-US" sz="1800" dirty="0">
                <a:latin typeface="+mn-lt"/>
              </a:rPr>
              <a:t>Join Lufter Sdn Bhd since Oct-2025.</a:t>
            </a:r>
          </a:p>
        </p:txBody>
      </p:sp>
    </p:spTree>
    <p:extLst>
      <p:ext uri="{BB962C8B-B14F-4D97-AF65-F5344CB8AC3E}">
        <p14:creationId xmlns:p14="http://schemas.microsoft.com/office/powerpoint/2010/main" val="35504975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11CBB-21D7-D65B-3A33-A354C7BE16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6068C89-8EBC-E177-E32F-B8C0CFDE0DE7}"/>
              </a:ext>
            </a:extLst>
          </p:cNvPr>
          <p:cNvSpPr txBox="1"/>
          <p:nvPr/>
        </p:nvSpPr>
        <p:spPr>
          <a:xfrm>
            <a:off x="333324" y="638689"/>
            <a:ext cx="3579826" cy="461665"/>
          </a:xfrm>
          <a:prstGeom prst="rect">
            <a:avLst/>
          </a:prstGeom>
          <a:noFill/>
        </p:spPr>
        <p:txBody>
          <a:bodyPr wrap="none" rtlCol="0">
            <a:spAutoFit/>
          </a:bodyPr>
          <a:lstStyle/>
          <a:p>
            <a:r>
              <a:rPr lang="en-US" b="1" dirty="0">
                <a:latin typeface="+mn-lt"/>
              </a:rPr>
              <a:t>Best Employee of the Month</a:t>
            </a:r>
          </a:p>
        </p:txBody>
      </p:sp>
      <p:pic>
        <p:nvPicPr>
          <p:cNvPr id="6" name="Picture 5">
            <a:extLst>
              <a:ext uri="{FF2B5EF4-FFF2-40B4-BE49-F238E27FC236}">
                <a16:creationId xmlns:a16="http://schemas.microsoft.com/office/drawing/2014/main" id="{B4621B25-51AA-2E4F-62C2-5CD388B074D7}"/>
              </a:ext>
            </a:extLst>
          </p:cNvPr>
          <p:cNvPicPr>
            <a:picLocks noChangeAspect="1"/>
          </p:cNvPicPr>
          <p:nvPr/>
        </p:nvPicPr>
        <p:blipFill>
          <a:blip r:embed="rId3"/>
          <a:stretch>
            <a:fillRect/>
          </a:stretch>
        </p:blipFill>
        <p:spPr>
          <a:xfrm>
            <a:off x="7164197" y="16595"/>
            <a:ext cx="1988191" cy="898319"/>
          </a:xfrm>
          <a:prstGeom prst="rect">
            <a:avLst/>
          </a:prstGeom>
        </p:spPr>
      </p:pic>
      <p:sp>
        <p:nvSpPr>
          <p:cNvPr id="2" name="TextBox 1">
            <a:extLst>
              <a:ext uri="{FF2B5EF4-FFF2-40B4-BE49-F238E27FC236}">
                <a16:creationId xmlns:a16="http://schemas.microsoft.com/office/drawing/2014/main" id="{28F9489E-F4B6-8F1D-1A78-13583EA3E050}"/>
              </a:ext>
            </a:extLst>
          </p:cNvPr>
          <p:cNvSpPr txBox="1"/>
          <p:nvPr/>
        </p:nvSpPr>
        <p:spPr>
          <a:xfrm>
            <a:off x="4213077" y="3112038"/>
            <a:ext cx="4283764" cy="1477328"/>
          </a:xfrm>
          <a:prstGeom prst="rect">
            <a:avLst/>
          </a:prstGeom>
          <a:noFill/>
        </p:spPr>
        <p:txBody>
          <a:bodyPr wrap="square" rtlCol="0">
            <a:spAutoFit/>
          </a:bodyPr>
          <a:lstStyle/>
          <a:p>
            <a:pPr lvl="0"/>
            <a:r>
              <a:rPr lang="en-US" sz="1800" dirty="0">
                <a:latin typeface="+mn-lt"/>
              </a:rPr>
              <a:t>Her Manager (Angie Ong) comments as below: </a:t>
            </a:r>
          </a:p>
          <a:p>
            <a:pPr lvl="0"/>
            <a:endParaRPr lang="en-US" sz="1800" dirty="0">
              <a:latin typeface="+mn-lt"/>
            </a:endParaRPr>
          </a:p>
          <a:p>
            <a:pPr lvl="0"/>
            <a:r>
              <a:rPr lang="en-US" sz="1800" dirty="0">
                <a:latin typeface="+mn-lt"/>
              </a:rPr>
              <a:t>- Always willing to take on additional task and always proactive in asking when she doesn't understand.</a:t>
            </a:r>
          </a:p>
        </p:txBody>
      </p:sp>
      <p:pic>
        <p:nvPicPr>
          <p:cNvPr id="7" name="Picture 6">
            <a:extLst>
              <a:ext uri="{FF2B5EF4-FFF2-40B4-BE49-F238E27FC236}">
                <a16:creationId xmlns:a16="http://schemas.microsoft.com/office/drawing/2014/main" id="{30C46B33-89A7-EA39-78B0-E890F7B4F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385" y="1381540"/>
            <a:ext cx="2824638" cy="3130640"/>
          </a:xfrm>
          <a:prstGeom prst="rect">
            <a:avLst/>
          </a:prstGeom>
        </p:spPr>
      </p:pic>
      <p:sp>
        <p:nvSpPr>
          <p:cNvPr id="4" name="TextBox 3">
            <a:extLst>
              <a:ext uri="{FF2B5EF4-FFF2-40B4-BE49-F238E27FC236}">
                <a16:creationId xmlns:a16="http://schemas.microsoft.com/office/drawing/2014/main" id="{4AB818F1-ED46-C650-B44F-5FB415911871}"/>
              </a:ext>
            </a:extLst>
          </p:cNvPr>
          <p:cNvSpPr txBox="1"/>
          <p:nvPr/>
        </p:nvSpPr>
        <p:spPr>
          <a:xfrm>
            <a:off x="4213077" y="1569547"/>
            <a:ext cx="4562197" cy="1477328"/>
          </a:xfrm>
          <a:prstGeom prst="rect">
            <a:avLst/>
          </a:prstGeom>
          <a:noFill/>
        </p:spPr>
        <p:txBody>
          <a:bodyPr wrap="square" rtlCol="0">
            <a:spAutoFit/>
          </a:bodyPr>
          <a:lstStyle/>
          <a:p>
            <a:pPr lvl="0"/>
            <a:r>
              <a:rPr lang="en-US" sz="1800" dirty="0">
                <a:latin typeface="+mn-lt"/>
              </a:rPr>
              <a:t>Personal update: Nabila Nurashyura Binti Norazlee </a:t>
            </a:r>
          </a:p>
          <a:p>
            <a:pPr lvl="0"/>
            <a:r>
              <a:rPr lang="en-US" sz="1800" dirty="0">
                <a:latin typeface="+mn-lt"/>
              </a:rPr>
              <a:t>(Executive – Document Controller cum Project Admin)</a:t>
            </a:r>
          </a:p>
          <a:p>
            <a:pPr lvl="0"/>
            <a:endParaRPr lang="en-US" sz="1800" dirty="0">
              <a:latin typeface="+mn-lt"/>
            </a:endParaRPr>
          </a:p>
          <a:p>
            <a:pPr lvl="0"/>
            <a:r>
              <a:rPr lang="en-US" sz="1800" dirty="0">
                <a:latin typeface="+mn-lt"/>
              </a:rPr>
              <a:t>Join Lufter Sdn Bhd since Jan-2026.</a:t>
            </a:r>
          </a:p>
        </p:txBody>
      </p:sp>
    </p:spTree>
    <p:extLst>
      <p:ext uri="{BB962C8B-B14F-4D97-AF65-F5344CB8AC3E}">
        <p14:creationId xmlns:p14="http://schemas.microsoft.com/office/powerpoint/2010/main" val="294934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EA7D0-516A-ACF0-6466-82DC6EB0320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746F5DF-B404-5D77-8479-33B3F95C942E}"/>
              </a:ext>
            </a:extLst>
          </p:cNvPr>
          <p:cNvSpPr txBox="1"/>
          <p:nvPr/>
        </p:nvSpPr>
        <p:spPr>
          <a:xfrm>
            <a:off x="249547" y="439950"/>
            <a:ext cx="6863354" cy="70788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Award – Top Scorer E-Learning Assessment : Jul-2025 to Dec-2025</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(Batch 1) </a:t>
            </a:r>
          </a:p>
        </p:txBody>
      </p:sp>
      <p:pic>
        <p:nvPicPr>
          <p:cNvPr id="2" name="Picture 1">
            <a:extLst>
              <a:ext uri="{FF2B5EF4-FFF2-40B4-BE49-F238E27FC236}">
                <a16:creationId xmlns:a16="http://schemas.microsoft.com/office/drawing/2014/main" id="{83D9875D-1838-6E02-DD19-6DD55A8172D0}"/>
              </a:ext>
            </a:extLst>
          </p:cNvPr>
          <p:cNvPicPr>
            <a:picLocks noChangeAspect="1"/>
          </p:cNvPicPr>
          <p:nvPr/>
        </p:nvPicPr>
        <p:blipFill>
          <a:blip r:embed="rId3"/>
          <a:stretch>
            <a:fillRect/>
          </a:stretch>
        </p:blipFill>
        <p:spPr>
          <a:xfrm>
            <a:off x="7301110" y="19591"/>
            <a:ext cx="1842890" cy="830997"/>
          </a:xfrm>
          <a:prstGeom prst="rect">
            <a:avLst/>
          </a:prstGeom>
        </p:spPr>
      </p:pic>
      <p:sp>
        <p:nvSpPr>
          <p:cNvPr id="6" name="TextBox 5">
            <a:extLst>
              <a:ext uri="{FF2B5EF4-FFF2-40B4-BE49-F238E27FC236}">
                <a16:creationId xmlns:a16="http://schemas.microsoft.com/office/drawing/2014/main" id="{D8E6BD7A-6B10-9BA3-CBF3-E8C51953B690}"/>
              </a:ext>
            </a:extLst>
          </p:cNvPr>
          <p:cNvSpPr txBox="1"/>
          <p:nvPr/>
        </p:nvSpPr>
        <p:spPr>
          <a:xfrm>
            <a:off x="4094774" y="1802604"/>
            <a:ext cx="4302808"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Izzat Zul Majdi Bin Ahmad Taufik</a:t>
            </a:r>
          </a:p>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000000"/>
                </a:solidFill>
                <a:latin typeface="Arial Narrow" panose="020B0606020202030204" pitchFamily="34" charset="0"/>
              </a:rPr>
              <a:t>Lead Supervisor </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Project</a:t>
            </a:r>
          </a:p>
        </p:txBody>
      </p:sp>
      <p:sp>
        <p:nvSpPr>
          <p:cNvPr id="7" name="TextBox 6">
            <a:extLst>
              <a:ext uri="{FF2B5EF4-FFF2-40B4-BE49-F238E27FC236}">
                <a16:creationId xmlns:a16="http://schemas.microsoft.com/office/drawing/2014/main" id="{B06C9F05-B0FD-BE4E-8591-F1A617ABE068}"/>
              </a:ext>
            </a:extLst>
          </p:cNvPr>
          <p:cNvSpPr txBox="1"/>
          <p:nvPr/>
        </p:nvSpPr>
        <p:spPr>
          <a:xfrm>
            <a:off x="4195002" y="4234070"/>
            <a:ext cx="430280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RM150.00</a:t>
            </a:r>
          </a:p>
        </p:txBody>
      </p:sp>
      <p:pic>
        <p:nvPicPr>
          <p:cNvPr id="8" name="Picture 7">
            <a:extLst>
              <a:ext uri="{FF2B5EF4-FFF2-40B4-BE49-F238E27FC236}">
                <a16:creationId xmlns:a16="http://schemas.microsoft.com/office/drawing/2014/main" id="{86041C8F-FAA8-2782-ED83-FC2CCC513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39" y="1563509"/>
            <a:ext cx="3079009" cy="3132226"/>
          </a:xfrm>
          <a:prstGeom prst="rect">
            <a:avLst/>
          </a:prstGeom>
        </p:spPr>
      </p:pic>
      <p:sp>
        <p:nvSpPr>
          <p:cNvPr id="4" name="TextBox 3">
            <a:extLst>
              <a:ext uri="{FF2B5EF4-FFF2-40B4-BE49-F238E27FC236}">
                <a16:creationId xmlns:a16="http://schemas.microsoft.com/office/drawing/2014/main" id="{4AA2EC54-10F3-2698-7FE6-9FD36BBBBF9D}"/>
              </a:ext>
            </a:extLst>
          </p:cNvPr>
          <p:cNvSpPr txBox="1"/>
          <p:nvPr/>
        </p:nvSpPr>
        <p:spPr>
          <a:xfrm>
            <a:off x="4094774" y="2643272"/>
            <a:ext cx="4302808"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Score = </a:t>
            </a:r>
            <a:r>
              <a:rPr lang="en-US" b="1" dirty="0">
                <a:solidFill>
                  <a:srgbClr val="000000"/>
                </a:solidFill>
                <a:latin typeface="Arial Narrow" panose="020B0606020202030204" pitchFamily="34" charset="0"/>
              </a:rPr>
              <a:t>100</a:t>
            </a: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p:txBody>
      </p:sp>
    </p:spTree>
    <p:extLst>
      <p:ext uri="{BB962C8B-B14F-4D97-AF65-F5344CB8AC3E}">
        <p14:creationId xmlns:p14="http://schemas.microsoft.com/office/powerpoint/2010/main" val="608044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04381-3BB6-4795-83FD-E1746F31EA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AE3E1B-DA3A-CC44-301B-9F29519B1D77}"/>
              </a:ext>
            </a:extLst>
          </p:cNvPr>
          <p:cNvSpPr txBox="1"/>
          <p:nvPr/>
        </p:nvSpPr>
        <p:spPr>
          <a:xfrm>
            <a:off x="256412" y="467686"/>
            <a:ext cx="7187737" cy="707886"/>
          </a:xfrm>
          <a:prstGeom prst="rect">
            <a:avLst/>
          </a:prstGeom>
          <a:noFill/>
        </p:spPr>
        <p:txBody>
          <a:bodyPr wrap="none" rtlCol="0">
            <a:spAutoFit/>
          </a:bodyPr>
          <a:lstStyle/>
          <a:p>
            <a:pPr lvl="0">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Award – </a:t>
            </a:r>
            <a:r>
              <a:rPr lang="en-US" sz="2000" b="1" dirty="0">
                <a:solidFill>
                  <a:srgbClr val="000000"/>
                </a:solidFill>
                <a:latin typeface="Arial Narrow"/>
              </a:rPr>
              <a:t>Fastest Response for Quiz E-Learning : Jul-2025 to Dec-2025</a:t>
            </a:r>
            <a:r>
              <a:rPr kumimoji="0" lang="en-US" sz="2000" b="1" i="0" u="none" strike="noStrike" kern="1200" cap="none" spc="0" normalizeH="0" baseline="0" noProof="0" dirty="0">
                <a:ln>
                  <a:noFill/>
                </a:ln>
                <a:solidFill>
                  <a:srgbClr val="000000"/>
                </a:solidFill>
                <a:effectLst/>
                <a:uLnTx/>
                <a:uFillTx/>
                <a:latin typeface="Arial Narrow"/>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(Batch 1) </a:t>
            </a:r>
          </a:p>
        </p:txBody>
      </p:sp>
      <p:sp>
        <p:nvSpPr>
          <p:cNvPr id="6" name="TextBox 5">
            <a:extLst>
              <a:ext uri="{FF2B5EF4-FFF2-40B4-BE49-F238E27FC236}">
                <a16:creationId xmlns:a16="http://schemas.microsoft.com/office/drawing/2014/main" id="{C6FAB0D6-AF97-2A95-2C08-FD08FCACE633}"/>
              </a:ext>
            </a:extLst>
          </p:cNvPr>
          <p:cNvSpPr txBox="1"/>
          <p:nvPr/>
        </p:nvSpPr>
        <p:spPr>
          <a:xfrm>
            <a:off x="4572000" y="2228671"/>
            <a:ext cx="3461046"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Adib Safuan Bin</a:t>
            </a:r>
            <a:r>
              <a:rPr kumimoji="0" lang="en-US" sz="2400" b="0" i="0" u="none" strike="noStrike" kern="1200" cap="none" spc="0" normalizeH="0" noProof="0" dirty="0">
                <a:ln>
                  <a:noFill/>
                </a:ln>
                <a:solidFill>
                  <a:srgbClr val="000000"/>
                </a:solidFill>
                <a:effectLst/>
                <a:uLnTx/>
                <a:uFillTx/>
                <a:latin typeface="Arial Narrow" panose="020B0606020202030204" pitchFamily="34" charset="0"/>
                <a:ea typeface="+mn-ea"/>
                <a:cs typeface="+mn-cs"/>
              </a:rPr>
              <a:t> Ruslan</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Senior Engineer – Project			</a:t>
            </a:r>
          </a:p>
        </p:txBody>
      </p:sp>
      <p:sp>
        <p:nvSpPr>
          <p:cNvPr id="7" name="TextBox 6">
            <a:extLst>
              <a:ext uri="{FF2B5EF4-FFF2-40B4-BE49-F238E27FC236}">
                <a16:creationId xmlns:a16="http://schemas.microsoft.com/office/drawing/2014/main" id="{D9D1A065-508F-AFB9-37A3-59D5D7464BAB}"/>
              </a:ext>
            </a:extLst>
          </p:cNvPr>
          <p:cNvSpPr txBox="1"/>
          <p:nvPr/>
        </p:nvSpPr>
        <p:spPr>
          <a:xfrm>
            <a:off x="4572000" y="3728475"/>
            <a:ext cx="454716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RM50.00 </a:t>
            </a:r>
          </a:p>
        </p:txBody>
      </p:sp>
      <p:pic>
        <p:nvPicPr>
          <p:cNvPr id="5" name="Picture 4">
            <a:extLst>
              <a:ext uri="{FF2B5EF4-FFF2-40B4-BE49-F238E27FC236}">
                <a16:creationId xmlns:a16="http://schemas.microsoft.com/office/drawing/2014/main" id="{937C5CC8-B7E6-F864-1858-9B34F2FE5F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392" y="1463077"/>
            <a:ext cx="3153842" cy="3295403"/>
          </a:xfrm>
          <a:prstGeom prst="rect">
            <a:avLst/>
          </a:prstGeom>
        </p:spPr>
      </p:pic>
      <p:pic>
        <p:nvPicPr>
          <p:cNvPr id="8" name="Picture 7">
            <a:extLst>
              <a:ext uri="{FF2B5EF4-FFF2-40B4-BE49-F238E27FC236}">
                <a16:creationId xmlns:a16="http://schemas.microsoft.com/office/drawing/2014/main" id="{A96D25EE-2302-6E6D-388B-5425D3E158FD}"/>
              </a:ext>
            </a:extLst>
          </p:cNvPr>
          <p:cNvPicPr>
            <a:picLocks noChangeAspect="1"/>
          </p:cNvPicPr>
          <p:nvPr/>
        </p:nvPicPr>
        <p:blipFill>
          <a:blip r:embed="rId4"/>
          <a:stretch>
            <a:fillRect/>
          </a:stretch>
        </p:blipFill>
        <p:spPr>
          <a:xfrm>
            <a:off x="7301110" y="19591"/>
            <a:ext cx="1842890" cy="830997"/>
          </a:xfrm>
          <a:prstGeom prst="rect">
            <a:avLst/>
          </a:prstGeom>
        </p:spPr>
      </p:pic>
    </p:spTree>
    <p:extLst>
      <p:ext uri="{BB962C8B-B14F-4D97-AF65-F5344CB8AC3E}">
        <p14:creationId xmlns:p14="http://schemas.microsoft.com/office/powerpoint/2010/main" val="7262762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BBF26-F90E-49C8-F6E6-F9DBE9D933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54F80A8-AA66-3EB8-9CFC-7D42BD11A06B}"/>
              </a:ext>
            </a:extLst>
          </p:cNvPr>
          <p:cNvSpPr txBox="1"/>
          <p:nvPr/>
        </p:nvSpPr>
        <p:spPr>
          <a:xfrm>
            <a:off x="276739" y="435089"/>
            <a:ext cx="6863354" cy="707886"/>
          </a:xfrm>
          <a:prstGeom prst="rect">
            <a:avLst/>
          </a:prstGeom>
          <a:noFill/>
        </p:spPr>
        <p:txBody>
          <a:bodyPr wrap="none" rtlCol="0">
            <a:spAutoFit/>
          </a:bodyPr>
          <a:lstStyle/>
          <a:p>
            <a:pPr lvl="0">
              <a:defRPr/>
            </a:pPr>
            <a:r>
              <a:rPr lang="en-US" sz="2000" b="1" dirty="0">
                <a:solidFill>
                  <a:srgbClr val="000000"/>
                </a:solidFill>
                <a:latin typeface="Arial Narrow"/>
              </a:rPr>
              <a:t>Award – Top Scorer E-Learning Assessment : Jul-2025 to Dec-2025</a:t>
            </a:r>
          </a:p>
          <a:p>
            <a:pPr lvl="0">
              <a:defRPr/>
            </a:pPr>
            <a:r>
              <a:rPr lang="en-US" sz="2000" b="1" dirty="0">
                <a:solidFill>
                  <a:srgbClr val="000000"/>
                </a:solidFill>
                <a:latin typeface="Arial Narrow"/>
              </a:rPr>
              <a:t>(Batch 2)</a:t>
            </a:r>
          </a:p>
        </p:txBody>
      </p:sp>
      <p:sp>
        <p:nvSpPr>
          <p:cNvPr id="6" name="TextBox 5">
            <a:extLst>
              <a:ext uri="{FF2B5EF4-FFF2-40B4-BE49-F238E27FC236}">
                <a16:creationId xmlns:a16="http://schemas.microsoft.com/office/drawing/2014/main" id="{9CABC198-7C2B-0FCF-40B9-DCBC8B17CD74}"/>
              </a:ext>
            </a:extLst>
          </p:cNvPr>
          <p:cNvSpPr txBox="1"/>
          <p:nvPr/>
        </p:nvSpPr>
        <p:spPr>
          <a:xfrm>
            <a:off x="4040674" y="2116110"/>
            <a:ext cx="4600834"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000000"/>
                </a:solidFill>
                <a:latin typeface="Arial Narrow" panose="020B0606020202030204" pitchFamily="34" charset="0"/>
              </a:rPr>
              <a:t>Khairul Anwar Lim Bin Khalil Idham Lim</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noProof="0" dirty="0">
                <a:solidFill>
                  <a:srgbClr val="000000"/>
                </a:solidFill>
                <a:latin typeface="Arial Narrow" panose="020B0606020202030204" pitchFamily="34" charset="0"/>
              </a:rPr>
              <a:t>Engineer</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Project</a:t>
            </a:r>
          </a:p>
        </p:txBody>
      </p:sp>
      <p:sp>
        <p:nvSpPr>
          <p:cNvPr id="7" name="TextBox 6">
            <a:extLst>
              <a:ext uri="{FF2B5EF4-FFF2-40B4-BE49-F238E27FC236}">
                <a16:creationId xmlns:a16="http://schemas.microsoft.com/office/drawing/2014/main" id="{4733C596-25C7-38E7-1B2E-2D9718EFF8AC}"/>
              </a:ext>
            </a:extLst>
          </p:cNvPr>
          <p:cNvSpPr txBox="1"/>
          <p:nvPr/>
        </p:nvSpPr>
        <p:spPr>
          <a:xfrm>
            <a:off x="4184374" y="4234070"/>
            <a:ext cx="431343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RM150.00</a:t>
            </a:r>
          </a:p>
        </p:txBody>
      </p:sp>
      <p:pic>
        <p:nvPicPr>
          <p:cNvPr id="5" name="Picture 4">
            <a:extLst>
              <a:ext uri="{FF2B5EF4-FFF2-40B4-BE49-F238E27FC236}">
                <a16:creationId xmlns:a16="http://schemas.microsoft.com/office/drawing/2014/main" id="{688C8616-B890-76E5-0FC5-3B3CF6450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614" y="1450469"/>
            <a:ext cx="2491322" cy="3321763"/>
          </a:xfrm>
          <a:prstGeom prst="rect">
            <a:avLst/>
          </a:prstGeom>
        </p:spPr>
      </p:pic>
      <p:sp>
        <p:nvSpPr>
          <p:cNvPr id="4" name="TextBox 3">
            <a:extLst>
              <a:ext uri="{FF2B5EF4-FFF2-40B4-BE49-F238E27FC236}">
                <a16:creationId xmlns:a16="http://schemas.microsoft.com/office/drawing/2014/main" id="{03779B75-7267-4445-88E1-55F7918E6F12}"/>
              </a:ext>
            </a:extLst>
          </p:cNvPr>
          <p:cNvSpPr txBox="1"/>
          <p:nvPr/>
        </p:nvSpPr>
        <p:spPr>
          <a:xfrm>
            <a:off x="4060552" y="2887473"/>
            <a:ext cx="4600834"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Score = </a:t>
            </a:r>
            <a:r>
              <a:rPr lang="en-US" b="1" dirty="0">
                <a:solidFill>
                  <a:srgbClr val="000000"/>
                </a:solidFill>
                <a:latin typeface="Arial Narrow" panose="020B0606020202030204" pitchFamily="34" charset="0"/>
              </a:rPr>
              <a:t>82</a:t>
            </a: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p:txBody>
      </p:sp>
      <p:pic>
        <p:nvPicPr>
          <p:cNvPr id="9" name="Picture 8">
            <a:extLst>
              <a:ext uri="{FF2B5EF4-FFF2-40B4-BE49-F238E27FC236}">
                <a16:creationId xmlns:a16="http://schemas.microsoft.com/office/drawing/2014/main" id="{C7DFBE87-2901-3C57-7DDC-A41F916CC1A3}"/>
              </a:ext>
            </a:extLst>
          </p:cNvPr>
          <p:cNvPicPr>
            <a:picLocks noChangeAspect="1"/>
          </p:cNvPicPr>
          <p:nvPr/>
        </p:nvPicPr>
        <p:blipFill>
          <a:blip r:embed="rId4"/>
          <a:stretch>
            <a:fillRect/>
          </a:stretch>
        </p:blipFill>
        <p:spPr>
          <a:xfrm>
            <a:off x="7301110" y="19591"/>
            <a:ext cx="1842890" cy="830997"/>
          </a:xfrm>
          <a:prstGeom prst="rect">
            <a:avLst/>
          </a:prstGeom>
        </p:spPr>
      </p:pic>
    </p:spTree>
    <p:extLst>
      <p:ext uri="{BB962C8B-B14F-4D97-AF65-F5344CB8AC3E}">
        <p14:creationId xmlns:p14="http://schemas.microsoft.com/office/powerpoint/2010/main" val="3812549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4E2B-9F8E-9427-0373-0960757AB2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BC911A-87B8-0CE7-53EE-CF45AE218B32}"/>
              </a:ext>
            </a:extLst>
          </p:cNvPr>
          <p:cNvSpPr txBox="1"/>
          <p:nvPr/>
        </p:nvSpPr>
        <p:spPr>
          <a:xfrm>
            <a:off x="290595" y="468741"/>
            <a:ext cx="7187737" cy="707886"/>
          </a:xfrm>
          <a:prstGeom prst="rect">
            <a:avLst/>
          </a:prstGeom>
          <a:noFill/>
        </p:spPr>
        <p:txBody>
          <a:bodyPr wrap="none" rtlCol="0">
            <a:spAutoFit/>
          </a:bodyPr>
          <a:lstStyle/>
          <a:p>
            <a:pPr lvl="0">
              <a:defRPr/>
            </a:pPr>
            <a:r>
              <a:rPr lang="en-US" sz="2000" b="1" dirty="0">
                <a:solidFill>
                  <a:srgbClr val="000000"/>
                </a:solidFill>
                <a:latin typeface="Arial Narrow"/>
              </a:rPr>
              <a:t>Award – Fastest Response for Quiz E-Learning : Jul-2025 to Dec-2025 </a:t>
            </a:r>
          </a:p>
          <a:p>
            <a:pPr lvl="0">
              <a:defRPr/>
            </a:pPr>
            <a:r>
              <a:rPr lang="en-US" sz="2000" b="1" dirty="0">
                <a:solidFill>
                  <a:srgbClr val="000000"/>
                </a:solidFill>
                <a:latin typeface="Arial Narrow"/>
              </a:rPr>
              <a:t>(Batch 2) </a:t>
            </a:r>
          </a:p>
        </p:txBody>
      </p:sp>
      <p:sp>
        <p:nvSpPr>
          <p:cNvPr id="6" name="TextBox 5">
            <a:extLst>
              <a:ext uri="{FF2B5EF4-FFF2-40B4-BE49-F238E27FC236}">
                <a16:creationId xmlns:a16="http://schemas.microsoft.com/office/drawing/2014/main" id="{F58A7765-ACF0-0F46-6728-7DA8920E079F}"/>
              </a:ext>
            </a:extLst>
          </p:cNvPr>
          <p:cNvSpPr txBox="1"/>
          <p:nvPr/>
        </p:nvSpPr>
        <p:spPr>
          <a:xfrm>
            <a:off x="4682296" y="2144994"/>
            <a:ext cx="3888335"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000000"/>
                </a:solidFill>
                <a:latin typeface="Arial Narrow" panose="020B0606020202030204" pitchFamily="34" charset="0"/>
              </a:rPr>
              <a:t>Nor Danial Iman Bin Nor Hisham</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dirty="0" err="1">
                <a:solidFill>
                  <a:srgbClr val="000000"/>
                </a:solidFill>
                <a:latin typeface="Arial Narrow" panose="020B0606020202030204" pitchFamily="34" charset="0"/>
              </a:rPr>
              <a:t>Superviso</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r – Project			</a:t>
            </a:r>
          </a:p>
        </p:txBody>
      </p:sp>
      <p:sp>
        <p:nvSpPr>
          <p:cNvPr id="7" name="TextBox 6">
            <a:extLst>
              <a:ext uri="{FF2B5EF4-FFF2-40B4-BE49-F238E27FC236}">
                <a16:creationId xmlns:a16="http://schemas.microsoft.com/office/drawing/2014/main" id="{A04113B1-66C1-E125-9F79-87676A56B09E}"/>
              </a:ext>
            </a:extLst>
          </p:cNvPr>
          <p:cNvSpPr txBox="1"/>
          <p:nvPr/>
        </p:nvSpPr>
        <p:spPr>
          <a:xfrm>
            <a:off x="4682296" y="3738414"/>
            <a:ext cx="454716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RM50.00 </a:t>
            </a:r>
          </a:p>
        </p:txBody>
      </p:sp>
      <p:pic>
        <p:nvPicPr>
          <p:cNvPr id="5" name="Picture 4">
            <a:extLst>
              <a:ext uri="{FF2B5EF4-FFF2-40B4-BE49-F238E27FC236}">
                <a16:creationId xmlns:a16="http://schemas.microsoft.com/office/drawing/2014/main" id="{E66A48AE-6718-1DF0-07C6-A3AB9DE23F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608" y="1625777"/>
            <a:ext cx="2900527" cy="2994190"/>
          </a:xfrm>
          <a:prstGeom prst="rect">
            <a:avLst/>
          </a:prstGeom>
        </p:spPr>
      </p:pic>
      <p:pic>
        <p:nvPicPr>
          <p:cNvPr id="8" name="Picture 7">
            <a:extLst>
              <a:ext uri="{FF2B5EF4-FFF2-40B4-BE49-F238E27FC236}">
                <a16:creationId xmlns:a16="http://schemas.microsoft.com/office/drawing/2014/main" id="{4E024771-5693-33FC-2824-004AFD7ABF9A}"/>
              </a:ext>
            </a:extLst>
          </p:cNvPr>
          <p:cNvPicPr>
            <a:picLocks noChangeAspect="1"/>
          </p:cNvPicPr>
          <p:nvPr/>
        </p:nvPicPr>
        <p:blipFill>
          <a:blip r:embed="rId4"/>
          <a:stretch>
            <a:fillRect/>
          </a:stretch>
        </p:blipFill>
        <p:spPr>
          <a:xfrm>
            <a:off x="7301110" y="19591"/>
            <a:ext cx="1842890" cy="830997"/>
          </a:xfrm>
          <a:prstGeom prst="rect">
            <a:avLst/>
          </a:prstGeom>
        </p:spPr>
      </p:pic>
    </p:spTree>
    <p:extLst>
      <p:ext uri="{BB962C8B-B14F-4D97-AF65-F5344CB8AC3E}">
        <p14:creationId xmlns:p14="http://schemas.microsoft.com/office/powerpoint/2010/main" val="2612295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2D6AD-1291-6DBD-8B6B-735BFF94BD6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BFF592-4796-A720-9B1C-E403348F9ADC}"/>
              </a:ext>
            </a:extLst>
          </p:cNvPr>
          <p:cNvSpPr txBox="1"/>
          <p:nvPr/>
        </p:nvSpPr>
        <p:spPr>
          <a:xfrm>
            <a:off x="249547" y="439950"/>
            <a:ext cx="6909840" cy="70788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Award – Top Scorer E-Learning Assessment : Jan-2026 to </a:t>
            </a:r>
            <a:r>
              <a:rPr lang="en-US" sz="2000" b="1" dirty="0">
                <a:solidFill>
                  <a:srgbClr val="000000"/>
                </a:solidFill>
                <a:latin typeface="Arial Narrow"/>
              </a:rPr>
              <a:t>Jun</a:t>
            </a:r>
            <a:r>
              <a:rPr kumimoji="0" lang="en-US" sz="2000" b="1" i="0" u="none" strike="noStrike" kern="1200" cap="none" spc="0" normalizeH="0" baseline="0" noProof="0" dirty="0">
                <a:ln>
                  <a:noFill/>
                </a:ln>
                <a:solidFill>
                  <a:srgbClr val="000000"/>
                </a:solidFill>
                <a:effectLst/>
                <a:uLnTx/>
                <a:uFillTx/>
                <a:latin typeface="Arial Narrow"/>
                <a:ea typeface="+mn-ea"/>
                <a:cs typeface="+mn-cs"/>
              </a:rPr>
              <a:t>-2026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(Batch 1) </a:t>
            </a:r>
          </a:p>
        </p:txBody>
      </p:sp>
      <p:pic>
        <p:nvPicPr>
          <p:cNvPr id="2" name="Picture 1">
            <a:extLst>
              <a:ext uri="{FF2B5EF4-FFF2-40B4-BE49-F238E27FC236}">
                <a16:creationId xmlns:a16="http://schemas.microsoft.com/office/drawing/2014/main" id="{6F47F9FE-1C6E-C9A1-14B4-2E75D7FF22B4}"/>
              </a:ext>
            </a:extLst>
          </p:cNvPr>
          <p:cNvPicPr>
            <a:picLocks noChangeAspect="1"/>
          </p:cNvPicPr>
          <p:nvPr/>
        </p:nvPicPr>
        <p:blipFill>
          <a:blip r:embed="rId3"/>
          <a:stretch>
            <a:fillRect/>
          </a:stretch>
        </p:blipFill>
        <p:spPr>
          <a:xfrm>
            <a:off x="7301110" y="19591"/>
            <a:ext cx="1842890" cy="830997"/>
          </a:xfrm>
          <a:prstGeom prst="rect">
            <a:avLst/>
          </a:prstGeom>
        </p:spPr>
      </p:pic>
      <p:sp>
        <p:nvSpPr>
          <p:cNvPr id="6" name="TextBox 5">
            <a:extLst>
              <a:ext uri="{FF2B5EF4-FFF2-40B4-BE49-F238E27FC236}">
                <a16:creationId xmlns:a16="http://schemas.microsoft.com/office/drawing/2014/main" id="{48E9DBF2-D0EC-0A45-06CD-C31AA8CA4363}"/>
              </a:ext>
            </a:extLst>
          </p:cNvPr>
          <p:cNvSpPr txBox="1"/>
          <p:nvPr/>
        </p:nvSpPr>
        <p:spPr>
          <a:xfrm>
            <a:off x="4094774" y="1802604"/>
            <a:ext cx="4302808"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Leong Wai Lek</a:t>
            </a:r>
          </a:p>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000000"/>
                </a:solidFill>
                <a:latin typeface="Arial Narrow" panose="020B0606020202030204" pitchFamily="34" charset="0"/>
              </a:rPr>
              <a:t>Assistant Manager - Project</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 name="TextBox 6">
            <a:extLst>
              <a:ext uri="{FF2B5EF4-FFF2-40B4-BE49-F238E27FC236}">
                <a16:creationId xmlns:a16="http://schemas.microsoft.com/office/drawing/2014/main" id="{A90020E5-DA30-CF66-206C-854E7194258E}"/>
              </a:ext>
            </a:extLst>
          </p:cNvPr>
          <p:cNvSpPr txBox="1"/>
          <p:nvPr/>
        </p:nvSpPr>
        <p:spPr>
          <a:xfrm>
            <a:off x="4195002" y="4234070"/>
            <a:ext cx="430280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RM150.00</a:t>
            </a:r>
          </a:p>
        </p:txBody>
      </p:sp>
      <p:sp>
        <p:nvSpPr>
          <p:cNvPr id="4" name="TextBox 3">
            <a:extLst>
              <a:ext uri="{FF2B5EF4-FFF2-40B4-BE49-F238E27FC236}">
                <a16:creationId xmlns:a16="http://schemas.microsoft.com/office/drawing/2014/main" id="{4B2C2898-FC2F-EE01-9BDE-045F7137EB63}"/>
              </a:ext>
            </a:extLst>
          </p:cNvPr>
          <p:cNvSpPr txBox="1"/>
          <p:nvPr/>
        </p:nvSpPr>
        <p:spPr>
          <a:xfrm>
            <a:off x="4094774" y="2643272"/>
            <a:ext cx="4302808"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Score = </a:t>
            </a:r>
            <a:r>
              <a:rPr lang="en-US" b="1" noProof="0" dirty="0">
                <a:solidFill>
                  <a:srgbClr val="000000"/>
                </a:solidFill>
                <a:latin typeface="Arial Narrow" panose="020B0606020202030204" pitchFamily="34" charset="0"/>
              </a:rPr>
              <a:t>95</a:t>
            </a: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p:txBody>
      </p:sp>
      <p:pic>
        <p:nvPicPr>
          <p:cNvPr id="9" name="Picture 8">
            <a:extLst>
              <a:ext uri="{FF2B5EF4-FFF2-40B4-BE49-F238E27FC236}">
                <a16:creationId xmlns:a16="http://schemas.microsoft.com/office/drawing/2014/main" id="{8071302B-2610-A303-9019-477184CD2D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378" y="1444508"/>
            <a:ext cx="2773065" cy="3187312"/>
          </a:xfrm>
          <a:prstGeom prst="rect">
            <a:avLst/>
          </a:prstGeom>
        </p:spPr>
      </p:pic>
    </p:spTree>
    <p:extLst>
      <p:ext uri="{BB962C8B-B14F-4D97-AF65-F5344CB8AC3E}">
        <p14:creationId xmlns:p14="http://schemas.microsoft.com/office/powerpoint/2010/main" val="42159663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2B829-D266-0D40-D075-08B901F2AD9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E8019C6-F8E5-6234-BB17-5E4DC8928CC2}"/>
              </a:ext>
            </a:extLst>
          </p:cNvPr>
          <p:cNvSpPr txBox="1"/>
          <p:nvPr/>
        </p:nvSpPr>
        <p:spPr>
          <a:xfrm>
            <a:off x="256412" y="467686"/>
            <a:ext cx="7234224" cy="707886"/>
          </a:xfrm>
          <a:prstGeom prst="rect">
            <a:avLst/>
          </a:prstGeom>
          <a:noFill/>
        </p:spPr>
        <p:txBody>
          <a:bodyPr wrap="none" rtlCol="0">
            <a:spAutoFit/>
          </a:bodyPr>
          <a:lstStyle/>
          <a:p>
            <a:pPr lvl="0">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Award – </a:t>
            </a:r>
            <a:r>
              <a:rPr lang="en-US" sz="2000" b="1" dirty="0">
                <a:solidFill>
                  <a:srgbClr val="000000"/>
                </a:solidFill>
                <a:latin typeface="Arial Narrow"/>
              </a:rPr>
              <a:t>Fastest Response for Quiz E-Learning : Jan-2026 to Jun-2026</a:t>
            </a:r>
            <a:r>
              <a:rPr kumimoji="0" lang="en-US" sz="2000" b="1" i="0" u="none" strike="noStrike" kern="1200" cap="none" spc="0" normalizeH="0" baseline="0" noProof="0" dirty="0">
                <a:ln>
                  <a:noFill/>
                </a:ln>
                <a:solidFill>
                  <a:srgbClr val="000000"/>
                </a:solidFill>
                <a:effectLst/>
                <a:uLnTx/>
                <a:uFillTx/>
                <a:latin typeface="Arial Narrow"/>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Narrow"/>
                <a:ea typeface="+mn-ea"/>
                <a:cs typeface="+mn-cs"/>
              </a:rPr>
              <a:t>(Batch 1) </a:t>
            </a:r>
          </a:p>
        </p:txBody>
      </p:sp>
      <p:sp>
        <p:nvSpPr>
          <p:cNvPr id="6" name="TextBox 5">
            <a:extLst>
              <a:ext uri="{FF2B5EF4-FFF2-40B4-BE49-F238E27FC236}">
                <a16:creationId xmlns:a16="http://schemas.microsoft.com/office/drawing/2014/main" id="{52EF026E-1967-F3B6-0DDA-E626D4B5F90B}"/>
              </a:ext>
            </a:extLst>
          </p:cNvPr>
          <p:cNvSpPr txBox="1"/>
          <p:nvPr/>
        </p:nvSpPr>
        <p:spPr>
          <a:xfrm>
            <a:off x="4572000" y="2228671"/>
            <a:ext cx="3461046"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Adib Safuan Bin</a:t>
            </a:r>
            <a:r>
              <a:rPr kumimoji="0" lang="en-US" sz="2400" b="0" i="0" u="none" strike="noStrike" kern="1200" cap="none" spc="0" normalizeH="0" noProof="0" dirty="0">
                <a:ln>
                  <a:noFill/>
                </a:ln>
                <a:solidFill>
                  <a:srgbClr val="000000"/>
                </a:solidFill>
                <a:effectLst/>
                <a:uLnTx/>
                <a:uFillTx/>
                <a:latin typeface="Arial Narrow" panose="020B0606020202030204" pitchFamily="34" charset="0"/>
                <a:ea typeface="+mn-ea"/>
                <a:cs typeface="+mn-cs"/>
              </a:rPr>
              <a:t> Ruslan</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Senior Engineer – Project			</a:t>
            </a:r>
          </a:p>
        </p:txBody>
      </p:sp>
      <p:sp>
        <p:nvSpPr>
          <p:cNvPr id="7" name="TextBox 6">
            <a:extLst>
              <a:ext uri="{FF2B5EF4-FFF2-40B4-BE49-F238E27FC236}">
                <a16:creationId xmlns:a16="http://schemas.microsoft.com/office/drawing/2014/main" id="{4F3B2EC5-95C1-60A6-78FD-2B5B43AB3283}"/>
              </a:ext>
            </a:extLst>
          </p:cNvPr>
          <p:cNvSpPr txBox="1"/>
          <p:nvPr/>
        </p:nvSpPr>
        <p:spPr>
          <a:xfrm>
            <a:off x="4572000" y="3728475"/>
            <a:ext cx="454716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RM50.00 </a:t>
            </a:r>
          </a:p>
        </p:txBody>
      </p:sp>
      <p:pic>
        <p:nvPicPr>
          <p:cNvPr id="5" name="Picture 4">
            <a:extLst>
              <a:ext uri="{FF2B5EF4-FFF2-40B4-BE49-F238E27FC236}">
                <a16:creationId xmlns:a16="http://schemas.microsoft.com/office/drawing/2014/main" id="{F2B5F6A0-9BF5-1204-D594-81ED816685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308" y="1488714"/>
            <a:ext cx="3081695" cy="3220018"/>
          </a:xfrm>
          <a:prstGeom prst="rect">
            <a:avLst/>
          </a:prstGeom>
        </p:spPr>
      </p:pic>
      <p:pic>
        <p:nvPicPr>
          <p:cNvPr id="8" name="Picture 7">
            <a:extLst>
              <a:ext uri="{FF2B5EF4-FFF2-40B4-BE49-F238E27FC236}">
                <a16:creationId xmlns:a16="http://schemas.microsoft.com/office/drawing/2014/main" id="{0099AB2D-89A4-AC55-2D35-191B949AE097}"/>
              </a:ext>
            </a:extLst>
          </p:cNvPr>
          <p:cNvPicPr>
            <a:picLocks noChangeAspect="1"/>
          </p:cNvPicPr>
          <p:nvPr/>
        </p:nvPicPr>
        <p:blipFill>
          <a:blip r:embed="rId4"/>
          <a:stretch>
            <a:fillRect/>
          </a:stretch>
        </p:blipFill>
        <p:spPr>
          <a:xfrm>
            <a:off x="7301110" y="19591"/>
            <a:ext cx="1842890" cy="830997"/>
          </a:xfrm>
          <a:prstGeom prst="rect">
            <a:avLst/>
          </a:prstGeom>
        </p:spPr>
      </p:pic>
    </p:spTree>
    <p:extLst>
      <p:ext uri="{BB962C8B-B14F-4D97-AF65-F5344CB8AC3E}">
        <p14:creationId xmlns:p14="http://schemas.microsoft.com/office/powerpoint/2010/main" val="39813530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C14EA-84DC-39A8-5C13-93F328C977F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42AA3F0-93C9-7E39-A1F0-B0658CCAC771}"/>
              </a:ext>
            </a:extLst>
          </p:cNvPr>
          <p:cNvSpPr txBox="1"/>
          <p:nvPr/>
        </p:nvSpPr>
        <p:spPr>
          <a:xfrm>
            <a:off x="276739" y="435089"/>
            <a:ext cx="6909840" cy="707886"/>
          </a:xfrm>
          <a:prstGeom prst="rect">
            <a:avLst/>
          </a:prstGeom>
          <a:noFill/>
        </p:spPr>
        <p:txBody>
          <a:bodyPr wrap="none" rtlCol="0">
            <a:spAutoFit/>
          </a:bodyPr>
          <a:lstStyle/>
          <a:p>
            <a:pPr lvl="0">
              <a:defRPr/>
            </a:pPr>
            <a:r>
              <a:rPr lang="en-US" sz="2000" b="1" dirty="0">
                <a:solidFill>
                  <a:srgbClr val="000000"/>
                </a:solidFill>
                <a:latin typeface="Arial Narrow"/>
              </a:rPr>
              <a:t>Award – Top Scorer E-Learning Assessment : Jan-2026 to Jun-2026</a:t>
            </a:r>
          </a:p>
          <a:p>
            <a:pPr lvl="0">
              <a:defRPr/>
            </a:pPr>
            <a:r>
              <a:rPr lang="en-US" sz="2000" b="1" dirty="0">
                <a:solidFill>
                  <a:srgbClr val="000000"/>
                </a:solidFill>
                <a:latin typeface="Arial Narrow"/>
              </a:rPr>
              <a:t>(Batch 2)</a:t>
            </a:r>
          </a:p>
        </p:txBody>
      </p:sp>
      <p:sp>
        <p:nvSpPr>
          <p:cNvPr id="6" name="TextBox 5">
            <a:extLst>
              <a:ext uri="{FF2B5EF4-FFF2-40B4-BE49-F238E27FC236}">
                <a16:creationId xmlns:a16="http://schemas.microsoft.com/office/drawing/2014/main" id="{6E28290C-E59F-C74D-9048-5FB3DC3F6F38}"/>
              </a:ext>
            </a:extLst>
          </p:cNvPr>
          <p:cNvSpPr txBox="1"/>
          <p:nvPr/>
        </p:nvSpPr>
        <p:spPr>
          <a:xfrm>
            <a:off x="4040674" y="2116110"/>
            <a:ext cx="4600834" cy="830997"/>
          </a:xfrm>
          <a:prstGeom prst="rect">
            <a:avLst/>
          </a:prstGeom>
          <a:noFill/>
        </p:spPr>
        <p:txBody>
          <a:bodyPr wrap="square" rtlCol="0">
            <a:spAutoFit/>
          </a:bodyPr>
          <a:lstStyle/>
          <a:p>
            <a:pPr lvl="0">
              <a:defRPr/>
            </a:pPr>
            <a:r>
              <a:rPr lang="en-US" dirty="0">
                <a:solidFill>
                  <a:srgbClr val="000000"/>
                </a:solidFill>
                <a:latin typeface="Arial Narrow" panose="020B0606020202030204" pitchFamily="34" charset="0"/>
              </a:rPr>
              <a:t>Muhammad Izzat Bin Abd Manaf </a:t>
            </a:r>
            <a:r>
              <a:rPr lang="en-US" noProof="0" dirty="0">
                <a:solidFill>
                  <a:srgbClr val="000000"/>
                </a:solidFill>
                <a:latin typeface="Arial Narrow" panose="020B0606020202030204" pitchFamily="34" charset="0"/>
              </a:rPr>
              <a:t>Engineer</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Project</a:t>
            </a:r>
          </a:p>
        </p:txBody>
      </p:sp>
      <p:sp>
        <p:nvSpPr>
          <p:cNvPr id="7" name="TextBox 6">
            <a:extLst>
              <a:ext uri="{FF2B5EF4-FFF2-40B4-BE49-F238E27FC236}">
                <a16:creationId xmlns:a16="http://schemas.microsoft.com/office/drawing/2014/main" id="{52F21347-8486-F796-7AB3-503A5EC7C6A8}"/>
              </a:ext>
            </a:extLst>
          </p:cNvPr>
          <p:cNvSpPr txBox="1"/>
          <p:nvPr/>
        </p:nvSpPr>
        <p:spPr>
          <a:xfrm>
            <a:off x="4184374" y="4234070"/>
            <a:ext cx="431343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RM150.00</a:t>
            </a:r>
          </a:p>
        </p:txBody>
      </p:sp>
      <p:sp>
        <p:nvSpPr>
          <p:cNvPr id="4" name="TextBox 3">
            <a:extLst>
              <a:ext uri="{FF2B5EF4-FFF2-40B4-BE49-F238E27FC236}">
                <a16:creationId xmlns:a16="http://schemas.microsoft.com/office/drawing/2014/main" id="{DA1A42C3-2E65-97C6-9199-9426C7CA93F7}"/>
              </a:ext>
            </a:extLst>
          </p:cNvPr>
          <p:cNvSpPr txBox="1"/>
          <p:nvPr/>
        </p:nvSpPr>
        <p:spPr>
          <a:xfrm>
            <a:off x="4060552" y="2887473"/>
            <a:ext cx="4600834"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Score = </a:t>
            </a:r>
            <a:r>
              <a:rPr lang="en-US" b="1" noProof="0" dirty="0">
                <a:solidFill>
                  <a:srgbClr val="000000"/>
                </a:solidFill>
                <a:latin typeface="Arial Narrow" panose="020B0606020202030204" pitchFamily="34" charset="0"/>
              </a:rPr>
              <a:t>9</a:t>
            </a:r>
            <a:r>
              <a:rPr lang="en-US" b="1" dirty="0">
                <a:solidFill>
                  <a:srgbClr val="000000"/>
                </a:solidFill>
                <a:latin typeface="Arial Narrow" panose="020B0606020202030204" pitchFamily="34" charset="0"/>
              </a:rPr>
              <a:t>2</a:t>
            </a: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p:txBody>
      </p:sp>
      <p:pic>
        <p:nvPicPr>
          <p:cNvPr id="9" name="Picture 8">
            <a:extLst>
              <a:ext uri="{FF2B5EF4-FFF2-40B4-BE49-F238E27FC236}">
                <a16:creationId xmlns:a16="http://schemas.microsoft.com/office/drawing/2014/main" id="{5EF57AC7-4BD3-86CC-65F9-480EE9A246A2}"/>
              </a:ext>
            </a:extLst>
          </p:cNvPr>
          <p:cNvPicPr>
            <a:picLocks noChangeAspect="1"/>
          </p:cNvPicPr>
          <p:nvPr/>
        </p:nvPicPr>
        <p:blipFill>
          <a:blip r:embed="rId3"/>
          <a:stretch>
            <a:fillRect/>
          </a:stretch>
        </p:blipFill>
        <p:spPr>
          <a:xfrm>
            <a:off x="7301110" y="19591"/>
            <a:ext cx="1842890" cy="830997"/>
          </a:xfrm>
          <a:prstGeom prst="rect">
            <a:avLst/>
          </a:prstGeom>
        </p:spPr>
      </p:pic>
      <p:pic>
        <p:nvPicPr>
          <p:cNvPr id="8" name="Picture 7">
            <a:extLst>
              <a:ext uri="{FF2B5EF4-FFF2-40B4-BE49-F238E27FC236}">
                <a16:creationId xmlns:a16="http://schemas.microsoft.com/office/drawing/2014/main" id="{1F9335F1-D8CF-8983-13A7-AB6CD2FCCE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909" y="1649426"/>
            <a:ext cx="2755035" cy="3121232"/>
          </a:xfrm>
          <a:prstGeom prst="rect">
            <a:avLst/>
          </a:prstGeom>
        </p:spPr>
      </p:pic>
    </p:spTree>
    <p:extLst>
      <p:ext uri="{BB962C8B-B14F-4D97-AF65-F5344CB8AC3E}">
        <p14:creationId xmlns:p14="http://schemas.microsoft.com/office/powerpoint/2010/main" val="44332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7BB3F-948A-1472-6169-498E4625516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14E7AFD-D45F-936D-2684-B3021C084D43}"/>
              </a:ext>
            </a:extLst>
          </p:cNvPr>
          <p:cNvSpPr txBox="1"/>
          <p:nvPr/>
        </p:nvSpPr>
        <p:spPr>
          <a:xfrm>
            <a:off x="276739" y="435089"/>
            <a:ext cx="7234224" cy="707886"/>
          </a:xfrm>
          <a:prstGeom prst="rect">
            <a:avLst/>
          </a:prstGeom>
          <a:noFill/>
        </p:spPr>
        <p:txBody>
          <a:bodyPr wrap="none" rtlCol="0">
            <a:spAutoFit/>
          </a:bodyPr>
          <a:lstStyle/>
          <a:p>
            <a:pPr lvl="0">
              <a:defRPr/>
            </a:pPr>
            <a:r>
              <a:rPr lang="en-US" sz="2000" b="1" dirty="0">
                <a:solidFill>
                  <a:srgbClr val="000000"/>
                </a:solidFill>
                <a:latin typeface="Arial Narrow"/>
              </a:rPr>
              <a:t>Award – Fastest Response for Quiz E-Learning : Jan-2026 to Jun-2026 </a:t>
            </a:r>
          </a:p>
          <a:p>
            <a:pPr lvl="0">
              <a:defRPr/>
            </a:pPr>
            <a:r>
              <a:rPr lang="en-US" sz="2000" b="1" dirty="0">
                <a:solidFill>
                  <a:srgbClr val="000000"/>
                </a:solidFill>
                <a:latin typeface="Arial Narrow"/>
              </a:rPr>
              <a:t>(Batch 2) </a:t>
            </a:r>
          </a:p>
        </p:txBody>
      </p:sp>
      <p:sp>
        <p:nvSpPr>
          <p:cNvPr id="6" name="TextBox 5">
            <a:extLst>
              <a:ext uri="{FF2B5EF4-FFF2-40B4-BE49-F238E27FC236}">
                <a16:creationId xmlns:a16="http://schemas.microsoft.com/office/drawing/2014/main" id="{0F8F9CAE-3F33-E990-9A65-40591138FA8C}"/>
              </a:ext>
            </a:extLst>
          </p:cNvPr>
          <p:cNvSpPr txBox="1"/>
          <p:nvPr/>
        </p:nvSpPr>
        <p:spPr>
          <a:xfrm>
            <a:off x="4040674" y="2116110"/>
            <a:ext cx="4600834"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dirty="0">
                <a:solidFill>
                  <a:srgbClr val="000000"/>
                </a:solidFill>
                <a:latin typeface="Arial Narrow" panose="020B0606020202030204" pitchFamily="34" charset="0"/>
              </a:rPr>
              <a:t>Khairul Anwar Lim Bin Khalil Idham Lim</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noProof="0" dirty="0">
                <a:solidFill>
                  <a:srgbClr val="000000"/>
                </a:solidFill>
                <a:latin typeface="Arial Narrow" panose="020B0606020202030204" pitchFamily="34" charset="0"/>
              </a:rPr>
              <a:t>Engineer</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Project</a:t>
            </a:r>
          </a:p>
        </p:txBody>
      </p:sp>
      <p:sp>
        <p:nvSpPr>
          <p:cNvPr id="7" name="TextBox 6">
            <a:extLst>
              <a:ext uri="{FF2B5EF4-FFF2-40B4-BE49-F238E27FC236}">
                <a16:creationId xmlns:a16="http://schemas.microsoft.com/office/drawing/2014/main" id="{82957333-A75E-D925-6483-A94AE15B2FA5}"/>
              </a:ext>
            </a:extLst>
          </p:cNvPr>
          <p:cNvSpPr txBox="1"/>
          <p:nvPr/>
        </p:nvSpPr>
        <p:spPr>
          <a:xfrm>
            <a:off x="4184374" y="4234070"/>
            <a:ext cx="431343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RM50.00</a:t>
            </a:r>
          </a:p>
        </p:txBody>
      </p:sp>
      <p:pic>
        <p:nvPicPr>
          <p:cNvPr id="5" name="Picture 4">
            <a:extLst>
              <a:ext uri="{FF2B5EF4-FFF2-40B4-BE49-F238E27FC236}">
                <a16:creationId xmlns:a16="http://schemas.microsoft.com/office/drawing/2014/main" id="{C00351D9-07B4-C57F-BC0A-D5E0068B3F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137" y="1416285"/>
            <a:ext cx="2750654" cy="3667539"/>
          </a:xfrm>
          <a:prstGeom prst="rect">
            <a:avLst/>
          </a:prstGeom>
        </p:spPr>
      </p:pic>
      <p:pic>
        <p:nvPicPr>
          <p:cNvPr id="9" name="Picture 8">
            <a:extLst>
              <a:ext uri="{FF2B5EF4-FFF2-40B4-BE49-F238E27FC236}">
                <a16:creationId xmlns:a16="http://schemas.microsoft.com/office/drawing/2014/main" id="{5781482A-8F22-050F-659B-C8FDED473462}"/>
              </a:ext>
            </a:extLst>
          </p:cNvPr>
          <p:cNvPicPr>
            <a:picLocks noChangeAspect="1"/>
          </p:cNvPicPr>
          <p:nvPr/>
        </p:nvPicPr>
        <p:blipFill>
          <a:blip r:embed="rId4"/>
          <a:stretch>
            <a:fillRect/>
          </a:stretch>
        </p:blipFill>
        <p:spPr>
          <a:xfrm>
            <a:off x="7301110" y="19591"/>
            <a:ext cx="1842890" cy="830997"/>
          </a:xfrm>
          <a:prstGeom prst="rect">
            <a:avLst/>
          </a:prstGeom>
        </p:spPr>
      </p:pic>
    </p:spTree>
    <p:extLst>
      <p:ext uri="{BB962C8B-B14F-4D97-AF65-F5344CB8AC3E}">
        <p14:creationId xmlns:p14="http://schemas.microsoft.com/office/powerpoint/2010/main" val="471571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324" y="638689"/>
            <a:ext cx="1111202" cy="461665"/>
          </a:xfrm>
          <a:prstGeom prst="rect">
            <a:avLst/>
          </a:prstGeom>
          <a:noFill/>
        </p:spPr>
        <p:txBody>
          <a:bodyPr wrap="none" rtlCol="0">
            <a:spAutoFit/>
          </a:bodyPr>
          <a:lstStyle/>
          <a:p>
            <a:r>
              <a:rPr lang="en-US" b="1" dirty="0">
                <a:latin typeface="+mn-lt"/>
              </a:rPr>
              <a:t>Agenda</a:t>
            </a:r>
          </a:p>
        </p:txBody>
      </p:sp>
      <p:sp>
        <p:nvSpPr>
          <p:cNvPr id="4" name="TextBox 3"/>
          <p:cNvSpPr txBox="1"/>
          <p:nvPr/>
        </p:nvSpPr>
        <p:spPr>
          <a:xfrm>
            <a:off x="418710" y="1260719"/>
            <a:ext cx="8545827" cy="4093428"/>
          </a:xfrm>
          <a:prstGeom prst="rect">
            <a:avLst/>
          </a:prstGeom>
          <a:noFill/>
        </p:spPr>
        <p:txBody>
          <a:bodyPr wrap="square" rtlCol="0">
            <a:spAutoFit/>
          </a:bodyPr>
          <a:lstStyle/>
          <a:p>
            <a:r>
              <a:rPr lang="en-MY" sz="2000" dirty="0">
                <a:latin typeface="+mn-lt"/>
              </a:rPr>
              <a:t>▪     Human Resources Department</a:t>
            </a:r>
          </a:p>
          <a:p>
            <a:r>
              <a:rPr lang="en-MY" sz="2000" dirty="0">
                <a:latin typeface="+mn-lt"/>
              </a:rPr>
              <a:t>	-	New Staff Reporting : Jan-2026 to Jul-2026</a:t>
            </a:r>
          </a:p>
          <a:p>
            <a:r>
              <a:rPr lang="en-MY" sz="2000" dirty="0">
                <a:latin typeface="+mn-lt"/>
              </a:rPr>
              <a:t>	-	Staff Promotion – First Half FY2026</a:t>
            </a:r>
          </a:p>
          <a:p>
            <a:r>
              <a:rPr lang="en-MY" sz="2000" dirty="0">
                <a:latin typeface="+mn-lt"/>
              </a:rPr>
              <a:t>	-	Best Employee of The Month</a:t>
            </a:r>
          </a:p>
          <a:p>
            <a:r>
              <a:rPr lang="en-MY" sz="2000" dirty="0">
                <a:latin typeface="+mn-lt"/>
              </a:rPr>
              <a:t>	-	</a:t>
            </a:r>
            <a:r>
              <a:rPr lang="en-US" sz="2000" dirty="0">
                <a:latin typeface="+mn-lt"/>
              </a:rPr>
              <a:t>Award – Top Scorer E-Learning Assessment (Batch 1, 2 &amp; 3) </a:t>
            </a:r>
          </a:p>
          <a:p>
            <a:r>
              <a:rPr lang="en-US" sz="2000" dirty="0">
                <a:latin typeface="+mn-lt"/>
              </a:rPr>
              <a:t>	-	Award – Fastest Response for Quiz E-Learning (Batch 1, 2 &amp; 3)		-	Office &amp; Site Attire </a:t>
            </a:r>
            <a:endParaRPr lang="en-MY" sz="2000" dirty="0">
              <a:latin typeface="+mn-lt"/>
            </a:endParaRPr>
          </a:p>
          <a:p>
            <a:r>
              <a:rPr lang="en-MY" sz="2000" dirty="0">
                <a:latin typeface="+mn-lt"/>
              </a:rPr>
              <a:t>	-	SOCSO - </a:t>
            </a:r>
            <a:r>
              <a:rPr lang="sv-SE" sz="2000" dirty="0">
                <a:latin typeface="+mn-lt"/>
              </a:rPr>
              <a:t>Non-Occupational Accident Scheme (SKBBK)</a:t>
            </a:r>
          </a:p>
          <a:p>
            <a:r>
              <a:rPr lang="sv-SE" sz="2000" dirty="0">
                <a:latin typeface="+mn-lt"/>
              </a:rPr>
              <a:t>	-	</a:t>
            </a:r>
            <a:r>
              <a:rPr lang="en-US" sz="2000" dirty="0">
                <a:latin typeface="+mn-lt"/>
              </a:rPr>
              <a:t>E</a:t>
            </a:r>
            <a:r>
              <a:rPr lang="en-MY" sz="2000" dirty="0" err="1">
                <a:latin typeface="+mn-lt"/>
              </a:rPr>
              <a:t>mployees</a:t>
            </a:r>
            <a:r>
              <a:rPr lang="en-MY" sz="2000" dirty="0">
                <a:latin typeface="+mn-lt"/>
              </a:rPr>
              <a:t> Update on HR Matters</a:t>
            </a:r>
          </a:p>
          <a:p>
            <a:endParaRPr lang="en-MY" sz="2000" dirty="0">
              <a:latin typeface="+mn-lt"/>
            </a:endParaRPr>
          </a:p>
          <a:p>
            <a:r>
              <a:rPr lang="en-MY" sz="2000" dirty="0">
                <a:latin typeface="+mn-lt"/>
              </a:rPr>
              <a:t>▪     Project &amp; Construction Department</a:t>
            </a:r>
          </a:p>
          <a:p>
            <a:r>
              <a:rPr lang="en-MY" sz="2000" dirty="0">
                <a:latin typeface="+mn-lt"/>
              </a:rPr>
              <a:t>	-	Ductwork Calculation</a:t>
            </a:r>
          </a:p>
          <a:p>
            <a:r>
              <a:rPr lang="en-MY" sz="2000" dirty="0">
                <a:latin typeface="+mn-lt"/>
              </a:rPr>
              <a:t>	-	Equipment Responsibility &amp; Best Practices</a:t>
            </a:r>
          </a:p>
        </p:txBody>
      </p:sp>
    </p:spTree>
    <p:extLst>
      <p:ext uri="{BB962C8B-B14F-4D97-AF65-F5344CB8AC3E}">
        <p14:creationId xmlns:p14="http://schemas.microsoft.com/office/powerpoint/2010/main" val="223985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7B439-5FF8-45DB-D887-973C7F697BE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214679-C3F6-2272-C148-3D32D1653DB7}"/>
              </a:ext>
            </a:extLst>
          </p:cNvPr>
          <p:cNvSpPr txBox="1"/>
          <p:nvPr/>
        </p:nvSpPr>
        <p:spPr>
          <a:xfrm>
            <a:off x="276739" y="435089"/>
            <a:ext cx="6909840" cy="707886"/>
          </a:xfrm>
          <a:prstGeom prst="rect">
            <a:avLst/>
          </a:prstGeom>
          <a:noFill/>
        </p:spPr>
        <p:txBody>
          <a:bodyPr wrap="none" rtlCol="0">
            <a:spAutoFit/>
          </a:bodyPr>
          <a:lstStyle/>
          <a:p>
            <a:pPr lvl="0">
              <a:defRPr/>
            </a:pPr>
            <a:r>
              <a:rPr lang="en-US" sz="2000" b="1" dirty="0">
                <a:solidFill>
                  <a:srgbClr val="000000"/>
                </a:solidFill>
                <a:latin typeface="Arial Narrow"/>
              </a:rPr>
              <a:t>Award – Top Scorer E-Learning Assessment : Jan-2026 to Jun-2026</a:t>
            </a:r>
          </a:p>
          <a:p>
            <a:pPr lvl="0">
              <a:defRPr/>
            </a:pPr>
            <a:r>
              <a:rPr lang="en-US" sz="2000" b="1" dirty="0">
                <a:solidFill>
                  <a:srgbClr val="000000"/>
                </a:solidFill>
                <a:latin typeface="Arial Narrow"/>
              </a:rPr>
              <a:t>(Batch 3)</a:t>
            </a:r>
          </a:p>
        </p:txBody>
      </p:sp>
      <p:sp>
        <p:nvSpPr>
          <p:cNvPr id="6" name="TextBox 5">
            <a:extLst>
              <a:ext uri="{FF2B5EF4-FFF2-40B4-BE49-F238E27FC236}">
                <a16:creationId xmlns:a16="http://schemas.microsoft.com/office/drawing/2014/main" id="{F6005C3C-6A25-1203-4856-7CC22448D78A}"/>
              </a:ext>
            </a:extLst>
          </p:cNvPr>
          <p:cNvSpPr txBox="1"/>
          <p:nvPr/>
        </p:nvSpPr>
        <p:spPr>
          <a:xfrm>
            <a:off x="4040674" y="2116110"/>
            <a:ext cx="4600834" cy="830997"/>
          </a:xfrm>
          <a:prstGeom prst="rect">
            <a:avLst/>
          </a:prstGeom>
          <a:noFill/>
        </p:spPr>
        <p:txBody>
          <a:bodyPr wrap="square" rtlCol="0">
            <a:spAutoFit/>
          </a:bodyPr>
          <a:lstStyle/>
          <a:p>
            <a:pPr lvl="0">
              <a:defRPr/>
            </a:pPr>
            <a:r>
              <a:rPr lang="en-US" dirty="0">
                <a:solidFill>
                  <a:srgbClr val="000000"/>
                </a:solidFill>
                <a:latin typeface="Arial Narrow" panose="020B0606020202030204" pitchFamily="34" charset="0"/>
              </a:rPr>
              <a:t>Dhiren Singh Lim Ranu</a:t>
            </a:r>
          </a:p>
          <a:p>
            <a:pPr lvl="0">
              <a:defRPr/>
            </a:pPr>
            <a:r>
              <a:rPr lang="en-US" noProof="0" dirty="0">
                <a:solidFill>
                  <a:srgbClr val="000000"/>
                </a:solidFill>
                <a:latin typeface="Arial Narrow" panose="020B0606020202030204" pitchFamily="34" charset="0"/>
              </a:rPr>
              <a:t>Engineer</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Project</a:t>
            </a:r>
          </a:p>
        </p:txBody>
      </p:sp>
      <p:sp>
        <p:nvSpPr>
          <p:cNvPr id="7" name="TextBox 6">
            <a:extLst>
              <a:ext uri="{FF2B5EF4-FFF2-40B4-BE49-F238E27FC236}">
                <a16:creationId xmlns:a16="http://schemas.microsoft.com/office/drawing/2014/main" id="{9BFEC3E7-AD01-FCC8-6C54-FC2205B6D018}"/>
              </a:ext>
            </a:extLst>
          </p:cNvPr>
          <p:cNvSpPr txBox="1"/>
          <p:nvPr/>
        </p:nvSpPr>
        <p:spPr>
          <a:xfrm>
            <a:off x="4184374" y="4234070"/>
            <a:ext cx="431343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RM150.00</a:t>
            </a:r>
          </a:p>
        </p:txBody>
      </p:sp>
      <p:sp>
        <p:nvSpPr>
          <p:cNvPr id="4" name="TextBox 3">
            <a:extLst>
              <a:ext uri="{FF2B5EF4-FFF2-40B4-BE49-F238E27FC236}">
                <a16:creationId xmlns:a16="http://schemas.microsoft.com/office/drawing/2014/main" id="{B179E6F8-0298-BBC5-25DE-10776402D9A5}"/>
              </a:ext>
            </a:extLst>
          </p:cNvPr>
          <p:cNvSpPr txBox="1"/>
          <p:nvPr/>
        </p:nvSpPr>
        <p:spPr>
          <a:xfrm>
            <a:off x="4060552" y="2887473"/>
            <a:ext cx="4600834"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Score = </a:t>
            </a:r>
            <a:r>
              <a:rPr lang="en-US" b="1" dirty="0">
                <a:solidFill>
                  <a:srgbClr val="000000"/>
                </a:solidFill>
                <a:latin typeface="Arial Narrow" panose="020B0606020202030204" pitchFamily="34" charset="0"/>
              </a:rPr>
              <a:t>88</a:t>
            </a:r>
            <a:r>
              <a:rPr kumimoji="0" lang="en-US"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t>
            </a:r>
          </a:p>
        </p:txBody>
      </p:sp>
      <p:pic>
        <p:nvPicPr>
          <p:cNvPr id="9" name="Picture 8">
            <a:extLst>
              <a:ext uri="{FF2B5EF4-FFF2-40B4-BE49-F238E27FC236}">
                <a16:creationId xmlns:a16="http://schemas.microsoft.com/office/drawing/2014/main" id="{9784D543-32E2-F6DE-0FC2-3DF2034B2A95}"/>
              </a:ext>
            </a:extLst>
          </p:cNvPr>
          <p:cNvPicPr>
            <a:picLocks noChangeAspect="1"/>
          </p:cNvPicPr>
          <p:nvPr/>
        </p:nvPicPr>
        <p:blipFill>
          <a:blip r:embed="rId3"/>
          <a:stretch>
            <a:fillRect/>
          </a:stretch>
        </p:blipFill>
        <p:spPr>
          <a:xfrm>
            <a:off x="7301110" y="19591"/>
            <a:ext cx="1842890" cy="830997"/>
          </a:xfrm>
          <a:prstGeom prst="rect">
            <a:avLst/>
          </a:prstGeom>
        </p:spPr>
      </p:pic>
      <p:pic>
        <p:nvPicPr>
          <p:cNvPr id="5" name="Picture 4">
            <a:extLst>
              <a:ext uri="{FF2B5EF4-FFF2-40B4-BE49-F238E27FC236}">
                <a16:creationId xmlns:a16="http://schemas.microsoft.com/office/drawing/2014/main" id="{516FA47C-13BE-6C25-1C56-E5F0EC0CF4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431" y="1419426"/>
            <a:ext cx="2739150" cy="3435572"/>
          </a:xfrm>
          <a:prstGeom prst="rect">
            <a:avLst/>
          </a:prstGeom>
        </p:spPr>
      </p:pic>
    </p:spTree>
    <p:extLst>
      <p:ext uri="{BB962C8B-B14F-4D97-AF65-F5344CB8AC3E}">
        <p14:creationId xmlns:p14="http://schemas.microsoft.com/office/powerpoint/2010/main" val="1939023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B0C9B-819E-81C8-546D-9FA2AB6CFAA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7E0A22-6EBD-453C-6A33-CB7F8FD9954D}"/>
              </a:ext>
            </a:extLst>
          </p:cNvPr>
          <p:cNvSpPr txBox="1"/>
          <p:nvPr/>
        </p:nvSpPr>
        <p:spPr>
          <a:xfrm>
            <a:off x="276739" y="435089"/>
            <a:ext cx="7234224" cy="707886"/>
          </a:xfrm>
          <a:prstGeom prst="rect">
            <a:avLst/>
          </a:prstGeom>
          <a:noFill/>
        </p:spPr>
        <p:txBody>
          <a:bodyPr wrap="none" rtlCol="0">
            <a:spAutoFit/>
          </a:bodyPr>
          <a:lstStyle/>
          <a:p>
            <a:pPr lvl="0">
              <a:defRPr/>
            </a:pPr>
            <a:r>
              <a:rPr lang="en-US" sz="2000" b="1" dirty="0">
                <a:solidFill>
                  <a:srgbClr val="000000"/>
                </a:solidFill>
                <a:latin typeface="Arial Narrow"/>
              </a:rPr>
              <a:t>Award – Fastest Response for Quiz E-Learning : Jan-2026 to Jun-2026 </a:t>
            </a:r>
          </a:p>
          <a:p>
            <a:pPr lvl="0">
              <a:defRPr/>
            </a:pPr>
            <a:r>
              <a:rPr lang="en-US" sz="2000" b="1" dirty="0">
                <a:solidFill>
                  <a:srgbClr val="000000"/>
                </a:solidFill>
                <a:latin typeface="Arial Narrow"/>
              </a:rPr>
              <a:t>(Batch 3) </a:t>
            </a:r>
          </a:p>
        </p:txBody>
      </p:sp>
      <p:sp>
        <p:nvSpPr>
          <p:cNvPr id="6" name="TextBox 5">
            <a:extLst>
              <a:ext uri="{FF2B5EF4-FFF2-40B4-BE49-F238E27FC236}">
                <a16:creationId xmlns:a16="http://schemas.microsoft.com/office/drawing/2014/main" id="{FE2FB6B6-C74D-7653-46BF-31538633762F}"/>
              </a:ext>
            </a:extLst>
          </p:cNvPr>
          <p:cNvSpPr txBox="1"/>
          <p:nvPr/>
        </p:nvSpPr>
        <p:spPr>
          <a:xfrm>
            <a:off x="4040674" y="2116110"/>
            <a:ext cx="4600834" cy="830997"/>
          </a:xfrm>
          <a:prstGeom prst="rect">
            <a:avLst/>
          </a:prstGeom>
          <a:noFill/>
        </p:spPr>
        <p:txBody>
          <a:bodyPr wrap="square" rtlCol="0">
            <a:spAutoFit/>
          </a:bodyPr>
          <a:lstStyle/>
          <a:p>
            <a:pPr lvl="0">
              <a:defRPr/>
            </a:pPr>
            <a:r>
              <a:rPr lang="en-US" dirty="0">
                <a:solidFill>
                  <a:srgbClr val="000000"/>
                </a:solidFill>
                <a:latin typeface="Arial Narrow" panose="020B0606020202030204" pitchFamily="34" charset="0"/>
              </a:rPr>
              <a:t>Yazrin Afif Bin Yahaya</a:t>
            </a:r>
          </a:p>
          <a:p>
            <a:pPr lvl="0">
              <a:defRPr/>
            </a:pPr>
            <a:r>
              <a:rPr lang="en-US" noProof="0" dirty="0">
                <a:solidFill>
                  <a:srgbClr val="000000"/>
                </a:solidFill>
                <a:latin typeface="Arial Narrow" panose="020B0606020202030204" pitchFamily="34" charset="0"/>
              </a:rPr>
              <a:t>Engineer</a:t>
            </a:r>
            <a:r>
              <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 </a:t>
            </a:r>
            <a:r>
              <a:rPr lang="en-US" dirty="0">
                <a:solidFill>
                  <a:srgbClr val="000000"/>
                </a:solidFill>
                <a:latin typeface="Arial Narrow" panose="020B0606020202030204" pitchFamily="34" charset="0"/>
              </a:rPr>
              <a:t>Electrical &amp; Instrumental</a:t>
            </a:r>
            <a:endParaRPr kumimoji="0" lang="en-US" sz="2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 name="TextBox 6">
            <a:extLst>
              <a:ext uri="{FF2B5EF4-FFF2-40B4-BE49-F238E27FC236}">
                <a16:creationId xmlns:a16="http://schemas.microsoft.com/office/drawing/2014/main" id="{735B604A-EEDA-03F3-D645-4E3B1E154345}"/>
              </a:ext>
            </a:extLst>
          </p:cNvPr>
          <p:cNvSpPr txBox="1"/>
          <p:nvPr/>
        </p:nvSpPr>
        <p:spPr>
          <a:xfrm>
            <a:off x="4184374" y="4234070"/>
            <a:ext cx="4313435"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highlight>
                  <a:srgbClr val="FFFF00"/>
                </a:highlight>
                <a:uLnTx/>
                <a:uFillTx/>
                <a:latin typeface="Arial Narrow" panose="020B0606020202030204" pitchFamily="34" charset="0"/>
                <a:ea typeface="+mn-ea"/>
                <a:cs typeface="+mn-cs"/>
              </a:rPr>
              <a:t>Token of appreciation = RM50.00</a:t>
            </a:r>
          </a:p>
        </p:txBody>
      </p:sp>
      <p:pic>
        <p:nvPicPr>
          <p:cNvPr id="9" name="Picture 8">
            <a:extLst>
              <a:ext uri="{FF2B5EF4-FFF2-40B4-BE49-F238E27FC236}">
                <a16:creationId xmlns:a16="http://schemas.microsoft.com/office/drawing/2014/main" id="{759ECB54-01FB-1019-852D-8B4BC52843CA}"/>
              </a:ext>
            </a:extLst>
          </p:cNvPr>
          <p:cNvPicPr>
            <a:picLocks noChangeAspect="1"/>
          </p:cNvPicPr>
          <p:nvPr/>
        </p:nvPicPr>
        <p:blipFill>
          <a:blip r:embed="rId3"/>
          <a:stretch>
            <a:fillRect/>
          </a:stretch>
        </p:blipFill>
        <p:spPr>
          <a:xfrm>
            <a:off x="7301110" y="19591"/>
            <a:ext cx="1842890" cy="830997"/>
          </a:xfrm>
          <a:prstGeom prst="rect">
            <a:avLst/>
          </a:prstGeom>
        </p:spPr>
      </p:pic>
      <p:pic>
        <p:nvPicPr>
          <p:cNvPr id="4" name="Picture 3">
            <a:extLst>
              <a:ext uri="{FF2B5EF4-FFF2-40B4-BE49-F238E27FC236}">
                <a16:creationId xmlns:a16="http://schemas.microsoft.com/office/drawing/2014/main" id="{B5791910-FA65-3925-E778-C21C060CBD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244" y="1481562"/>
            <a:ext cx="2350041" cy="3137262"/>
          </a:xfrm>
          <a:prstGeom prst="rect">
            <a:avLst/>
          </a:prstGeom>
        </p:spPr>
      </p:pic>
    </p:spTree>
    <p:extLst>
      <p:ext uri="{BB962C8B-B14F-4D97-AF65-F5344CB8AC3E}">
        <p14:creationId xmlns:p14="http://schemas.microsoft.com/office/powerpoint/2010/main" val="3765169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21DD4-6128-18C0-4D24-4D7883957B3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140734B-426A-A551-53B3-1B2817E75384}"/>
              </a:ext>
            </a:extLst>
          </p:cNvPr>
          <p:cNvSpPr txBox="1"/>
          <p:nvPr/>
        </p:nvSpPr>
        <p:spPr>
          <a:xfrm>
            <a:off x="407504" y="621700"/>
            <a:ext cx="6689035" cy="461665"/>
          </a:xfrm>
          <a:prstGeom prst="rect">
            <a:avLst/>
          </a:prstGeom>
          <a:noFill/>
        </p:spPr>
        <p:txBody>
          <a:bodyPr wrap="square" rtlCol="0">
            <a:spAutoFit/>
          </a:bodyPr>
          <a:lstStyle/>
          <a:p>
            <a:r>
              <a:rPr lang="en-US" b="1" dirty="0">
                <a:latin typeface="+mn-lt"/>
              </a:rPr>
              <a:t>Office &amp; Site Attire</a:t>
            </a:r>
            <a:endParaRPr lang="en-MY" b="1" dirty="0">
              <a:latin typeface="+mn-lt"/>
            </a:endParaRPr>
          </a:p>
        </p:txBody>
      </p:sp>
      <p:graphicFrame>
        <p:nvGraphicFramePr>
          <p:cNvPr id="5" name="Table 4">
            <a:extLst>
              <a:ext uri="{FF2B5EF4-FFF2-40B4-BE49-F238E27FC236}">
                <a16:creationId xmlns:a16="http://schemas.microsoft.com/office/drawing/2014/main" id="{2108BA3B-0608-F90F-7CCD-FA84D350B7EF}"/>
              </a:ext>
            </a:extLst>
          </p:cNvPr>
          <p:cNvGraphicFramePr>
            <a:graphicFrameLocks noGrp="1"/>
          </p:cNvGraphicFramePr>
          <p:nvPr>
            <p:extLst>
              <p:ext uri="{D42A27DB-BD31-4B8C-83A1-F6EECF244321}">
                <p14:modId xmlns:p14="http://schemas.microsoft.com/office/powerpoint/2010/main" val="1406878500"/>
              </p:ext>
            </p:extLst>
          </p:nvPr>
        </p:nvGraphicFramePr>
        <p:xfrm>
          <a:off x="407505" y="1461331"/>
          <a:ext cx="8334841" cy="4095199"/>
        </p:xfrm>
        <a:graphic>
          <a:graphicData uri="http://schemas.openxmlformats.org/drawingml/2006/table">
            <a:tbl>
              <a:tblPr firstRow="1" firstCol="1" bandRow="1">
                <a:tableStyleId>{5C22544A-7EE6-4342-B048-85BDC9FD1C3A}</a:tableStyleId>
              </a:tblPr>
              <a:tblGrid>
                <a:gridCol w="1042166">
                  <a:extLst>
                    <a:ext uri="{9D8B030D-6E8A-4147-A177-3AD203B41FA5}">
                      <a16:colId xmlns:a16="http://schemas.microsoft.com/office/drawing/2014/main" val="2694301592"/>
                    </a:ext>
                  </a:extLst>
                </a:gridCol>
                <a:gridCol w="1042166">
                  <a:extLst>
                    <a:ext uri="{9D8B030D-6E8A-4147-A177-3AD203B41FA5}">
                      <a16:colId xmlns:a16="http://schemas.microsoft.com/office/drawing/2014/main" val="1976992185"/>
                    </a:ext>
                  </a:extLst>
                </a:gridCol>
                <a:gridCol w="1041337">
                  <a:extLst>
                    <a:ext uri="{9D8B030D-6E8A-4147-A177-3AD203B41FA5}">
                      <a16:colId xmlns:a16="http://schemas.microsoft.com/office/drawing/2014/main" val="3984289449"/>
                    </a:ext>
                  </a:extLst>
                </a:gridCol>
                <a:gridCol w="1042166">
                  <a:extLst>
                    <a:ext uri="{9D8B030D-6E8A-4147-A177-3AD203B41FA5}">
                      <a16:colId xmlns:a16="http://schemas.microsoft.com/office/drawing/2014/main" val="1843076070"/>
                    </a:ext>
                  </a:extLst>
                </a:gridCol>
                <a:gridCol w="1041337">
                  <a:extLst>
                    <a:ext uri="{9D8B030D-6E8A-4147-A177-3AD203B41FA5}">
                      <a16:colId xmlns:a16="http://schemas.microsoft.com/office/drawing/2014/main" val="3331156401"/>
                    </a:ext>
                  </a:extLst>
                </a:gridCol>
                <a:gridCol w="1042166">
                  <a:extLst>
                    <a:ext uri="{9D8B030D-6E8A-4147-A177-3AD203B41FA5}">
                      <a16:colId xmlns:a16="http://schemas.microsoft.com/office/drawing/2014/main" val="3999518345"/>
                    </a:ext>
                  </a:extLst>
                </a:gridCol>
                <a:gridCol w="1041337">
                  <a:extLst>
                    <a:ext uri="{9D8B030D-6E8A-4147-A177-3AD203B41FA5}">
                      <a16:colId xmlns:a16="http://schemas.microsoft.com/office/drawing/2014/main" val="1027399563"/>
                    </a:ext>
                  </a:extLst>
                </a:gridCol>
                <a:gridCol w="1042166">
                  <a:extLst>
                    <a:ext uri="{9D8B030D-6E8A-4147-A177-3AD203B41FA5}">
                      <a16:colId xmlns:a16="http://schemas.microsoft.com/office/drawing/2014/main" val="1534528214"/>
                    </a:ext>
                  </a:extLst>
                </a:gridCol>
              </a:tblGrid>
              <a:tr h="1136590">
                <a:tc>
                  <a:txBody>
                    <a:bodyPr/>
                    <a:lstStyle/>
                    <a:p>
                      <a:pPr algn="ctr">
                        <a:lnSpc>
                          <a:spcPct val="107000"/>
                        </a:lnSpc>
                        <a:buNone/>
                      </a:pPr>
                      <a:r>
                        <a:rPr lang="en-MY" sz="1000" dirty="0">
                          <a:solidFill>
                            <a:schemeClr val="tx2"/>
                          </a:solidFill>
                          <a:effectLst/>
                        </a:rPr>
                        <a:t>Position </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Monday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Tuesday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Wednesday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Thursday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Friday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Saturday / Sunday</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solidFill>
                            <a:schemeClr val="tx2"/>
                          </a:solidFill>
                          <a:effectLst/>
                        </a:rPr>
                        <a:t>1st of every month / </a:t>
                      </a:r>
                      <a:br>
                        <a:rPr lang="en-MY" sz="1000" dirty="0">
                          <a:solidFill>
                            <a:schemeClr val="tx2"/>
                          </a:solidFill>
                          <a:effectLst/>
                        </a:rPr>
                      </a:br>
                      <a:r>
                        <a:rPr lang="en-MY" sz="1000" dirty="0">
                          <a:solidFill>
                            <a:schemeClr val="tx2"/>
                          </a:solidFill>
                          <a:effectLst/>
                        </a:rPr>
                        <a:t>Tender Interview / </a:t>
                      </a:r>
                      <a:br>
                        <a:rPr lang="en-MY" sz="1000" dirty="0">
                          <a:solidFill>
                            <a:schemeClr val="tx2"/>
                          </a:solidFill>
                          <a:effectLst/>
                        </a:rPr>
                      </a:br>
                      <a:r>
                        <a:rPr lang="en-MY" sz="1000" dirty="0">
                          <a:solidFill>
                            <a:schemeClr val="tx2"/>
                          </a:solidFill>
                          <a:effectLst/>
                        </a:rPr>
                        <a:t>Official Meeting</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extLst>
                  <a:ext uri="{0D108BD9-81ED-4DB2-BD59-A6C34878D82A}">
                    <a16:rowId xmlns:a16="http://schemas.microsoft.com/office/drawing/2014/main" val="2438462197"/>
                  </a:ext>
                </a:extLst>
              </a:tr>
              <a:tr h="521047">
                <a:tc>
                  <a:txBody>
                    <a:bodyPr/>
                    <a:lstStyle/>
                    <a:p>
                      <a:pPr algn="ctr">
                        <a:lnSpc>
                          <a:spcPct val="107000"/>
                        </a:lnSpc>
                        <a:buNone/>
                      </a:pPr>
                      <a:r>
                        <a:rPr lang="en-MY" sz="1000" dirty="0">
                          <a:solidFill>
                            <a:schemeClr val="tx2"/>
                          </a:solidFill>
                          <a:effectLst/>
                        </a:rPr>
                        <a:t>Male Manager</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Dexcom (Grey) </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effectLst/>
                        </a:rPr>
                        <a:t>Dexcom (Grey)</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 </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 </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Batik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extLst>
                  <a:ext uri="{0D108BD9-81ED-4DB2-BD59-A6C34878D82A}">
                    <a16:rowId xmlns:a16="http://schemas.microsoft.com/office/drawing/2014/main" val="2552641496"/>
                  </a:ext>
                </a:extLst>
              </a:tr>
              <a:tr h="521047">
                <a:tc rowSpan="2">
                  <a:txBody>
                    <a:bodyPr/>
                    <a:lstStyle/>
                    <a:p>
                      <a:pPr algn="ctr">
                        <a:lnSpc>
                          <a:spcPct val="107000"/>
                        </a:lnSpc>
                        <a:buNone/>
                      </a:pPr>
                      <a:r>
                        <a:rPr lang="en-MY" sz="1000" dirty="0">
                          <a:solidFill>
                            <a:schemeClr val="tx2"/>
                          </a:solidFill>
                          <a:effectLst/>
                        </a:rPr>
                        <a:t>Female Manager</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effectLst/>
                        </a:rPr>
                        <a:t>Office –  Own Attire</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dirty="0" err="1">
                          <a:effectLst/>
                        </a:rPr>
                        <a:t>Lufter</a:t>
                      </a:r>
                      <a:r>
                        <a:rPr lang="en-MY" sz="1000" dirty="0">
                          <a:effectLst/>
                        </a:rPr>
                        <a:t> </a:t>
                      </a:r>
                    </a:p>
                    <a:p>
                      <a:pPr algn="ctr">
                        <a:lnSpc>
                          <a:spcPct val="107000"/>
                        </a:lnSpc>
                        <a:buNone/>
                      </a:pPr>
                      <a:r>
                        <a:rPr lang="en-MY" sz="1000" dirty="0">
                          <a:effectLst/>
                        </a:rPr>
                        <a:t>(Navy Blue)</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dirty="0">
                          <a:effectLst/>
                        </a:rPr>
                        <a:t>GSK </a:t>
                      </a:r>
                    </a:p>
                    <a:p>
                      <a:pPr algn="ctr">
                        <a:lnSpc>
                          <a:spcPct val="107000"/>
                        </a:lnSpc>
                        <a:buNone/>
                      </a:pPr>
                      <a:r>
                        <a:rPr lang="en-MY" sz="1000" dirty="0">
                          <a:effectLst/>
                        </a:rPr>
                        <a:t>(Black)</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dirty="0">
                          <a:effectLst/>
                        </a:rPr>
                        <a:t>GSK </a:t>
                      </a:r>
                    </a:p>
                    <a:p>
                      <a:pPr algn="ctr">
                        <a:lnSpc>
                          <a:spcPct val="107000"/>
                        </a:lnSpc>
                        <a:buNone/>
                      </a:pPr>
                      <a:r>
                        <a:rPr lang="en-MY" sz="1000" dirty="0">
                          <a:effectLst/>
                        </a:rPr>
                        <a:t>(Black)</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rowSpan="2">
                  <a:txBody>
                    <a:bodyPr/>
                    <a:lstStyle/>
                    <a:p>
                      <a:pPr algn="ctr">
                        <a:lnSpc>
                          <a:spcPct val="107000"/>
                        </a:lnSpc>
                        <a:buNone/>
                      </a:pPr>
                      <a:r>
                        <a:rPr lang="en-MY" sz="1000">
                          <a:effectLst/>
                        </a:rPr>
                        <a:t>n/a</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extLst>
                  <a:ext uri="{0D108BD9-81ED-4DB2-BD59-A6C34878D82A}">
                    <a16:rowId xmlns:a16="http://schemas.microsoft.com/office/drawing/2014/main" val="934046582"/>
                  </a:ext>
                </a:extLst>
              </a:tr>
              <a:tr h="874421">
                <a:tc vMerge="1">
                  <a:txBody>
                    <a:bodyPr/>
                    <a:lstStyle/>
                    <a:p>
                      <a:endParaRPr lang="en-MY"/>
                    </a:p>
                  </a:txBody>
                  <a:tcPr/>
                </a:tc>
                <a:tc>
                  <a:txBody>
                    <a:bodyPr/>
                    <a:lstStyle/>
                    <a:p>
                      <a:pPr algn="ctr">
                        <a:lnSpc>
                          <a:spcPct val="107000"/>
                        </a:lnSpc>
                        <a:buNone/>
                      </a:pPr>
                      <a:r>
                        <a:rPr lang="en-MY" sz="1000">
                          <a:effectLst/>
                        </a:rPr>
                        <a:t>Project – Dexcom (Grey)</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vMerge="1">
                  <a:txBody>
                    <a:bodyPr/>
                    <a:lstStyle/>
                    <a:p>
                      <a:endParaRPr lang="en-MY"/>
                    </a:p>
                  </a:txBody>
                  <a:tcPr/>
                </a:tc>
                <a:tc vMerge="1">
                  <a:txBody>
                    <a:bodyPr/>
                    <a:lstStyle/>
                    <a:p>
                      <a:endParaRPr lang="en-MY"/>
                    </a:p>
                  </a:txBody>
                  <a:tcPr/>
                </a:tc>
                <a:tc vMerge="1">
                  <a:txBody>
                    <a:bodyPr/>
                    <a:lstStyle/>
                    <a:p>
                      <a:endParaRPr lang="en-MY"/>
                    </a:p>
                  </a:txBody>
                  <a:tcPr/>
                </a:tc>
                <a:tc vMerge="1">
                  <a:txBody>
                    <a:bodyPr/>
                    <a:lstStyle/>
                    <a:p>
                      <a:endParaRPr lang="en-MY"/>
                    </a:p>
                  </a:txBody>
                  <a:tcPr/>
                </a:tc>
                <a:tc vMerge="1">
                  <a:txBody>
                    <a:bodyPr/>
                    <a:lstStyle/>
                    <a:p>
                      <a:endParaRPr lang="en-MY"/>
                    </a:p>
                  </a:txBody>
                  <a:tcPr/>
                </a:tc>
                <a:tc vMerge="1">
                  <a:txBody>
                    <a:bodyPr/>
                    <a:lstStyle/>
                    <a:p>
                      <a:endParaRPr lang="en-MY"/>
                    </a:p>
                  </a:txBody>
                  <a:tcPr/>
                </a:tc>
                <a:extLst>
                  <a:ext uri="{0D108BD9-81ED-4DB2-BD59-A6C34878D82A}">
                    <a16:rowId xmlns:a16="http://schemas.microsoft.com/office/drawing/2014/main" val="3777061923"/>
                  </a:ext>
                </a:extLst>
              </a:tr>
              <a:tr h="521047">
                <a:tc>
                  <a:txBody>
                    <a:bodyPr/>
                    <a:lstStyle/>
                    <a:p>
                      <a:pPr algn="ctr">
                        <a:lnSpc>
                          <a:spcPct val="107000"/>
                        </a:lnSpc>
                        <a:buNone/>
                      </a:pPr>
                      <a:r>
                        <a:rPr lang="en-MY" sz="1000" dirty="0">
                          <a:solidFill>
                            <a:schemeClr val="tx2"/>
                          </a:solidFill>
                          <a:effectLst/>
                        </a:rPr>
                        <a:t>Male Executive</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endParaRPr lang="en-MY" sz="1000" dirty="0">
                        <a:effectLst/>
                      </a:endParaRPr>
                    </a:p>
                    <a:p>
                      <a:pPr algn="ctr">
                        <a:lnSpc>
                          <a:spcPct val="107000"/>
                        </a:lnSpc>
                        <a:buNone/>
                      </a:pPr>
                      <a:r>
                        <a:rPr lang="en-MY" sz="1000" dirty="0">
                          <a:effectLst/>
                        </a:rPr>
                        <a:t>Dexcom (Grey) </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 </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n/a</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extLst>
                  <a:ext uri="{0D108BD9-81ED-4DB2-BD59-A6C34878D82A}">
                    <a16:rowId xmlns:a16="http://schemas.microsoft.com/office/drawing/2014/main" val="692301937"/>
                  </a:ext>
                </a:extLst>
              </a:tr>
              <a:tr h="521047">
                <a:tc>
                  <a:txBody>
                    <a:bodyPr/>
                    <a:lstStyle/>
                    <a:p>
                      <a:pPr algn="ctr">
                        <a:lnSpc>
                          <a:spcPct val="107000"/>
                        </a:lnSpc>
                        <a:buNone/>
                      </a:pPr>
                      <a:r>
                        <a:rPr lang="en-MY" sz="1000" dirty="0">
                          <a:solidFill>
                            <a:schemeClr val="tx2"/>
                          </a:solidFill>
                          <a:effectLst/>
                        </a:rPr>
                        <a:t>Female Executive</a:t>
                      </a:r>
                      <a:endParaRPr lang="en-MY" sz="1000" dirty="0">
                        <a:solidFill>
                          <a:schemeClr val="tx2"/>
                        </a:solidFill>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Dexcom (Grey) </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 </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GSK </a:t>
                      </a:r>
                    </a:p>
                    <a:p>
                      <a:pPr algn="ctr">
                        <a:lnSpc>
                          <a:spcPct val="107000"/>
                        </a:lnSpc>
                        <a:buNone/>
                      </a:pPr>
                      <a:r>
                        <a:rPr lang="en-MY" sz="1000">
                          <a:effectLst/>
                        </a:rPr>
                        <a:t>(Black)</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a:effectLst/>
                        </a:rPr>
                        <a:t>Lufter </a:t>
                      </a:r>
                    </a:p>
                    <a:p>
                      <a:pPr algn="ctr">
                        <a:lnSpc>
                          <a:spcPct val="107000"/>
                        </a:lnSpc>
                        <a:buNone/>
                      </a:pPr>
                      <a:r>
                        <a:rPr lang="en-MY" sz="1000">
                          <a:effectLst/>
                        </a:rPr>
                        <a:t>(Navy Blue)</a:t>
                      </a:r>
                      <a:endParaRPr lang="en-MY" sz="100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tc>
                  <a:txBody>
                    <a:bodyPr/>
                    <a:lstStyle/>
                    <a:p>
                      <a:pPr algn="ctr">
                        <a:lnSpc>
                          <a:spcPct val="107000"/>
                        </a:lnSpc>
                        <a:buNone/>
                      </a:pPr>
                      <a:r>
                        <a:rPr lang="en-MY" sz="1000" dirty="0">
                          <a:effectLst/>
                        </a:rPr>
                        <a:t>n/a</a:t>
                      </a:r>
                      <a:endParaRPr lang="en-MY" sz="1000" dirty="0">
                        <a:effectLst/>
                        <a:latin typeface="Calibri" panose="020F0502020204030204" pitchFamily="34" charset="0"/>
                        <a:ea typeface="DengXian" panose="02010600030101010101" pitchFamily="2" charset="-122"/>
                        <a:cs typeface="Times New Roman" panose="02020603050405020304" pitchFamily="18" charset="0"/>
                      </a:endParaRPr>
                    </a:p>
                  </a:txBody>
                  <a:tcPr marL="62319" marR="62319" marT="0" marB="0" anchor="ctr"/>
                </a:tc>
                <a:extLst>
                  <a:ext uri="{0D108BD9-81ED-4DB2-BD59-A6C34878D82A}">
                    <a16:rowId xmlns:a16="http://schemas.microsoft.com/office/drawing/2014/main" val="1530399123"/>
                  </a:ext>
                </a:extLst>
              </a:tr>
            </a:tbl>
          </a:graphicData>
        </a:graphic>
      </p:graphicFrame>
    </p:spTree>
    <p:extLst>
      <p:ext uri="{BB962C8B-B14F-4D97-AF65-F5344CB8AC3E}">
        <p14:creationId xmlns:p14="http://schemas.microsoft.com/office/powerpoint/2010/main" val="3228808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0C106-E2A5-64DF-0519-C345665709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61E0FB8-EBE0-36E6-C497-1E2189AA7076}"/>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3F9E7FDC-C838-585F-0E9C-CC7DE508BD8A}"/>
              </a:ext>
            </a:extLst>
          </p:cNvPr>
          <p:cNvSpPr txBox="1"/>
          <p:nvPr/>
        </p:nvSpPr>
        <p:spPr>
          <a:xfrm>
            <a:off x="407504" y="621700"/>
            <a:ext cx="6689035"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sp>
        <p:nvSpPr>
          <p:cNvPr id="8" name="TextBox 7">
            <a:extLst>
              <a:ext uri="{FF2B5EF4-FFF2-40B4-BE49-F238E27FC236}">
                <a16:creationId xmlns:a16="http://schemas.microsoft.com/office/drawing/2014/main" id="{CE5D97FF-D330-E58C-25F1-D9BB87F55CBB}"/>
              </a:ext>
            </a:extLst>
          </p:cNvPr>
          <p:cNvSpPr txBox="1"/>
          <p:nvPr/>
        </p:nvSpPr>
        <p:spPr>
          <a:xfrm>
            <a:off x="407503" y="1351722"/>
            <a:ext cx="8445939" cy="4662815"/>
          </a:xfrm>
          <a:prstGeom prst="rect">
            <a:avLst/>
          </a:prstGeom>
          <a:noFill/>
        </p:spPr>
        <p:txBody>
          <a:bodyPr wrap="square" rtlCol="0">
            <a:spAutoFit/>
          </a:bodyPr>
          <a:lstStyle/>
          <a:p>
            <a:r>
              <a:rPr lang="en-MY" sz="2200" dirty="0">
                <a:latin typeface="Arial Narrow" panose="020B0606020202030204" pitchFamily="34" charset="0"/>
              </a:rPr>
              <a:t>PERKESO (SOCSO) has introduced a new protection scheme known as “</a:t>
            </a:r>
            <a:r>
              <a:rPr lang="en-MY" sz="2200" b="1" dirty="0">
                <a:latin typeface="Arial Narrow" panose="020B0606020202030204" pitchFamily="34" charset="0"/>
              </a:rPr>
              <a:t>LINDUNG 24 JAM”,</a:t>
            </a:r>
            <a:r>
              <a:rPr lang="en-MY" sz="2200" dirty="0">
                <a:latin typeface="Arial Narrow" panose="020B0606020202030204" pitchFamily="34" charset="0"/>
              </a:rPr>
              <a:t> which take </a:t>
            </a:r>
            <a:r>
              <a:rPr lang="en-MY" sz="2200" b="1" dirty="0">
                <a:latin typeface="Arial Narrow" panose="020B0606020202030204" pitchFamily="34" charset="0"/>
              </a:rPr>
              <a:t>effect since 01-Jun-2026.</a:t>
            </a:r>
            <a:r>
              <a:rPr lang="en-MY" sz="2200" dirty="0">
                <a:latin typeface="Arial Narrow" panose="020B0606020202030204" pitchFamily="34" charset="0"/>
              </a:rPr>
              <a:t> </a:t>
            </a:r>
          </a:p>
          <a:p>
            <a:endParaRPr lang="en-MY" sz="2200" dirty="0">
              <a:latin typeface="Arial Narrow" panose="020B0606020202030204" pitchFamily="34" charset="0"/>
            </a:endParaRPr>
          </a:p>
          <a:p>
            <a:r>
              <a:rPr lang="en-MY" sz="2200" dirty="0">
                <a:latin typeface="Arial Narrow" panose="020B0606020202030204" pitchFamily="34" charset="0"/>
              </a:rPr>
              <a:t>- Under this new scheme, employees will receive expanded SOCSO coverage for accidents occurring </a:t>
            </a:r>
            <a:r>
              <a:rPr lang="en-MY" sz="2200" b="1" dirty="0">
                <a:latin typeface="Arial Narrow" panose="020B0606020202030204" pitchFamily="34" charset="0"/>
              </a:rPr>
              <a:t>outside of working hours</a:t>
            </a:r>
            <a:r>
              <a:rPr lang="en-MY" sz="2200" dirty="0">
                <a:latin typeface="Arial Narrow" panose="020B0606020202030204" pitchFamily="34" charset="0"/>
              </a:rPr>
              <a:t>, </a:t>
            </a:r>
            <a:r>
              <a:rPr lang="en-MY" sz="2200" b="1" dirty="0">
                <a:latin typeface="Arial Narrow" panose="020B0606020202030204" pitchFamily="34" charset="0"/>
              </a:rPr>
              <a:t>including non-work-related incidents such as</a:t>
            </a:r>
            <a:r>
              <a:rPr lang="en-MY" sz="2200" dirty="0">
                <a:latin typeface="Arial Narrow" panose="020B0606020202030204" pitchFamily="34" charset="0"/>
              </a:rPr>
              <a:t>:</a:t>
            </a:r>
          </a:p>
          <a:p>
            <a:r>
              <a:rPr lang="en-MY" sz="2200" dirty="0">
                <a:latin typeface="Arial Narrow" panose="020B0606020202030204" pitchFamily="34" charset="0"/>
              </a:rPr>
              <a:t> </a:t>
            </a:r>
          </a:p>
          <a:p>
            <a:pPr lvl="0"/>
            <a:r>
              <a:rPr lang="en-MY" sz="2200" dirty="0">
                <a:latin typeface="Arial Narrow" panose="020B0606020202030204" pitchFamily="34" charset="0"/>
              </a:rPr>
              <a:t>	√ Accidents at home</a:t>
            </a:r>
          </a:p>
          <a:p>
            <a:pPr lvl="0"/>
            <a:r>
              <a:rPr lang="en-MY" sz="2200" dirty="0">
                <a:latin typeface="Arial Narrow" panose="020B0606020202030204" pitchFamily="34" charset="0"/>
              </a:rPr>
              <a:t>	√ Weekend or personal commuting accidents</a:t>
            </a:r>
          </a:p>
          <a:p>
            <a:pPr lvl="0"/>
            <a:r>
              <a:rPr lang="en-MY" sz="2200" dirty="0">
                <a:latin typeface="Arial Narrow" panose="020B0606020202030204" pitchFamily="34" charset="0"/>
              </a:rPr>
              <a:t>	√ Injuries during recreational or sports activities</a:t>
            </a:r>
          </a:p>
          <a:p>
            <a:pPr lvl="0"/>
            <a:r>
              <a:rPr lang="en-MY" sz="2200" dirty="0">
                <a:latin typeface="Arial Narrow" panose="020B0606020202030204" pitchFamily="34" charset="0"/>
              </a:rPr>
              <a:t>	√ Public place accidents and other eligible incidents outside the 	  	    workplace</a:t>
            </a:r>
          </a:p>
          <a:p>
            <a:pPr lvl="0"/>
            <a:endParaRPr lang="en-MY" sz="1100" dirty="0">
              <a:latin typeface="Arial Narrow" panose="020B0606020202030204" pitchFamily="34" charset="0"/>
            </a:endParaRPr>
          </a:p>
          <a:p>
            <a:pPr lvl="0"/>
            <a:r>
              <a:rPr lang="en-MY" sz="2200" b="1" dirty="0">
                <a:latin typeface="Arial Narrow" panose="020B0606020202030204" pitchFamily="34" charset="0"/>
              </a:rPr>
              <a:t>This scheme covers accidents that occur in Malaysia only</a:t>
            </a:r>
          </a:p>
        </p:txBody>
      </p:sp>
    </p:spTree>
    <p:extLst>
      <p:ext uri="{BB962C8B-B14F-4D97-AF65-F5344CB8AC3E}">
        <p14:creationId xmlns:p14="http://schemas.microsoft.com/office/powerpoint/2010/main" val="3266881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16C0B-03CF-87EE-BB1E-F062BA67D5C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1E2B983-5F36-F526-F32D-8D2F136EB32F}"/>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09CA06B0-1BDF-62AA-48A4-AE9E5184F601}"/>
              </a:ext>
            </a:extLst>
          </p:cNvPr>
          <p:cNvSpPr txBox="1"/>
          <p:nvPr/>
        </p:nvSpPr>
        <p:spPr>
          <a:xfrm>
            <a:off x="407504" y="621700"/>
            <a:ext cx="6689035"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sp>
        <p:nvSpPr>
          <p:cNvPr id="8" name="TextBox 7">
            <a:extLst>
              <a:ext uri="{FF2B5EF4-FFF2-40B4-BE49-F238E27FC236}">
                <a16:creationId xmlns:a16="http://schemas.microsoft.com/office/drawing/2014/main" id="{54F0D251-7904-F5DF-4BFD-2C7F8AFD7C22}"/>
              </a:ext>
            </a:extLst>
          </p:cNvPr>
          <p:cNvSpPr txBox="1"/>
          <p:nvPr/>
        </p:nvSpPr>
        <p:spPr>
          <a:xfrm>
            <a:off x="407504" y="1351722"/>
            <a:ext cx="8328992" cy="4154984"/>
          </a:xfrm>
          <a:prstGeom prst="rect">
            <a:avLst/>
          </a:prstGeom>
          <a:noFill/>
        </p:spPr>
        <p:txBody>
          <a:bodyPr wrap="square" rtlCol="0">
            <a:spAutoFit/>
          </a:bodyPr>
          <a:lstStyle/>
          <a:p>
            <a:r>
              <a:rPr lang="en-MY" dirty="0">
                <a:latin typeface="Arial Narrow" panose="020B0606020202030204" pitchFamily="34" charset="0"/>
              </a:rPr>
              <a:t> - The contribution for this scheme will be </a:t>
            </a:r>
            <a:r>
              <a:rPr lang="en-MY" b="1" dirty="0">
                <a:latin typeface="Arial Narrow" panose="020B0606020202030204" pitchFamily="34" charset="0"/>
              </a:rPr>
              <a:t>fully borne by employees</a:t>
            </a:r>
            <a:r>
              <a:rPr lang="en-MY" dirty="0">
                <a:latin typeface="Arial Narrow" panose="020B0606020202030204" pitchFamily="34" charset="0"/>
              </a:rPr>
              <a:t> and deducted together with the monthly payroll contribution.</a:t>
            </a:r>
          </a:p>
          <a:p>
            <a:endParaRPr lang="en-MY" dirty="0">
              <a:latin typeface="Arial Narrow" panose="020B0606020202030204" pitchFamily="34" charset="0"/>
            </a:endParaRPr>
          </a:p>
          <a:p>
            <a:r>
              <a:rPr lang="en-MY" b="1" dirty="0">
                <a:latin typeface="Arial Narrow" panose="020B0606020202030204" pitchFamily="34" charset="0"/>
              </a:rPr>
              <a:t>Contribution Rate:</a:t>
            </a:r>
            <a:endParaRPr lang="en-MY" dirty="0">
              <a:latin typeface="Arial Narrow" panose="020B0606020202030204" pitchFamily="34" charset="0"/>
            </a:endParaRPr>
          </a:p>
          <a:p>
            <a:r>
              <a:rPr lang="en-MY" dirty="0">
                <a:latin typeface="Arial Narrow" panose="020B0606020202030204" pitchFamily="34" charset="0"/>
              </a:rPr>
              <a:t> </a:t>
            </a:r>
          </a:p>
          <a:p>
            <a:r>
              <a:rPr lang="en-MY" dirty="0">
                <a:latin typeface="Arial Narrow" panose="020B0606020202030204" pitchFamily="34" charset="0"/>
              </a:rPr>
              <a:t>The additional contribution rates are expected to be implemented in phases as follows:</a:t>
            </a:r>
          </a:p>
          <a:p>
            <a:endParaRPr lang="en-MY" dirty="0">
              <a:latin typeface="Arial Narrow" panose="020B0606020202030204" pitchFamily="34" charset="0"/>
            </a:endParaRPr>
          </a:p>
          <a:p>
            <a:endParaRPr lang="en-MY" dirty="0">
              <a:latin typeface="Arial Narrow" panose="020B0606020202030204" pitchFamily="34" charset="0"/>
            </a:endParaRPr>
          </a:p>
          <a:p>
            <a:endParaRPr lang="en-MY" dirty="0">
              <a:latin typeface="Arial Narrow" panose="020B0606020202030204" pitchFamily="34" charset="0"/>
            </a:endParaRPr>
          </a:p>
          <a:p>
            <a:endParaRPr lang="en-MY" dirty="0">
              <a:latin typeface="Arial Narrow" panose="020B0606020202030204" pitchFamily="34" charset="0"/>
            </a:endParaRPr>
          </a:p>
        </p:txBody>
      </p:sp>
      <p:graphicFrame>
        <p:nvGraphicFramePr>
          <p:cNvPr id="5" name="Table 4">
            <a:extLst>
              <a:ext uri="{FF2B5EF4-FFF2-40B4-BE49-F238E27FC236}">
                <a16:creationId xmlns:a16="http://schemas.microsoft.com/office/drawing/2014/main" id="{C2D55E9F-3BB6-7695-7632-E0948846D42B}"/>
              </a:ext>
            </a:extLst>
          </p:cNvPr>
          <p:cNvGraphicFramePr>
            <a:graphicFrameLocks noGrp="1"/>
          </p:cNvGraphicFramePr>
          <p:nvPr>
            <p:extLst>
              <p:ext uri="{D42A27DB-BD31-4B8C-83A1-F6EECF244321}">
                <p14:modId xmlns:p14="http://schemas.microsoft.com/office/powerpoint/2010/main" val="3602114005"/>
              </p:ext>
            </p:extLst>
          </p:nvPr>
        </p:nvGraphicFramePr>
        <p:xfrm>
          <a:off x="3025211" y="3758608"/>
          <a:ext cx="5173176" cy="2410905"/>
        </p:xfrm>
        <a:graphic>
          <a:graphicData uri="http://schemas.openxmlformats.org/drawingml/2006/table">
            <a:tbl>
              <a:tblPr firstRow="1" firstCol="1" bandRow="1">
                <a:tableStyleId>{5C22544A-7EE6-4342-B048-85BDC9FD1C3A}</a:tableStyleId>
              </a:tblPr>
              <a:tblGrid>
                <a:gridCol w="2586588">
                  <a:extLst>
                    <a:ext uri="{9D8B030D-6E8A-4147-A177-3AD203B41FA5}">
                      <a16:colId xmlns:a16="http://schemas.microsoft.com/office/drawing/2014/main" val="4016027013"/>
                    </a:ext>
                  </a:extLst>
                </a:gridCol>
                <a:gridCol w="2586588">
                  <a:extLst>
                    <a:ext uri="{9D8B030D-6E8A-4147-A177-3AD203B41FA5}">
                      <a16:colId xmlns:a16="http://schemas.microsoft.com/office/drawing/2014/main" val="1514518526"/>
                    </a:ext>
                  </a:extLst>
                </a:gridCol>
              </a:tblGrid>
              <a:tr h="553100">
                <a:tc>
                  <a:txBody>
                    <a:bodyPr/>
                    <a:lstStyle/>
                    <a:p>
                      <a:pPr algn="ctr">
                        <a:lnSpc>
                          <a:spcPct val="115000"/>
                        </a:lnSpc>
                        <a:buNone/>
                      </a:pPr>
                      <a:r>
                        <a:rPr lang="en-MY" sz="1800" dirty="0">
                          <a:solidFill>
                            <a:schemeClr val="tx2"/>
                          </a:solidFill>
                          <a:effectLst/>
                          <a:latin typeface="Arial Narrow" panose="020B0606020202030204" pitchFamily="34" charset="0"/>
                        </a:rPr>
                        <a:t>Phase</a:t>
                      </a:r>
                    </a:p>
                    <a:p>
                      <a:pPr algn="ctr">
                        <a:lnSpc>
                          <a:spcPct val="115000"/>
                        </a:lnSpc>
                        <a:buNone/>
                      </a:pP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MY" sz="1800" dirty="0">
                          <a:solidFill>
                            <a:schemeClr val="tx2"/>
                          </a:solidFill>
                          <a:effectLst/>
                          <a:latin typeface="Arial Narrow" panose="020B0606020202030204" pitchFamily="34" charset="0"/>
                        </a:rPr>
                        <a:t>Contribution Rate</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7949003"/>
                  </a:ext>
                </a:extLst>
              </a:tr>
              <a:tr h="553100">
                <a:tc>
                  <a:txBody>
                    <a:bodyPr/>
                    <a:lstStyle/>
                    <a:p>
                      <a:pPr algn="ctr">
                        <a:lnSpc>
                          <a:spcPct val="115000"/>
                        </a:lnSpc>
                        <a:buNone/>
                      </a:pPr>
                      <a:r>
                        <a:rPr lang="en-MY" sz="1800" dirty="0">
                          <a:solidFill>
                            <a:schemeClr val="tx2"/>
                          </a:solidFill>
                          <a:effectLst/>
                          <a:latin typeface="Arial Narrow" panose="020B0606020202030204" pitchFamily="34" charset="0"/>
                        </a:rPr>
                        <a:t>First 2 years</a:t>
                      </a:r>
                    </a:p>
                    <a:p>
                      <a:pPr algn="ctr">
                        <a:lnSpc>
                          <a:spcPct val="115000"/>
                        </a:lnSpc>
                        <a:buNone/>
                      </a:pPr>
                      <a:r>
                        <a:rPr lang="en-MY" sz="1800" dirty="0">
                          <a:solidFill>
                            <a:schemeClr val="tx2"/>
                          </a:solidFill>
                          <a:effectLst/>
                          <a:latin typeface="Arial Narrow" panose="020B0606020202030204" pitchFamily="34" charset="0"/>
                        </a:rPr>
                        <a:t>2026 – 2027</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MY" sz="1800" dirty="0">
                          <a:solidFill>
                            <a:schemeClr val="tx2"/>
                          </a:solidFill>
                          <a:effectLst/>
                          <a:latin typeface="Arial Narrow" panose="020B0606020202030204" pitchFamily="34" charset="0"/>
                        </a:rPr>
                        <a:t>0.75%</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2607652"/>
                  </a:ext>
                </a:extLst>
              </a:tr>
              <a:tr h="553100">
                <a:tc>
                  <a:txBody>
                    <a:bodyPr/>
                    <a:lstStyle/>
                    <a:p>
                      <a:pPr algn="ctr">
                        <a:lnSpc>
                          <a:spcPct val="115000"/>
                        </a:lnSpc>
                        <a:buNone/>
                      </a:pPr>
                      <a:r>
                        <a:rPr lang="en-MY" sz="1800" dirty="0">
                          <a:solidFill>
                            <a:schemeClr val="tx2"/>
                          </a:solidFill>
                          <a:effectLst/>
                          <a:latin typeface="Arial Narrow" panose="020B0606020202030204" pitchFamily="34" charset="0"/>
                        </a:rPr>
                        <a:t>Following 3 years</a:t>
                      </a:r>
                    </a:p>
                    <a:p>
                      <a:pPr algn="ctr">
                        <a:lnSpc>
                          <a:spcPct val="115000"/>
                        </a:lnSpc>
                        <a:buNone/>
                      </a:pPr>
                      <a:r>
                        <a:rPr lang="en-MY" sz="1800" dirty="0">
                          <a:solidFill>
                            <a:schemeClr val="tx2"/>
                          </a:solidFill>
                          <a:effectLst/>
                          <a:latin typeface="Arial Narrow" panose="020B0606020202030204" pitchFamily="34" charset="0"/>
                        </a:rPr>
                        <a:t>2028 - 2030</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MY" sz="1800" dirty="0">
                          <a:solidFill>
                            <a:schemeClr val="tx2"/>
                          </a:solidFill>
                          <a:effectLst/>
                          <a:latin typeface="Arial Narrow" panose="020B0606020202030204" pitchFamily="34" charset="0"/>
                        </a:rPr>
                        <a:t>1.00%</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3320083"/>
                  </a:ext>
                </a:extLst>
              </a:tr>
              <a:tr h="553509">
                <a:tc>
                  <a:txBody>
                    <a:bodyPr/>
                    <a:lstStyle/>
                    <a:p>
                      <a:pPr algn="ctr">
                        <a:lnSpc>
                          <a:spcPct val="115000"/>
                        </a:lnSpc>
                        <a:buNone/>
                      </a:pPr>
                      <a:r>
                        <a:rPr lang="en-MY" sz="1800" dirty="0">
                          <a:solidFill>
                            <a:schemeClr val="tx2"/>
                          </a:solidFill>
                          <a:effectLst/>
                          <a:latin typeface="Arial Narrow" panose="020B0606020202030204" pitchFamily="34" charset="0"/>
                        </a:rPr>
                        <a:t>Year 6 onwards</a:t>
                      </a: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buNone/>
                      </a:pPr>
                      <a:r>
                        <a:rPr lang="en-MY" sz="1800" dirty="0">
                          <a:solidFill>
                            <a:schemeClr val="tx2"/>
                          </a:solidFill>
                          <a:effectLst/>
                          <a:latin typeface="Arial Narrow" panose="020B0606020202030204" pitchFamily="34" charset="0"/>
                        </a:rPr>
                        <a:t>1.25%</a:t>
                      </a:r>
                    </a:p>
                    <a:p>
                      <a:pPr algn="ctr">
                        <a:lnSpc>
                          <a:spcPct val="115000"/>
                        </a:lnSpc>
                        <a:buNone/>
                      </a:pPr>
                      <a:endParaRPr lang="en-MY" sz="1800" dirty="0">
                        <a:solidFill>
                          <a:schemeClr val="tx2"/>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9404885"/>
                  </a:ext>
                </a:extLst>
              </a:tr>
            </a:tbl>
          </a:graphicData>
        </a:graphic>
      </p:graphicFrame>
    </p:spTree>
    <p:extLst>
      <p:ext uri="{BB962C8B-B14F-4D97-AF65-F5344CB8AC3E}">
        <p14:creationId xmlns:p14="http://schemas.microsoft.com/office/powerpoint/2010/main" val="2077703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7754F-7305-8FBE-363A-43E5A721367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F8B2A48-67CA-CFFE-9020-804CBE73C9D0}"/>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22A8A1A0-2871-144E-1CAC-EFAB8B8FE205}"/>
              </a:ext>
            </a:extLst>
          </p:cNvPr>
          <p:cNvSpPr txBox="1"/>
          <p:nvPr/>
        </p:nvSpPr>
        <p:spPr>
          <a:xfrm>
            <a:off x="407504" y="621700"/>
            <a:ext cx="6689035"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sp>
        <p:nvSpPr>
          <p:cNvPr id="8" name="TextBox 7">
            <a:extLst>
              <a:ext uri="{FF2B5EF4-FFF2-40B4-BE49-F238E27FC236}">
                <a16:creationId xmlns:a16="http://schemas.microsoft.com/office/drawing/2014/main" id="{76B88600-70EE-5661-F48A-F681F228C6A4}"/>
              </a:ext>
            </a:extLst>
          </p:cNvPr>
          <p:cNvSpPr txBox="1"/>
          <p:nvPr/>
        </p:nvSpPr>
        <p:spPr>
          <a:xfrm>
            <a:off x="407503" y="1351722"/>
            <a:ext cx="8445939" cy="3139321"/>
          </a:xfrm>
          <a:prstGeom prst="rect">
            <a:avLst/>
          </a:prstGeom>
          <a:noFill/>
        </p:spPr>
        <p:txBody>
          <a:bodyPr wrap="square" rtlCol="0">
            <a:spAutoFit/>
          </a:bodyPr>
          <a:lstStyle/>
          <a:p>
            <a:pPr marL="342900" indent="-342900">
              <a:buFontTx/>
              <a:buChar char="-"/>
            </a:pPr>
            <a:r>
              <a:rPr lang="en-MY" sz="2200" b="1" dirty="0">
                <a:latin typeface="Arial Narrow" panose="020B0606020202030204" pitchFamily="34" charset="0"/>
              </a:rPr>
              <a:t>As latest update from PERKESO (SOCSO) as below;</a:t>
            </a:r>
          </a:p>
          <a:p>
            <a:endParaRPr lang="en-MY" sz="2200" b="1" dirty="0">
              <a:latin typeface="Arial Narrow" panose="020B0606020202030204" pitchFamily="34" charset="0"/>
            </a:endParaRPr>
          </a:p>
          <a:p>
            <a:r>
              <a:rPr lang="en-MY" sz="2200" b="1" dirty="0">
                <a:latin typeface="Arial Narrow" panose="020B0606020202030204" pitchFamily="34" charset="0"/>
              </a:rPr>
              <a:t>	</a:t>
            </a:r>
            <a:r>
              <a:rPr lang="en-MY" sz="2200" dirty="0">
                <a:latin typeface="Arial Narrow" panose="020B0606020202030204" pitchFamily="34" charset="0"/>
              </a:rPr>
              <a:t>•  </a:t>
            </a:r>
            <a:r>
              <a:rPr lang="en-US" sz="2200" dirty="0">
                <a:latin typeface="Arial Narrow" panose="020B0606020202030204" pitchFamily="34" charset="0"/>
              </a:rPr>
              <a:t>It is </a:t>
            </a:r>
            <a:r>
              <a:rPr lang="en-US" sz="2200" b="1" dirty="0">
                <a:latin typeface="Arial Narrow" panose="020B0606020202030204" pitchFamily="34" charset="0"/>
              </a:rPr>
              <a:t>no longer compulsory for local employees</a:t>
            </a:r>
            <a:r>
              <a:rPr lang="en-US" sz="2200" dirty="0">
                <a:latin typeface="Arial Narrow" panose="020B0606020202030204" pitchFamily="34" charset="0"/>
              </a:rPr>
              <a:t>. Instead, 	participation is voluntary, and the contributions are fully borne by 	the employees. However, </a:t>
            </a:r>
            <a:r>
              <a:rPr lang="en-US" sz="2200" b="1" dirty="0">
                <a:latin typeface="Arial Narrow" panose="020B0606020202030204" pitchFamily="34" charset="0"/>
              </a:rPr>
              <a:t>it remains mandatory for foreign workers</a:t>
            </a:r>
            <a:r>
              <a:rPr lang="en-US" sz="2200" dirty="0">
                <a:latin typeface="Arial Narrow" panose="020B0606020202030204" pitchFamily="34" charset="0"/>
              </a:rPr>
              <a:t> 	in accordance with existing legal provisions.</a:t>
            </a:r>
          </a:p>
          <a:p>
            <a:endParaRPr lang="en-US" sz="2200" dirty="0">
              <a:latin typeface="Arial Narrow" panose="020B0606020202030204" pitchFamily="34" charset="0"/>
            </a:endParaRPr>
          </a:p>
          <a:p>
            <a:r>
              <a:rPr lang="en-US" sz="2200" dirty="0">
                <a:latin typeface="Arial Narrow" panose="020B0606020202030204" pitchFamily="34" charset="0"/>
              </a:rPr>
              <a:t>	•  Employers shall pay contributions on behalf of employees for as 	long as the employee remains employed with them.</a:t>
            </a:r>
            <a:endParaRPr lang="en-MY" sz="2200" dirty="0">
              <a:latin typeface="Arial Narrow" panose="020B0606020202030204" pitchFamily="34" charset="0"/>
            </a:endParaRPr>
          </a:p>
        </p:txBody>
      </p:sp>
    </p:spTree>
    <p:extLst>
      <p:ext uri="{BB962C8B-B14F-4D97-AF65-F5344CB8AC3E}">
        <p14:creationId xmlns:p14="http://schemas.microsoft.com/office/powerpoint/2010/main" val="3771548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8A395-7341-9436-D408-62C5A4C28BF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4BA997-7631-DD8C-CF73-4943C0129AE7}"/>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84483523-043D-C5A4-2821-F138F59C3458}"/>
              </a:ext>
            </a:extLst>
          </p:cNvPr>
          <p:cNvSpPr txBox="1"/>
          <p:nvPr/>
        </p:nvSpPr>
        <p:spPr>
          <a:xfrm>
            <a:off x="407504" y="621700"/>
            <a:ext cx="6689035"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pic>
        <p:nvPicPr>
          <p:cNvPr id="3" name="Picture 2">
            <a:extLst>
              <a:ext uri="{FF2B5EF4-FFF2-40B4-BE49-F238E27FC236}">
                <a16:creationId xmlns:a16="http://schemas.microsoft.com/office/drawing/2014/main" id="{5B69B74A-1C90-F730-FF35-4815B65264E4}"/>
              </a:ext>
            </a:extLst>
          </p:cNvPr>
          <p:cNvPicPr>
            <a:picLocks noChangeAspect="1"/>
          </p:cNvPicPr>
          <p:nvPr/>
        </p:nvPicPr>
        <p:blipFill>
          <a:blip r:embed="rId3"/>
          <a:stretch>
            <a:fillRect/>
          </a:stretch>
        </p:blipFill>
        <p:spPr>
          <a:xfrm>
            <a:off x="2563739" y="1304542"/>
            <a:ext cx="3999432" cy="5283365"/>
          </a:xfrm>
          <a:prstGeom prst="rect">
            <a:avLst/>
          </a:prstGeom>
        </p:spPr>
      </p:pic>
    </p:spTree>
    <p:extLst>
      <p:ext uri="{BB962C8B-B14F-4D97-AF65-F5344CB8AC3E}">
        <p14:creationId xmlns:p14="http://schemas.microsoft.com/office/powerpoint/2010/main" val="3736946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5EA6C-B9D7-62A4-8CCD-69E7E9BD4B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296C7A5-C61A-F49E-8DB1-D822A93123BE}"/>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28E04AA3-865E-5DF2-7C28-C601D348DD2C}"/>
              </a:ext>
            </a:extLst>
          </p:cNvPr>
          <p:cNvSpPr txBox="1"/>
          <p:nvPr/>
        </p:nvSpPr>
        <p:spPr>
          <a:xfrm>
            <a:off x="337930" y="612631"/>
            <a:ext cx="6539948"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pic>
        <p:nvPicPr>
          <p:cNvPr id="3" name="Picture 2">
            <a:extLst>
              <a:ext uri="{FF2B5EF4-FFF2-40B4-BE49-F238E27FC236}">
                <a16:creationId xmlns:a16="http://schemas.microsoft.com/office/drawing/2014/main" id="{C04AD20E-128E-FA5D-C0BD-E81993316FB9}"/>
              </a:ext>
            </a:extLst>
          </p:cNvPr>
          <p:cNvPicPr>
            <a:picLocks noChangeAspect="1"/>
          </p:cNvPicPr>
          <p:nvPr/>
        </p:nvPicPr>
        <p:blipFill>
          <a:blip r:embed="rId3"/>
          <a:srcRect t="2229"/>
          <a:stretch>
            <a:fillRect/>
          </a:stretch>
        </p:blipFill>
        <p:spPr>
          <a:xfrm>
            <a:off x="3353672" y="1822350"/>
            <a:ext cx="3256304" cy="4661353"/>
          </a:xfrm>
          <a:prstGeom prst="rect">
            <a:avLst/>
          </a:prstGeom>
        </p:spPr>
      </p:pic>
      <p:pic>
        <p:nvPicPr>
          <p:cNvPr id="7" name="Picture 6">
            <a:extLst>
              <a:ext uri="{FF2B5EF4-FFF2-40B4-BE49-F238E27FC236}">
                <a16:creationId xmlns:a16="http://schemas.microsoft.com/office/drawing/2014/main" id="{517AB5A8-8DC9-49A8-DB74-8ACD5B612594}"/>
              </a:ext>
            </a:extLst>
          </p:cNvPr>
          <p:cNvPicPr>
            <a:picLocks noChangeAspect="1"/>
          </p:cNvPicPr>
          <p:nvPr/>
        </p:nvPicPr>
        <p:blipFill>
          <a:blip r:embed="rId4"/>
          <a:srcRect l="10033" r="5617" b="2332"/>
          <a:stretch>
            <a:fillRect/>
          </a:stretch>
        </p:blipFill>
        <p:spPr>
          <a:xfrm>
            <a:off x="337929" y="1905044"/>
            <a:ext cx="2626399" cy="4052731"/>
          </a:xfrm>
          <a:prstGeom prst="rect">
            <a:avLst/>
          </a:prstGeom>
        </p:spPr>
      </p:pic>
      <mc:AlternateContent xmlns:mc="http://schemas.openxmlformats.org/markup-compatibility/2006">
        <mc:Choice xmlns:p14="http://schemas.microsoft.com/office/powerpoint/2010/main" Requires="p14">
          <p:contentPart p14:bwMode="auto" r:id="rId5">
            <p14:nvContentPartPr>
              <p14:cNvPr id="12" name="Ink 11">
                <a:extLst>
                  <a:ext uri="{FF2B5EF4-FFF2-40B4-BE49-F238E27FC236}">
                    <a16:creationId xmlns:a16="http://schemas.microsoft.com/office/drawing/2014/main" id="{926E41E9-B7C1-B2C4-EB09-A88D10B7A0E7}"/>
                  </a:ext>
                </a:extLst>
              </p14:cNvPr>
              <p14:cNvContentPartPr/>
              <p14:nvPr/>
            </p14:nvContentPartPr>
            <p14:xfrm>
              <a:off x="546230" y="4830518"/>
              <a:ext cx="1014480" cy="360"/>
            </p14:xfrm>
          </p:contentPart>
        </mc:Choice>
        <mc:Fallback>
          <p:pic>
            <p:nvPicPr>
              <p:cNvPr id="12" name="Ink 11">
                <a:extLst>
                  <a:ext uri="{FF2B5EF4-FFF2-40B4-BE49-F238E27FC236}">
                    <a16:creationId xmlns:a16="http://schemas.microsoft.com/office/drawing/2014/main" id="{926E41E9-B7C1-B2C4-EB09-A88D10B7A0E7}"/>
                  </a:ext>
                </a:extLst>
              </p:cNvPr>
              <p:cNvPicPr/>
              <p:nvPr/>
            </p:nvPicPr>
            <p:blipFill>
              <a:blip r:embed="rId6"/>
              <a:stretch>
                <a:fillRect/>
              </a:stretch>
            </p:blipFill>
            <p:spPr>
              <a:xfrm>
                <a:off x="492249" y="4722518"/>
                <a:ext cx="1122082"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5" name="Ink 14">
                <a:extLst>
                  <a:ext uri="{FF2B5EF4-FFF2-40B4-BE49-F238E27FC236}">
                    <a16:creationId xmlns:a16="http://schemas.microsoft.com/office/drawing/2014/main" id="{165D330F-E277-AA5F-A3F1-FBAEB887D467}"/>
                  </a:ext>
                </a:extLst>
              </p14:cNvPr>
              <p14:cNvContentPartPr/>
              <p14:nvPr/>
            </p14:nvContentPartPr>
            <p14:xfrm>
              <a:off x="559320" y="5346391"/>
              <a:ext cx="1073880" cy="720"/>
            </p14:xfrm>
          </p:contentPart>
        </mc:Choice>
        <mc:Fallback>
          <p:pic>
            <p:nvPicPr>
              <p:cNvPr id="15" name="Ink 14">
                <a:extLst>
                  <a:ext uri="{FF2B5EF4-FFF2-40B4-BE49-F238E27FC236}">
                    <a16:creationId xmlns:a16="http://schemas.microsoft.com/office/drawing/2014/main" id="{165D330F-E277-AA5F-A3F1-FBAEB887D467}"/>
                  </a:ext>
                </a:extLst>
              </p:cNvPr>
              <p:cNvPicPr/>
              <p:nvPr/>
            </p:nvPicPr>
            <p:blipFill>
              <a:blip r:embed="rId8"/>
              <a:stretch>
                <a:fillRect/>
              </a:stretch>
            </p:blipFill>
            <p:spPr>
              <a:xfrm>
                <a:off x="505320" y="5130391"/>
                <a:ext cx="1181520" cy="432000"/>
              </a:xfrm>
              <a:prstGeom prst="rect">
                <a:avLst/>
              </a:prstGeom>
            </p:spPr>
          </p:pic>
        </mc:Fallback>
      </mc:AlternateContent>
      <p:sp>
        <p:nvSpPr>
          <p:cNvPr id="16" name="Right Brace 15">
            <a:extLst>
              <a:ext uri="{FF2B5EF4-FFF2-40B4-BE49-F238E27FC236}">
                <a16:creationId xmlns:a16="http://schemas.microsoft.com/office/drawing/2014/main" id="{5918D644-34EF-0EB5-9D68-DB61D22FCEF3}"/>
              </a:ext>
            </a:extLst>
          </p:cNvPr>
          <p:cNvSpPr/>
          <p:nvPr/>
        </p:nvSpPr>
        <p:spPr bwMode="auto">
          <a:xfrm>
            <a:off x="6945004" y="1648382"/>
            <a:ext cx="197298" cy="4936914"/>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7" name="TextBox 16">
            <a:extLst>
              <a:ext uri="{FF2B5EF4-FFF2-40B4-BE49-F238E27FC236}">
                <a16:creationId xmlns:a16="http://schemas.microsoft.com/office/drawing/2014/main" id="{B3248603-BC8B-73D0-E756-5C6704C07B7E}"/>
              </a:ext>
            </a:extLst>
          </p:cNvPr>
          <p:cNvSpPr txBox="1"/>
          <p:nvPr/>
        </p:nvSpPr>
        <p:spPr>
          <a:xfrm>
            <a:off x="7215993" y="1704093"/>
            <a:ext cx="1709159" cy="4832092"/>
          </a:xfrm>
          <a:prstGeom prst="rect">
            <a:avLst/>
          </a:prstGeom>
          <a:noFill/>
        </p:spPr>
        <p:txBody>
          <a:bodyPr wrap="square" rtlCol="0">
            <a:spAutoFit/>
          </a:bodyPr>
          <a:lstStyle/>
          <a:p>
            <a:r>
              <a:rPr lang="en-US" sz="1400" b="1" dirty="0">
                <a:latin typeface="+mn-lt"/>
              </a:rPr>
              <a:t>- This is only applicable to staff who DO NOT want to contribute with SKBBK scheme. </a:t>
            </a:r>
          </a:p>
          <a:p>
            <a:endParaRPr lang="en-US" sz="1400" b="1" dirty="0">
              <a:latin typeface="+mn-lt"/>
            </a:endParaRPr>
          </a:p>
          <a:p>
            <a:r>
              <a:rPr lang="en-US" sz="1400" b="1" dirty="0">
                <a:latin typeface="+mn-lt"/>
              </a:rPr>
              <a:t>- </a:t>
            </a:r>
            <a:r>
              <a:rPr lang="en-US" sz="1400" b="1" u="sng" dirty="0">
                <a:latin typeface="+mn-lt"/>
              </a:rPr>
              <a:t>Staff declaration at SOCSO website from 13-Jul-2026 until 31-Aug-2026</a:t>
            </a:r>
          </a:p>
          <a:p>
            <a:endParaRPr lang="en-US" sz="1400" b="1" dirty="0">
              <a:latin typeface="+mn-lt"/>
            </a:endParaRPr>
          </a:p>
          <a:p>
            <a:r>
              <a:rPr lang="en-US" sz="1400" b="1" dirty="0">
                <a:latin typeface="+mn-lt"/>
              </a:rPr>
              <a:t>- Staffs need to submit declaration form to HR</a:t>
            </a:r>
          </a:p>
          <a:p>
            <a:endParaRPr lang="en-US" sz="1400" b="1" dirty="0">
              <a:latin typeface="+mn-lt"/>
            </a:endParaRPr>
          </a:p>
          <a:p>
            <a:r>
              <a:rPr lang="en-US" sz="1400" b="1" dirty="0">
                <a:latin typeface="+mn-lt"/>
              </a:rPr>
              <a:t>- </a:t>
            </a:r>
            <a:r>
              <a:rPr lang="en-US" sz="1400" b="1" u="sng" dirty="0">
                <a:latin typeface="+mn-lt"/>
              </a:rPr>
              <a:t>If NO declaration form submitted</a:t>
            </a:r>
            <a:r>
              <a:rPr lang="en-US" sz="1400" b="1" dirty="0">
                <a:latin typeface="+mn-lt"/>
              </a:rPr>
              <a:t>, it will be </a:t>
            </a:r>
            <a:r>
              <a:rPr lang="en-US" sz="1400" b="1" u="sng" dirty="0">
                <a:latin typeface="+mn-lt"/>
              </a:rPr>
              <a:t>automatically activated </a:t>
            </a:r>
            <a:r>
              <a:rPr lang="en-US" sz="1400" b="1" dirty="0">
                <a:latin typeface="+mn-lt"/>
              </a:rPr>
              <a:t>for this scheme and salary will be deducted as per percentage </a:t>
            </a:r>
            <a:endParaRPr lang="en-MY" sz="1400" b="1" dirty="0">
              <a:latin typeface="+mn-lt"/>
            </a:endParaRPr>
          </a:p>
        </p:txBody>
      </p:sp>
      <p:sp>
        <p:nvSpPr>
          <p:cNvPr id="9" name="TextBox 8">
            <a:extLst>
              <a:ext uri="{FF2B5EF4-FFF2-40B4-BE49-F238E27FC236}">
                <a16:creationId xmlns:a16="http://schemas.microsoft.com/office/drawing/2014/main" id="{72C546DD-8636-9F8D-02AB-C39DC580246E}"/>
              </a:ext>
            </a:extLst>
          </p:cNvPr>
          <p:cNvSpPr txBox="1"/>
          <p:nvPr/>
        </p:nvSpPr>
        <p:spPr>
          <a:xfrm>
            <a:off x="321148" y="1425022"/>
            <a:ext cx="4572000" cy="646331"/>
          </a:xfrm>
          <a:prstGeom prst="rect">
            <a:avLst/>
          </a:prstGeom>
          <a:noFill/>
        </p:spPr>
        <p:txBody>
          <a:bodyPr wrap="square">
            <a:spAutoFit/>
          </a:bodyPr>
          <a:lstStyle/>
          <a:p>
            <a:r>
              <a:rPr lang="en-MY" sz="1800" dirty="0">
                <a:solidFill>
                  <a:schemeClr val="bg1"/>
                </a:solidFill>
                <a:highlight>
                  <a:srgbClr val="0000FF"/>
                </a:highlight>
                <a:latin typeface="+mn-lt"/>
                <a:hlinkClick r:id="rId9"/>
              </a:rPr>
              <a:t>https://lindungfaedah.perkeso.gov.my/auth/</a:t>
            </a:r>
            <a:endParaRPr lang="en-MY" sz="1800" dirty="0">
              <a:solidFill>
                <a:schemeClr val="bg1"/>
              </a:solidFill>
              <a:highlight>
                <a:srgbClr val="0000FF"/>
              </a:highlight>
              <a:latin typeface="+mn-lt"/>
            </a:endParaRPr>
          </a:p>
          <a:p>
            <a:endParaRPr lang="en-MY" sz="1800" dirty="0">
              <a:solidFill>
                <a:schemeClr val="bg1"/>
              </a:solidFill>
              <a:highlight>
                <a:srgbClr val="0000FF"/>
              </a:highlight>
              <a:latin typeface="+mn-lt"/>
            </a:endParaRPr>
          </a:p>
        </p:txBody>
      </p:sp>
    </p:spTree>
    <p:extLst>
      <p:ext uri="{BB962C8B-B14F-4D97-AF65-F5344CB8AC3E}">
        <p14:creationId xmlns:p14="http://schemas.microsoft.com/office/powerpoint/2010/main" val="3466991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E4C8E-5164-060E-F924-5E0514F32E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089DDD-92E6-476E-99F9-75BDDB88332A}"/>
              </a:ext>
            </a:extLst>
          </p:cNvPr>
          <p:cNvPicPr>
            <a:picLocks noChangeAspect="1"/>
          </p:cNvPicPr>
          <p:nvPr/>
        </p:nvPicPr>
        <p:blipFill>
          <a:blip r:embed="rId2"/>
          <a:stretch>
            <a:fillRect/>
          </a:stretch>
        </p:blipFill>
        <p:spPr>
          <a:xfrm>
            <a:off x="6997148" y="0"/>
            <a:ext cx="2146851" cy="1083365"/>
          </a:xfrm>
          <a:prstGeom prst="rect">
            <a:avLst/>
          </a:prstGeom>
        </p:spPr>
      </p:pic>
      <p:sp>
        <p:nvSpPr>
          <p:cNvPr id="6" name="TextBox 5">
            <a:extLst>
              <a:ext uri="{FF2B5EF4-FFF2-40B4-BE49-F238E27FC236}">
                <a16:creationId xmlns:a16="http://schemas.microsoft.com/office/drawing/2014/main" id="{1460A4E1-A0A1-3FB8-E578-73EF380D784B}"/>
              </a:ext>
            </a:extLst>
          </p:cNvPr>
          <p:cNvSpPr txBox="1"/>
          <p:nvPr/>
        </p:nvSpPr>
        <p:spPr>
          <a:xfrm>
            <a:off x="337930" y="612631"/>
            <a:ext cx="6539948" cy="461665"/>
          </a:xfrm>
          <a:prstGeom prst="rect">
            <a:avLst/>
          </a:prstGeom>
          <a:noFill/>
        </p:spPr>
        <p:txBody>
          <a:bodyPr wrap="square" rtlCol="0">
            <a:spAutoFit/>
          </a:bodyPr>
          <a:lstStyle/>
          <a:p>
            <a:r>
              <a:rPr lang="en-MY" b="1" dirty="0">
                <a:latin typeface="+mn-lt"/>
              </a:rPr>
              <a:t>SOCSO - </a:t>
            </a:r>
            <a:r>
              <a:rPr lang="sv-SE" b="1" dirty="0">
                <a:latin typeface="+mn-lt"/>
              </a:rPr>
              <a:t>Non-Occupational Accident Scheme</a:t>
            </a:r>
            <a:endParaRPr lang="en-MY" b="1" dirty="0">
              <a:latin typeface="+mn-lt"/>
            </a:endParaRPr>
          </a:p>
        </p:txBody>
      </p:sp>
      <p:pic>
        <p:nvPicPr>
          <p:cNvPr id="5" name="Picture 4">
            <a:extLst>
              <a:ext uri="{FF2B5EF4-FFF2-40B4-BE49-F238E27FC236}">
                <a16:creationId xmlns:a16="http://schemas.microsoft.com/office/drawing/2014/main" id="{C7FA10B5-A9C5-2020-F199-F891F24E8EAA}"/>
              </a:ext>
            </a:extLst>
          </p:cNvPr>
          <p:cNvPicPr>
            <a:picLocks noChangeAspect="1"/>
          </p:cNvPicPr>
          <p:nvPr/>
        </p:nvPicPr>
        <p:blipFill>
          <a:blip r:embed="rId3"/>
          <a:stretch>
            <a:fillRect/>
          </a:stretch>
        </p:blipFill>
        <p:spPr>
          <a:xfrm>
            <a:off x="2298819" y="1388502"/>
            <a:ext cx="4054736" cy="5058384"/>
          </a:xfrm>
          <a:prstGeom prst="rect">
            <a:avLst/>
          </a:prstGeom>
        </p:spPr>
      </p:pic>
    </p:spTree>
    <p:extLst>
      <p:ext uri="{BB962C8B-B14F-4D97-AF65-F5344CB8AC3E}">
        <p14:creationId xmlns:p14="http://schemas.microsoft.com/office/powerpoint/2010/main" val="3376256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5CDEF-5207-CECD-6D0A-54EEF8A3884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1049849-4B9C-522B-23E8-E9D2B0EF4C26}"/>
              </a:ext>
            </a:extLst>
          </p:cNvPr>
          <p:cNvSpPr txBox="1"/>
          <p:nvPr/>
        </p:nvSpPr>
        <p:spPr>
          <a:xfrm>
            <a:off x="337930" y="612631"/>
            <a:ext cx="6539948" cy="461665"/>
          </a:xfrm>
          <a:prstGeom prst="rect">
            <a:avLst/>
          </a:prstGeom>
          <a:noFill/>
        </p:spPr>
        <p:txBody>
          <a:bodyPr wrap="square" rtlCol="0">
            <a:spAutoFit/>
          </a:bodyPr>
          <a:lstStyle/>
          <a:p>
            <a:r>
              <a:rPr lang="en-US" b="1" dirty="0">
                <a:latin typeface="+mn-lt"/>
              </a:rPr>
              <a:t>E</a:t>
            </a:r>
            <a:r>
              <a:rPr lang="en-MY" b="1" dirty="0" err="1">
                <a:latin typeface="+mn-lt"/>
              </a:rPr>
              <a:t>mployees</a:t>
            </a:r>
            <a:r>
              <a:rPr lang="en-MY" b="1" dirty="0">
                <a:latin typeface="+mn-lt"/>
              </a:rPr>
              <a:t> Update on HR Matters</a:t>
            </a:r>
          </a:p>
        </p:txBody>
      </p:sp>
      <p:sp>
        <p:nvSpPr>
          <p:cNvPr id="8" name="TextBox 7">
            <a:extLst>
              <a:ext uri="{FF2B5EF4-FFF2-40B4-BE49-F238E27FC236}">
                <a16:creationId xmlns:a16="http://schemas.microsoft.com/office/drawing/2014/main" id="{9A222175-7B1F-F4E7-4FCB-0A392805BECF}"/>
              </a:ext>
            </a:extLst>
          </p:cNvPr>
          <p:cNvSpPr txBox="1"/>
          <p:nvPr/>
        </p:nvSpPr>
        <p:spPr>
          <a:xfrm>
            <a:off x="407504" y="1351722"/>
            <a:ext cx="8328992" cy="4401205"/>
          </a:xfrm>
          <a:prstGeom prst="rect">
            <a:avLst/>
          </a:prstGeom>
          <a:noFill/>
        </p:spPr>
        <p:txBody>
          <a:bodyPr wrap="square" rtlCol="0">
            <a:spAutoFit/>
          </a:bodyPr>
          <a:lstStyle/>
          <a:p>
            <a:r>
              <a:rPr lang="en-MY" sz="2000" dirty="0">
                <a:latin typeface="+mn-lt"/>
              </a:rPr>
              <a:t>All employees are reminded to promptly inform the HR department of any changes that may affect to your personal records such as below:</a:t>
            </a:r>
          </a:p>
          <a:p>
            <a:pPr lvl="0"/>
            <a:endParaRPr lang="en-MY" sz="2000" dirty="0">
              <a:latin typeface="+mn-lt"/>
            </a:endParaRPr>
          </a:p>
          <a:p>
            <a:pPr lvl="0"/>
            <a:r>
              <a:rPr lang="en-MY" sz="2000" b="1" dirty="0">
                <a:latin typeface="+mn-lt"/>
              </a:rPr>
              <a:t>1. Changing in marital status</a:t>
            </a:r>
            <a:r>
              <a:rPr lang="en-MY" sz="2000" dirty="0">
                <a:latin typeface="+mn-lt"/>
              </a:rPr>
              <a:t> –</a:t>
            </a:r>
          </a:p>
          <a:p>
            <a:pPr lvl="0"/>
            <a:r>
              <a:rPr lang="en-MY" sz="2000" dirty="0">
                <a:latin typeface="+mn-lt"/>
              </a:rPr>
              <a:t>Employees to inform Superior and to apply Marriage Leave at least one (1) week in advance, and update HR for record. </a:t>
            </a:r>
            <a:r>
              <a:rPr lang="en-MY" sz="2000" b="1" dirty="0">
                <a:latin typeface="+mn-lt"/>
              </a:rPr>
              <a:t>(Supporting document is required)</a:t>
            </a:r>
          </a:p>
          <a:p>
            <a:pPr lvl="0"/>
            <a:endParaRPr lang="en-MY" sz="2000" b="1" dirty="0">
              <a:latin typeface="+mn-lt"/>
            </a:endParaRPr>
          </a:p>
          <a:p>
            <a:pPr lvl="0"/>
            <a:r>
              <a:rPr lang="en-MY" sz="2000" b="1" dirty="0">
                <a:latin typeface="+mn-lt"/>
              </a:rPr>
              <a:t>2. Employees or spouse expecting a child (pregnancy)</a:t>
            </a:r>
            <a:r>
              <a:rPr lang="en-MY" sz="2000" dirty="0">
                <a:latin typeface="+mn-lt"/>
              </a:rPr>
              <a:t> –</a:t>
            </a:r>
          </a:p>
          <a:p>
            <a:pPr lvl="0"/>
            <a:r>
              <a:rPr lang="en-MY" sz="2000" dirty="0">
                <a:latin typeface="+mn-lt"/>
              </a:rPr>
              <a:t>Employees to inform Superior and HR at least thirty (30) days before the commencement of leave. </a:t>
            </a:r>
            <a:r>
              <a:rPr lang="en-MY" sz="2000" b="1" dirty="0">
                <a:latin typeface="+mn-lt"/>
              </a:rPr>
              <a:t>(Supporting document is required)</a:t>
            </a:r>
            <a:endParaRPr lang="en-MY" sz="2000" dirty="0">
              <a:latin typeface="+mn-lt"/>
            </a:endParaRPr>
          </a:p>
          <a:p>
            <a:pPr lvl="0"/>
            <a:endParaRPr lang="en-MY" sz="2000" b="1" dirty="0">
              <a:latin typeface="+mn-lt"/>
            </a:endParaRPr>
          </a:p>
          <a:p>
            <a:pPr lvl="0"/>
            <a:r>
              <a:rPr lang="en-MY" sz="2000" b="1" dirty="0">
                <a:latin typeface="+mn-lt"/>
              </a:rPr>
              <a:t>3. Employees to update on new born information</a:t>
            </a:r>
            <a:r>
              <a:rPr lang="en-MY" sz="2000" dirty="0">
                <a:latin typeface="+mn-lt"/>
              </a:rPr>
              <a:t> </a:t>
            </a:r>
            <a:r>
              <a:rPr lang="en-MY" sz="2000" dirty="0" err="1">
                <a:latin typeface="+mn-lt"/>
              </a:rPr>
              <a:t>eg</a:t>
            </a:r>
            <a:r>
              <a:rPr lang="en-MY" sz="2000" dirty="0">
                <a:latin typeface="+mn-lt"/>
              </a:rPr>
              <a:t>: Name, </a:t>
            </a:r>
            <a:r>
              <a:rPr lang="en-MY" sz="2000" dirty="0" err="1">
                <a:latin typeface="+mn-lt"/>
              </a:rPr>
              <a:t>MyKid</a:t>
            </a:r>
            <a:r>
              <a:rPr lang="en-MY" sz="2000" dirty="0">
                <a:latin typeface="+mn-lt"/>
              </a:rPr>
              <a:t> no, Gender – </a:t>
            </a:r>
          </a:p>
          <a:p>
            <a:pPr lvl="0"/>
            <a:r>
              <a:rPr lang="en-MY" sz="2000" dirty="0">
                <a:latin typeface="+mn-lt"/>
              </a:rPr>
              <a:t>This information is for employees personal file and to ensure employees information is updated. </a:t>
            </a:r>
            <a:r>
              <a:rPr lang="en-MY" sz="2000" b="1" dirty="0">
                <a:latin typeface="+mn-lt"/>
              </a:rPr>
              <a:t>(Supporting document is required)</a:t>
            </a:r>
            <a:endParaRPr lang="en-MY" sz="2000" dirty="0">
              <a:latin typeface="+mn-lt"/>
            </a:endParaRPr>
          </a:p>
        </p:txBody>
      </p:sp>
      <p:pic>
        <p:nvPicPr>
          <p:cNvPr id="3" name="Picture 2">
            <a:extLst>
              <a:ext uri="{FF2B5EF4-FFF2-40B4-BE49-F238E27FC236}">
                <a16:creationId xmlns:a16="http://schemas.microsoft.com/office/drawing/2014/main" id="{53BE7E4C-75DB-26A1-C68D-97C182C1228F}"/>
              </a:ext>
            </a:extLst>
          </p:cNvPr>
          <p:cNvPicPr>
            <a:picLocks noChangeAspect="1"/>
          </p:cNvPicPr>
          <p:nvPr/>
        </p:nvPicPr>
        <p:blipFill>
          <a:blip r:embed="rId2"/>
          <a:stretch>
            <a:fillRect/>
          </a:stretch>
        </p:blipFill>
        <p:spPr>
          <a:xfrm>
            <a:off x="6669283" y="0"/>
            <a:ext cx="2474717" cy="1074296"/>
          </a:xfrm>
          <a:prstGeom prst="rect">
            <a:avLst/>
          </a:prstGeom>
        </p:spPr>
      </p:pic>
    </p:spTree>
    <p:extLst>
      <p:ext uri="{BB962C8B-B14F-4D97-AF65-F5344CB8AC3E}">
        <p14:creationId xmlns:p14="http://schemas.microsoft.com/office/powerpoint/2010/main" val="2284245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101D6-977C-E4EA-16E5-F94E9EB98C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498346-90CA-BD8A-1891-16FD9837990A}"/>
              </a:ext>
            </a:extLst>
          </p:cNvPr>
          <p:cNvSpPr txBox="1"/>
          <p:nvPr/>
        </p:nvSpPr>
        <p:spPr>
          <a:xfrm>
            <a:off x="333324" y="638689"/>
            <a:ext cx="1111202" cy="461665"/>
          </a:xfrm>
          <a:prstGeom prst="rect">
            <a:avLst/>
          </a:prstGeom>
          <a:noFill/>
        </p:spPr>
        <p:txBody>
          <a:bodyPr wrap="none" rtlCol="0">
            <a:spAutoFit/>
          </a:bodyPr>
          <a:lstStyle/>
          <a:p>
            <a:r>
              <a:rPr lang="en-US" b="1" dirty="0">
                <a:latin typeface="+mn-lt"/>
              </a:rPr>
              <a:t>Agenda</a:t>
            </a:r>
          </a:p>
        </p:txBody>
      </p:sp>
      <p:sp>
        <p:nvSpPr>
          <p:cNvPr id="4" name="TextBox 3">
            <a:extLst>
              <a:ext uri="{FF2B5EF4-FFF2-40B4-BE49-F238E27FC236}">
                <a16:creationId xmlns:a16="http://schemas.microsoft.com/office/drawing/2014/main" id="{92B61614-3CEA-6D8D-ABBD-57C918E63D80}"/>
              </a:ext>
            </a:extLst>
          </p:cNvPr>
          <p:cNvSpPr txBox="1"/>
          <p:nvPr/>
        </p:nvSpPr>
        <p:spPr>
          <a:xfrm>
            <a:off x="273960" y="1202553"/>
            <a:ext cx="8641440" cy="3170099"/>
          </a:xfrm>
          <a:prstGeom prst="rect">
            <a:avLst/>
          </a:prstGeom>
          <a:noFill/>
        </p:spPr>
        <p:txBody>
          <a:bodyPr wrap="square" rtlCol="0">
            <a:spAutoFit/>
          </a:bodyPr>
          <a:lstStyle/>
          <a:p>
            <a:r>
              <a:rPr lang="en-MY" sz="2000" dirty="0"/>
              <a:t>▪     </a:t>
            </a:r>
            <a:r>
              <a:rPr lang="en-MY" sz="2000" dirty="0">
                <a:solidFill>
                  <a:schemeClr val="tx2"/>
                </a:solidFill>
                <a:latin typeface="+mn-lt"/>
              </a:rPr>
              <a:t>Engineering Department (Project SKSMC, IVF Level 7)</a:t>
            </a:r>
          </a:p>
          <a:p>
            <a:r>
              <a:rPr lang="en-MY" sz="2000" dirty="0">
                <a:solidFill>
                  <a:schemeClr val="tx2"/>
                </a:solidFill>
                <a:latin typeface="+mn-lt"/>
              </a:rPr>
              <a:t>	-	</a:t>
            </a:r>
            <a:r>
              <a:rPr lang="en-US" sz="2000" dirty="0">
                <a:solidFill>
                  <a:schemeClr val="tx2"/>
                </a:solidFill>
                <a:latin typeface="+mn-lt"/>
              </a:rPr>
              <a:t>Ducting Modification to Eliminate Excessive Sound</a:t>
            </a:r>
            <a:r>
              <a:rPr lang="en-MY" sz="2000" dirty="0">
                <a:solidFill>
                  <a:schemeClr val="tx2"/>
                </a:solidFill>
                <a:latin typeface="+mn-lt"/>
              </a:rPr>
              <a:t>		</a:t>
            </a:r>
          </a:p>
          <a:p>
            <a:endParaRPr lang="en-MY" sz="2000" dirty="0">
              <a:solidFill>
                <a:schemeClr val="tx2"/>
              </a:solidFill>
              <a:latin typeface="+mn-lt"/>
            </a:endParaRPr>
          </a:p>
          <a:p>
            <a:r>
              <a:rPr lang="en-MY" sz="2000" dirty="0">
                <a:latin typeface="+mn-lt"/>
              </a:rPr>
              <a:t>▪     </a:t>
            </a:r>
            <a:r>
              <a:rPr lang="en-MY" sz="2000" dirty="0">
                <a:solidFill>
                  <a:schemeClr val="tx2"/>
                </a:solidFill>
                <a:latin typeface="+mn-lt"/>
              </a:rPr>
              <a:t>Compliance, Training &amp; Development Department</a:t>
            </a:r>
          </a:p>
          <a:p>
            <a:r>
              <a:rPr lang="en-MY" sz="2000" dirty="0">
                <a:solidFill>
                  <a:schemeClr val="tx2"/>
                </a:solidFill>
                <a:latin typeface="+mn-lt"/>
              </a:rPr>
              <a:t>	-	</a:t>
            </a:r>
            <a:r>
              <a:rPr lang="en-US" sz="2000" dirty="0">
                <a:latin typeface="+mn-lt"/>
              </a:rPr>
              <a:t>Results for Quality Objective 2025</a:t>
            </a:r>
          </a:p>
          <a:p>
            <a:r>
              <a:rPr lang="en-MY" sz="2000" dirty="0">
                <a:latin typeface="+mn-lt"/>
              </a:rPr>
              <a:t>	-	</a:t>
            </a:r>
            <a:r>
              <a:rPr lang="en-US" sz="2000" dirty="0">
                <a:latin typeface="+mn-lt"/>
              </a:rPr>
              <a:t>Results of Internal Audit 2026</a:t>
            </a:r>
          </a:p>
          <a:p>
            <a:r>
              <a:rPr lang="en-MY" sz="2000" dirty="0">
                <a:latin typeface="+mn-lt"/>
              </a:rPr>
              <a:t>	-	External Audit 2026</a:t>
            </a:r>
          </a:p>
          <a:p>
            <a:r>
              <a:rPr lang="en-MY" sz="2000" dirty="0">
                <a:latin typeface="+mn-lt"/>
              </a:rPr>
              <a:t>	-	e-Learning : </a:t>
            </a:r>
            <a:r>
              <a:rPr lang="en-US" sz="2000" dirty="0">
                <a:latin typeface="+mn-lt"/>
              </a:rPr>
              <a:t>Training Timeline Proposed for Year 2026 (Batch 1,2,3 &amp; 4)</a:t>
            </a:r>
          </a:p>
          <a:p>
            <a:r>
              <a:rPr lang="en-US" sz="2000" dirty="0">
                <a:latin typeface="+mn-lt"/>
              </a:rPr>
              <a:t>	-	</a:t>
            </a:r>
            <a:r>
              <a:rPr lang="en-MY" sz="2000" dirty="0">
                <a:latin typeface="+mn-lt"/>
              </a:rPr>
              <a:t>Training by Batch</a:t>
            </a:r>
          </a:p>
          <a:p>
            <a:r>
              <a:rPr lang="en-MY" sz="2000" dirty="0">
                <a:latin typeface="+mn-lt"/>
              </a:rPr>
              <a:t>	-	</a:t>
            </a:r>
            <a:r>
              <a:rPr lang="en-US" sz="2000" dirty="0">
                <a:latin typeface="+mn-lt"/>
              </a:rPr>
              <a:t>Class &amp; Topic Proposed for Year 2026</a:t>
            </a:r>
            <a:endParaRPr lang="en-MY" sz="2000" dirty="0">
              <a:latin typeface="+mn-lt"/>
            </a:endParaRPr>
          </a:p>
        </p:txBody>
      </p:sp>
    </p:spTree>
    <p:extLst>
      <p:ext uri="{BB962C8B-B14F-4D97-AF65-F5344CB8AC3E}">
        <p14:creationId xmlns:p14="http://schemas.microsoft.com/office/powerpoint/2010/main" val="615259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71B06A5-E223-4DBC-A9A8-827A66F300A6}"/>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C0CF686F-A2EB-40F7-869C-FE841E1EAFA8}"/>
              </a:ext>
            </a:extLst>
          </p:cNvPr>
          <p:cNvSpPr txBox="1"/>
          <p:nvPr/>
        </p:nvSpPr>
        <p:spPr>
          <a:xfrm>
            <a:off x="-1" y="3605321"/>
            <a:ext cx="6691357" cy="523220"/>
          </a:xfrm>
          <a:prstGeom prst="rect">
            <a:avLst/>
          </a:prstGeom>
          <a:noFill/>
        </p:spPr>
        <p:txBody>
          <a:bodyPr wrap="square" rtlCol="0">
            <a:spAutoFit/>
          </a:bodyPr>
          <a:lstStyle/>
          <a:p>
            <a:r>
              <a:rPr lang="en-MY" sz="2800" b="1" dirty="0">
                <a:latin typeface="+mj-lt"/>
              </a:rPr>
              <a:t>Project &amp; Construction Department</a:t>
            </a:r>
          </a:p>
        </p:txBody>
      </p:sp>
      <p:sp>
        <p:nvSpPr>
          <p:cNvPr id="5" name="TextBox 4">
            <a:extLst>
              <a:ext uri="{FF2B5EF4-FFF2-40B4-BE49-F238E27FC236}">
                <a16:creationId xmlns:a16="http://schemas.microsoft.com/office/drawing/2014/main" id="{407017B2-DF4C-B2C8-747B-55CDD3A5F37B}"/>
              </a:ext>
            </a:extLst>
          </p:cNvPr>
          <p:cNvSpPr txBox="1"/>
          <p:nvPr/>
        </p:nvSpPr>
        <p:spPr>
          <a:xfrm>
            <a:off x="0" y="4204845"/>
            <a:ext cx="5104660" cy="523220"/>
          </a:xfrm>
          <a:prstGeom prst="rect">
            <a:avLst/>
          </a:prstGeom>
          <a:noFill/>
        </p:spPr>
        <p:txBody>
          <a:bodyPr wrap="square" rtlCol="0">
            <a:spAutoFit/>
          </a:bodyPr>
          <a:lstStyle/>
          <a:p>
            <a:r>
              <a:rPr lang="en-MY" sz="2800" b="1" dirty="0">
                <a:latin typeface="+mj-lt"/>
              </a:rPr>
              <a:t>Ductwork Calculation</a:t>
            </a:r>
          </a:p>
        </p:txBody>
      </p:sp>
    </p:spTree>
    <p:extLst>
      <p:ext uri="{BB962C8B-B14F-4D97-AF65-F5344CB8AC3E}">
        <p14:creationId xmlns:p14="http://schemas.microsoft.com/office/powerpoint/2010/main" val="951376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324" y="638689"/>
            <a:ext cx="1324402" cy="461665"/>
          </a:xfrm>
          <a:prstGeom prst="rect">
            <a:avLst/>
          </a:prstGeom>
          <a:noFill/>
        </p:spPr>
        <p:txBody>
          <a:bodyPr wrap="none" rtlCol="0">
            <a:spAutoFit/>
          </a:bodyPr>
          <a:lstStyle/>
          <a:p>
            <a:r>
              <a:rPr lang="en-US" b="1" dirty="0">
                <a:latin typeface="+mn-lt"/>
              </a:rPr>
              <a:t>Objective</a:t>
            </a:r>
          </a:p>
        </p:txBody>
      </p:sp>
      <p:sp>
        <p:nvSpPr>
          <p:cNvPr id="2" name="TextBox 1">
            <a:extLst>
              <a:ext uri="{FF2B5EF4-FFF2-40B4-BE49-F238E27FC236}">
                <a16:creationId xmlns:a16="http://schemas.microsoft.com/office/drawing/2014/main" id="{5925A7C0-E4F3-449E-6668-3A356FBA4D78}"/>
              </a:ext>
            </a:extLst>
          </p:cNvPr>
          <p:cNvSpPr txBox="1"/>
          <p:nvPr/>
        </p:nvSpPr>
        <p:spPr>
          <a:xfrm>
            <a:off x="517585" y="1500996"/>
            <a:ext cx="7108166" cy="1938992"/>
          </a:xfrm>
          <a:prstGeom prst="rect">
            <a:avLst/>
          </a:prstGeom>
          <a:noFill/>
        </p:spPr>
        <p:txBody>
          <a:bodyPr wrap="square" rtlCol="0">
            <a:spAutoFit/>
          </a:bodyPr>
          <a:lstStyle/>
          <a:p>
            <a:pPr marL="342900" indent="-342900">
              <a:buFontTx/>
              <a:buChar char="-"/>
            </a:pPr>
            <a:r>
              <a:rPr lang="en-US" dirty="0">
                <a:latin typeface="+mj-lt"/>
              </a:rPr>
              <a:t>Ensure accurate duct quantity calculations.</a:t>
            </a:r>
          </a:p>
          <a:p>
            <a:pPr marL="342900" indent="-342900">
              <a:buFontTx/>
              <a:buChar char="-"/>
            </a:pPr>
            <a:r>
              <a:rPr lang="en-US" dirty="0">
                <a:latin typeface="+mj-lt"/>
              </a:rPr>
              <a:t>Familiarize with ductwork SQFT calculation and verification methods.</a:t>
            </a:r>
          </a:p>
          <a:p>
            <a:pPr marL="342900" indent="-342900">
              <a:buFontTx/>
              <a:buChar char="-"/>
            </a:pPr>
            <a:r>
              <a:rPr lang="en-US" dirty="0">
                <a:latin typeface="+mj-lt"/>
              </a:rPr>
              <a:t>Improve project profitability through better cost control.</a:t>
            </a:r>
          </a:p>
          <a:p>
            <a:pPr marL="342900" indent="-342900">
              <a:buFontTx/>
              <a:buChar char="-"/>
            </a:pPr>
            <a:r>
              <a:rPr lang="en-US" dirty="0">
                <a:latin typeface="+mj-lt"/>
              </a:rPr>
              <a:t>Reduce variation orders and unnecessary additional costs.</a:t>
            </a:r>
            <a:endParaRPr lang="en-MY" dirty="0">
              <a:latin typeface="+mj-lt"/>
            </a:endParaRPr>
          </a:p>
        </p:txBody>
      </p:sp>
    </p:spTree>
    <p:extLst>
      <p:ext uri="{BB962C8B-B14F-4D97-AF65-F5344CB8AC3E}">
        <p14:creationId xmlns:p14="http://schemas.microsoft.com/office/powerpoint/2010/main" val="1988652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694ED-CC2D-C2B1-4C8E-0CDFDD53CA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2FDECE-C681-5A69-AF73-711470187CBD}"/>
              </a:ext>
            </a:extLst>
          </p:cNvPr>
          <p:cNvSpPr txBox="1"/>
          <p:nvPr/>
        </p:nvSpPr>
        <p:spPr>
          <a:xfrm>
            <a:off x="333324" y="638689"/>
            <a:ext cx="2105063" cy="461665"/>
          </a:xfrm>
          <a:prstGeom prst="rect">
            <a:avLst/>
          </a:prstGeom>
          <a:noFill/>
        </p:spPr>
        <p:txBody>
          <a:bodyPr wrap="none" rtlCol="0">
            <a:spAutoFit/>
          </a:bodyPr>
          <a:lstStyle/>
          <a:p>
            <a:r>
              <a:rPr lang="en-US" b="1" dirty="0">
                <a:latin typeface="+mn-lt"/>
              </a:rPr>
              <a:t>Why Important?</a:t>
            </a:r>
          </a:p>
        </p:txBody>
      </p:sp>
      <p:graphicFrame>
        <p:nvGraphicFramePr>
          <p:cNvPr id="7" name="Diagram 6">
            <a:extLst>
              <a:ext uri="{FF2B5EF4-FFF2-40B4-BE49-F238E27FC236}">
                <a16:creationId xmlns:a16="http://schemas.microsoft.com/office/drawing/2014/main" id="{9693F1B9-8813-3EAB-D11F-804FE3AF229A}"/>
              </a:ext>
            </a:extLst>
          </p:cNvPr>
          <p:cNvGraphicFramePr/>
          <p:nvPr/>
        </p:nvGraphicFramePr>
        <p:xfrm>
          <a:off x="1524000" y="155227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9128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9D22A-2E23-E7F1-E733-B7DE3860F5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1EA2965-3157-945F-9FCF-9904378D4AA2}"/>
              </a:ext>
            </a:extLst>
          </p:cNvPr>
          <p:cNvSpPr txBox="1"/>
          <p:nvPr/>
        </p:nvSpPr>
        <p:spPr>
          <a:xfrm>
            <a:off x="333324" y="638689"/>
            <a:ext cx="2512804" cy="461665"/>
          </a:xfrm>
          <a:prstGeom prst="rect">
            <a:avLst/>
          </a:prstGeom>
          <a:noFill/>
        </p:spPr>
        <p:txBody>
          <a:bodyPr wrap="none" rtlCol="0">
            <a:spAutoFit/>
          </a:bodyPr>
          <a:lstStyle/>
          <a:p>
            <a:r>
              <a:rPr lang="en-US" b="1" dirty="0">
                <a:latin typeface="+mn-lt"/>
              </a:rPr>
              <a:t>Verification Method</a:t>
            </a:r>
          </a:p>
        </p:txBody>
      </p:sp>
      <p:graphicFrame>
        <p:nvGraphicFramePr>
          <p:cNvPr id="2" name="Diagram 1">
            <a:extLst>
              <a:ext uri="{FF2B5EF4-FFF2-40B4-BE49-F238E27FC236}">
                <a16:creationId xmlns:a16="http://schemas.microsoft.com/office/drawing/2014/main" id="{3528E156-E035-2741-4368-EFC9336CEEFD}"/>
              </a:ext>
            </a:extLst>
          </p:cNvPr>
          <p:cNvGraphicFramePr/>
          <p:nvPr>
            <p:extLst>
              <p:ext uri="{D42A27DB-BD31-4B8C-83A1-F6EECF244321}">
                <p14:modId xmlns:p14="http://schemas.microsoft.com/office/powerpoint/2010/main" val="4047559832"/>
              </p:ext>
            </p:extLst>
          </p:nvPr>
        </p:nvGraphicFramePr>
        <p:xfrm>
          <a:off x="963283" y="473973"/>
          <a:ext cx="7076536" cy="5745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2628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91EB26-76AC-CE8B-200D-D517F075E4C0}"/>
              </a:ext>
            </a:extLst>
          </p:cNvPr>
          <p:cNvSpPr txBox="1"/>
          <p:nvPr/>
        </p:nvSpPr>
        <p:spPr>
          <a:xfrm>
            <a:off x="333324" y="638689"/>
            <a:ext cx="2021707" cy="461665"/>
          </a:xfrm>
          <a:prstGeom prst="rect">
            <a:avLst/>
          </a:prstGeom>
          <a:noFill/>
        </p:spPr>
        <p:txBody>
          <a:bodyPr wrap="none" rtlCol="0">
            <a:spAutoFit/>
          </a:bodyPr>
          <a:lstStyle/>
          <a:p>
            <a:r>
              <a:rPr lang="en-US" b="1" dirty="0">
                <a:latin typeface="+mn-lt"/>
              </a:rPr>
              <a:t>Ducting Layout</a:t>
            </a:r>
          </a:p>
        </p:txBody>
      </p:sp>
      <p:pic>
        <p:nvPicPr>
          <p:cNvPr id="11" name="Picture 10">
            <a:extLst>
              <a:ext uri="{FF2B5EF4-FFF2-40B4-BE49-F238E27FC236}">
                <a16:creationId xmlns:a16="http://schemas.microsoft.com/office/drawing/2014/main" id="{BDDC624D-E83D-8F95-2499-C6C63ECE6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971801" y="685799"/>
            <a:ext cx="6857999" cy="5486399"/>
          </a:xfrm>
          <a:prstGeom prst="rect">
            <a:avLst/>
          </a:prstGeom>
        </p:spPr>
      </p:pic>
    </p:spTree>
    <p:extLst>
      <p:ext uri="{BB962C8B-B14F-4D97-AF65-F5344CB8AC3E}">
        <p14:creationId xmlns:p14="http://schemas.microsoft.com/office/powerpoint/2010/main" val="7583657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973C-B7BE-23C5-A9A7-BA785FA2953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70EB39-0658-6367-52E3-C5F83B6B7714}"/>
              </a:ext>
            </a:extLst>
          </p:cNvPr>
          <p:cNvPicPr>
            <a:picLocks noChangeAspect="1"/>
          </p:cNvPicPr>
          <p:nvPr/>
        </p:nvPicPr>
        <p:blipFill>
          <a:blip r:embed="rId2"/>
          <a:stretch>
            <a:fillRect/>
          </a:stretch>
        </p:blipFill>
        <p:spPr>
          <a:xfrm>
            <a:off x="802257" y="1567901"/>
            <a:ext cx="7289321" cy="4315060"/>
          </a:xfrm>
          <a:prstGeom prst="rect">
            <a:avLst/>
          </a:prstGeom>
        </p:spPr>
      </p:pic>
      <p:sp>
        <p:nvSpPr>
          <p:cNvPr id="5" name="TextBox 4">
            <a:extLst>
              <a:ext uri="{FF2B5EF4-FFF2-40B4-BE49-F238E27FC236}">
                <a16:creationId xmlns:a16="http://schemas.microsoft.com/office/drawing/2014/main" id="{2B08FA85-62B4-64F9-8C16-E33B965ED943}"/>
              </a:ext>
            </a:extLst>
          </p:cNvPr>
          <p:cNvSpPr txBox="1"/>
          <p:nvPr/>
        </p:nvSpPr>
        <p:spPr>
          <a:xfrm>
            <a:off x="333324" y="638689"/>
            <a:ext cx="2021707" cy="461665"/>
          </a:xfrm>
          <a:prstGeom prst="rect">
            <a:avLst/>
          </a:prstGeom>
          <a:noFill/>
        </p:spPr>
        <p:txBody>
          <a:bodyPr wrap="none" rtlCol="0">
            <a:spAutoFit/>
          </a:bodyPr>
          <a:lstStyle/>
          <a:p>
            <a:r>
              <a:rPr lang="en-US" b="1" dirty="0">
                <a:latin typeface="+mn-lt"/>
              </a:rPr>
              <a:t>Ducting Layout</a:t>
            </a:r>
          </a:p>
        </p:txBody>
      </p:sp>
      <p:sp>
        <p:nvSpPr>
          <p:cNvPr id="6" name="Oval 5">
            <a:extLst>
              <a:ext uri="{FF2B5EF4-FFF2-40B4-BE49-F238E27FC236}">
                <a16:creationId xmlns:a16="http://schemas.microsoft.com/office/drawing/2014/main" id="{55BA07A8-5C10-07B6-363D-4D3D5F60A6AA}"/>
              </a:ext>
            </a:extLst>
          </p:cNvPr>
          <p:cNvSpPr/>
          <p:nvPr/>
        </p:nvSpPr>
        <p:spPr bwMode="auto">
          <a:xfrm>
            <a:off x="5063706" y="4433977"/>
            <a:ext cx="276045" cy="119044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solidFill>
                  <a:srgbClr val="FF0000"/>
                </a:solidFill>
              </a:ln>
              <a:solidFill>
                <a:schemeClr val="tx1"/>
              </a:solidFill>
              <a:effectLst/>
              <a:latin typeface="Times" pitchFamily="18" charset="0"/>
            </a:endParaRPr>
          </a:p>
        </p:txBody>
      </p:sp>
      <p:sp>
        <p:nvSpPr>
          <p:cNvPr id="8" name="Oval 7">
            <a:extLst>
              <a:ext uri="{FF2B5EF4-FFF2-40B4-BE49-F238E27FC236}">
                <a16:creationId xmlns:a16="http://schemas.microsoft.com/office/drawing/2014/main" id="{7EF301ED-B0AF-3D89-1965-AD8D5301E728}"/>
              </a:ext>
            </a:extLst>
          </p:cNvPr>
          <p:cNvSpPr/>
          <p:nvPr/>
        </p:nvSpPr>
        <p:spPr bwMode="auto">
          <a:xfrm>
            <a:off x="4226943" y="3623093"/>
            <a:ext cx="345057" cy="1013605"/>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solidFill>
                  <a:srgbClr val="FF0000"/>
                </a:solidFill>
              </a:ln>
              <a:solidFill>
                <a:schemeClr val="tx1"/>
              </a:solidFill>
              <a:effectLst/>
              <a:latin typeface="Times" pitchFamily="18" charset="0"/>
            </a:endParaRPr>
          </a:p>
        </p:txBody>
      </p:sp>
      <p:sp>
        <p:nvSpPr>
          <p:cNvPr id="9" name="TextBox 8">
            <a:extLst>
              <a:ext uri="{FF2B5EF4-FFF2-40B4-BE49-F238E27FC236}">
                <a16:creationId xmlns:a16="http://schemas.microsoft.com/office/drawing/2014/main" id="{C7F234B0-39E4-FF0C-1511-5AF997B45AD2}"/>
              </a:ext>
            </a:extLst>
          </p:cNvPr>
          <p:cNvSpPr txBox="1"/>
          <p:nvPr/>
        </p:nvSpPr>
        <p:spPr>
          <a:xfrm>
            <a:off x="4966562" y="1383235"/>
            <a:ext cx="1020169" cy="369332"/>
          </a:xfrm>
          <a:prstGeom prst="rect">
            <a:avLst/>
          </a:prstGeom>
          <a:solidFill>
            <a:schemeClr val="bg1"/>
          </a:solidFill>
        </p:spPr>
        <p:txBody>
          <a:bodyPr wrap="square" rtlCol="0">
            <a:spAutoFit/>
          </a:bodyPr>
          <a:lstStyle/>
          <a:p>
            <a:r>
              <a:rPr lang="en-MY" sz="1800" dirty="0">
                <a:solidFill>
                  <a:srgbClr val="FF0000"/>
                </a:solidFill>
                <a:latin typeface="+mj-lt"/>
              </a:rPr>
              <a:t>Main duct</a:t>
            </a:r>
          </a:p>
        </p:txBody>
      </p:sp>
      <p:cxnSp>
        <p:nvCxnSpPr>
          <p:cNvPr id="10" name="Straight Arrow Connector 9">
            <a:extLst>
              <a:ext uri="{FF2B5EF4-FFF2-40B4-BE49-F238E27FC236}">
                <a16:creationId xmlns:a16="http://schemas.microsoft.com/office/drawing/2014/main" id="{E1681638-653A-5E4A-FB45-3EF4C0F2B810}"/>
              </a:ext>
            </a:extLst>
          </p:cNvPr>
          <p:cNvCxnSpPr/>
          <p:nvPr/>
        </p:nvCxnSpPr>
        <p:spPr bwMode="auto">
          <a:xfrm flipH="1">
            <a:off x="4446673" y="1734611"/>
            <a:ext cx="617033" cy="608122"/>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a:extLst>
              <a:ext uri="{FF2B5EF4-FFF2-40B4-BE49-F238E27FC236}">
                <a16:creationId xmlns:a16="http://schemas.microsoft.com/office/drawing/2014/main" id="{62D94691-CF49-BBDC-7E89-0B7ADA1DC235}"/>
              </a:ext>
            </a:extLst>
          </p:cNvPr>
          <p:cNvSpPr txBox="1"/>
          <p:nvPr/>
        </p:nvSpPr>
        <p:spPr>
          <a:xfrm>
            <a:off x="6018984" y="1861290"/>
            <a:ext cx="1373854" cy="369332"/>
          </a:xfrm>
          <a:prstGeom prst="rect">
            <a:avLst/>
          </a:prstGeom>
          <a:solidFill>
            <a:schemeClr val="bg1"/>
          </a:solidFill>
        </p:spPr>
        <p:txBody>
          <a:bodyPr wrap="square" rtlCol="0">
            <a:spAutoFit/>
          </a:bodyPr>
          <a:lstStyle/>
          <a:p>
            <a:r>
              <a:rPr lang="en-MY" sz="1800" dirty="0">
                <a:solidFill>
                  <a:srgbClr val="FF0000"/>
                </a:solidFill>
                <a:latin typeface="+mj-lt"/>
              </a:rPr>
              <a:t>Branch duct</a:t>
            </a:r>
          </a:p>
        </p:txBody>
      </p:sp>
      <p:cxnSp>
        <p:nvCxnSpPr>
          <p:cNvPr id="13" name="Straight Arrow Connector 12">
            <a:extLst>
              <a:ext uri="{FF2B5EF4-FFF2-40B4-BE49-F238E27FC236}">
                <a16:creationId xmlns:a16="http://schemas.microsoft.com/office/drawing/2014/main" id="{E36C33E7-5445-3DFF-F99E-35EE93EBFE71}"/>
              </a:ext>
            </a:extLst>
          </p:cNvPr>
          <p:cNvCxnSpPr/>
          <p:nvPr/>
        </p:nvCxnSpPr>
        <p:spPr bwMode="auto">
          <a:xfrm flipH="1">
            <a:off x="5401951" y="2176025"/>
            <a:ext cx="617033" cy="608122"/>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3FC236F8-0256-E64E-C925-F37E5BA9881C}"/>
              </a:ext>
            </a:extLst>
          </p:cNvPr>
          <p:cNvSpPr txBox="1"/>
          <p:nvPr/>
        </p:nvSpPr>
        <p:spPr>
          <a:xfrm>
            <a:off x="1716657" y="5290099"/>
            <a:ext cx="1429731" cy="369332"/>
          </a:xfrm>
          <a:prstGeom prst="rect">
            <a:avLst/>
          </a:prstGeom>
          <a:solidFill>
            <a:schemeClr val="bg1"/>
          </a:solidFill>
        </p:spPr>
        <p:txBody>
          <a:bodyPr wrap="square" rtlCol="0">
            <a:spAutoFit/>
          </a:bodyPr>
          <a:lstStyle/>
          <a:p>
            <a:r>
              <a:rPr lang="en-MY" sz="1800" dirty="0">
                <a:solidFill>
                  <a:srgbClr val="FF0000"/>
                </a:solidFill>
                <a:latin typeface="+mj-lt"/>
              </a:rPr>
              <a:t>Dropper duct</a:t>
            </a:r>
          </a:p>
        </p:txBody>
      </p:sp>
      <p:cxnSp>
        <p:nvCxnSpPr>
          <p:cNvPr id="17" name="Straight Arrow Connector 16">
            <a:extLst>
              <a:ext uri="{FF2B5EF4-FFF2-40B4-BE49-F238E27FC236}">
                <a16:creationId xmlns:a16="http://schemas.microsoft.com/office/drawing/2014/main" id="{7BABAEE0-32FF-16F7-6ECE-A1EB04F933A2}"/>
              </a:ext>
            </a:extLst>
          </p:cNvPr>
          <p:cNvCxnSpPr/>
          <p:nvPr/>
        </p:nvCxnSpPr>
        <p:spPr bwMode="auto">
          <a:xfrm flipV="1">
            <a:off x="3243532" y="4636698"/>
            <a:ext cx="983411" cy="653401"/>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a:extLst>
              <a:ext uri="{FF2B5EF4-FFF2-40B4-BE49-F238E27FC236}">
                <a16:creationId xmlns:a16="http://schemas.microsoft.com/office/drawing/2014/main" id="{120C1D3D-BD32-CDB0-9AC2-4A08B3A29FAD}"/>
              </a:ext>
            </a:extLst>
          </p:cNvPr>
          <p:cNvCxnSpPr/>
          <p:nvPr/>
        </p:nvCxnSpPr>
        <p:spPr bwMode="auto">
          <a:xfrm flipV="1">
            <a:off x="3243532" y="5104245"/>
            <a:ext cx="1723030" cy="185854"/>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Oval 3">
            <a:extLst>
              <a:ext uri="{FF2B5EF4-FFF2-40B4-BE49-F238E27FC236}">
                <a16:creationId xmlns:a16="http://schemas.microsoft.com/office/drawing/2014/main" id="{274F3FCA-7267-37F8-9826-61FD7612B313}"/>
              </a:ext>
            </a:extLst>
          </p:cNvPr>
          <p:cNvSpPr/>
          <p:nvPr/>
        </p:nvSpPr>
        <p:spPr bwMode="auto">
          <a:xfrm>
            <a:off x="5261624" y="2656935"/>
            <a:ext cx="271975" cy="478585"/>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solidFill>
                  <a:srgbClr val="FF0000"/>
                </a:solidFill>
              </a:ln>
              <a:solidFill>
                <a:schemeClr val="tx1"/>
              </a:solidFill>
              <a:effectLst/>
              <a:latin typeface="Times" pitchFamily="18" charset="0"/>
            </a:endParaRPr>
          </a:p>
        </p:txBody>
      </p:sp>
    </p:spTree>
    <p:extLst>
      <p:ext uri="{BB962C8B-B14F-4D97-AF65-F5344CB8AC3E}">
        <p14:creationId xmlns:p14="http://schemas.microsoft.com/office/powerpoint/2010/main" val="72261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2" grpId="0" animBg="1"/>
      <p:bldP spid="16"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589E1F-DEA3-32EB-0C49-1113C2BD111A}"/>
              </a:ext>
            </a:extLst>
          </p:cNvPr>
          <p:cNvPicPr>
            <a:picLocks noChangeAspect="1"/>
          </p:cNvPicPr>
          <p:nvPr/>
        </p:nvPicPr>
        <p:blipFill>
          <a:blip r:embed="rId2"/>
          <a:stretch>
            <a:fillRect/>
          </a:stretch>
        </p:blipFill>
        <p:spPr>
          <a:xfrm>
            <a:off x="198000" y="5717148"/>
            <a:ext cx="8748000" cy="780014"/>
          </a:xfrm>
          <a:prstGeom prst="rect">
            <a:avLst/>
          </a:prstGeom>
        </p:spPr>
      </p:pic>
      <p:pic>
        <p:nvPicPr>
          <p:cNvPr id="5" name="Picture 4">
            <a:extLst>
              <a:ext uri="{FF2B5EF4-FFF2-40B4-BE49-F238E27FC236}">
                <a16:creationId xmlns:a16="http://schemas.microsoft.com/office/drawing/2014/main" id="{5AEAE55B-1959-AA91-0B87-DE32C1BE7BD6}"/>
              </a:ext>
            </a:extLst>
          </p:cNvPr>
          <p:cNvPicPr>
            <a:picLocks noChangeAspect="1"/>
          </p:cNvPicPr>
          <p:nvPr/>
        </p:nvPicPr>
        <p:blipFill>
          <a:blip r:embed="rId3"/>
          <a:stretch>
            <a:fillRect/>
          </a:stretch>
        </p:blipFill>
        <p:spPr>
          <a:xfrm>
            <a:off x="198000" y="1286259"/>
            <a:ext cx="8748000" cy="4413494"/>
          </a:xfrm>
          <a:prstGeom prst="rect">
            <a:avLst/>
          </a:prstGeom>
        </p:spPr>
      </p:pic>
      <p:sp>
        <p:nvSpPr>
          <p:cNvPr id="7" name="TextBox 6">
            <a:extLst>
              <a:ext uri="{FF2B5EF4-FFF2-40B4-BE49-F238E27FC236}">
                <a16:creationId xmlns:a16="http://schemas.microsoft.com/office/drawing/2014/main" id="{8D604077-3E4C-1F1D-DFED-CF02641906C4}"/>
              </a:ext>
            </a:extLst>
          </p:cNvPr>
          <p:cNvSpPr txBox="1"/>
          <p:nvPr/>
        </p:nvSpPr>
        <p:spPr>
          <a:xfrm>
            <a:off x="333324" y="638689"/>
            <a:ext cx="2909771" cy="461665"/>
          </a:xfrm>
          <a:prstGeom prst="rect">
            <a:avLst/>
          </a:prstGeom>
          <a:noFill/>
        </p:spPr>
        <p:txBody>
          <a:bodyPr wrap="none" rtlCol="0">
            <a:spAutoFit/>
          </a:bodyPr>
          <a:lstStyle/>
          <a:p>
            <a:r>
              <a:rPr lang="en-US" b="1" dirty="0">
                <a:latin typeface="+mn-lt"/>
              </a:rPr>
              <a:t>Ductwork Calculations</a:t>
            </a:r>
          </a:p>
        </p:txBody>
      </p:sp>
      <p:sp>
        <p:nvSpPr>
          <p:cNvPr id="8" name="Oval 7">
            <a:extLst>
              <a:ext uri="{FF2B5EF4-FFF2-40B4-BE49-F238E27FC236}">
                <a16:creationId xmlns:a16="http://schemas.microsoft.com/office/drawing/2014/main" id="{8896F9D7-D1A6-E82C-E2BC-3BCBA3C61ECB}"/>
              </a:ext>
            </a:extLst>
          </p:cNvPr>
          <p:cNvSpPr/>
          <p:nvPr/>
        </p:nvSpPr>
        <p:spPr bwMode="auto">
          <a:xfrm>
            <a:off x="1379182" y="3493006"/>
            <a:ext cx="388188" cy="240677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2" name="Oval 11">
            <a:extLst>
              <a:ext uri="{FF2B5EF4-FFF2-40B4-BE49-F238E27FC236}">
                <a16:creationId xmlns:a16="http://schemas.microsoft.com/office/drawing/2014/main" id="{0D98CF23-98A6-F756-1BA2-72A986D7367B}"/>
              </a:ext>
            </a:extLst>
          </p:cNvPr>
          <p:cNvSpPr/>
          <p:nvPr/>
        </p:nvSpPr>
        <p:spPr bwMode="auto">
          <a:xfrm>
            <a:off x="1988782" y="3493006"/>
            <a:ext cx="388188" cy="240677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cxnSp>
        <p:nvCxnSpPr>
          <p:cNvPr id="16" name="Straight Arrow Connector 15">
            <a:extLst>
              <a:ext uri="{FF2B5EF4-FFF2-40B4-BE49-F238E27FC236}">
                <a16:creationId xmlns:a16="http://schemas.microsoft.com/office/drawing/2014/main" id="{5E085EBD-15F3-A45B-9590-E2569DFE1E08}"/>
              </a:ext>
            </a:extLst>
          </p:cNvPr>
          <p:cNvCxnSpPr/>
          <p:nvPr/>
        </p:nvCxnSpPr>
        <p:spPr bwMode="auto">
          <a:xfrm flipH="1">
            <a:off x="1573276" y="2329129"/>
            <a:ext cx="1221682" cy="109555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a:extLst>
              <a:ext uri="{FF2B5EF4-FFF2-40B4-BE49-F238E27FC236}">
                <a16:creationId xmlns:a16="http://schemas.microsoft.com/office/drawing/2014/main" id="{B3EC4B37-4FB4-D6CA-C18F-105FBE906531}"/>
              </a:ext>
            </a:extLst>
          </p:cNvPr>
          <p:cNvCxnSpPr/>
          <p:nvPr/>
        </p:nvCxnSpPr>
        <p:spPr bwMode="auto">
          <a:xfrm flipH="1">
            <a:off x="2182876" y="2329129"/>
            <a:ext cx="612082" cy="109555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Box 20">
            <a:extLst>
              <a:ext uri="{FF2B5EF4-FFF2-40B4-BE49-F238E27FC236}">
                <a16:creationId xmlns:a16="http://schemas.microsoft.com/office/drawing/2014/main" id="{3E1853BD-199B-0352-B311-42CFE867773F}"/>
              </a:ext>
            </a:extLst>
          </p:cNvPr>
          <p:cNvSpPr txBox="1"/>
          <p:nvPr/>
        </p:nvSpPr>
        <p:spPr>
          <a:xfrm>
            <a:off x="3812258" y="1887671"/>
            <a:ext cx="1558046" cy="369332"/>
          </a:xfrm>
          <a:prstGeom prst="rect">
            <a:avLst/>
          </a:prstGeom>
          <a:solidFill>
            <a:schemeClr val="bg1"/>
          </a:solidFill>
        </p:spPr>
        <p:txBody>
          <a:bodyPr wrap="square" rtlCol="0">
            <a:spAutoFit/>
          </a:bodyPr>
          <a:lstStyle/>
          <a:p>
            <a:r>
              <a:rPr lang="en-MY" sz="1800" dirty="0">
                <a:solidFill>
                  <a:srgbClr val="FF0000"/>
                </a:solidFill>
                <a:latin typeface="+mj-lt"/>
              </a:rPr>
              <a:t>Quantity similar</a:t>
            </a:r>
          </a:p>
        </p:txBody>
      </p:sp>
      <p:sp>
        <p:nvSpPr>
          <p:cNvPr id="23" name="Oval 22">
            <a:extLst>
              <a:ext uri="{FF2B5EF4-FFF2-40B4-BE49-F238E27FC236}">
                <a16:creationId xmlns:a16="http://schemas.microsoft.com/office/drawing/2014/main" id="{B8350DDF-3A23-6600-4016-75BD7740397C}"/>
              </a:ext>
            </a:extLst>
          </p:cNvPr>
          <p:cNvSpPr/>
          <p:nvPr/>
        </p:nvSpPr>
        <p:spPr bwMode="auto">
          <a:xfrm>
            <a:off x="2441866" y="3493006"/>
            <a:ext cx="388188" cy="240677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cxnSp>
        <p:nvCxnSpPr>
          <p:cNvPr id="25" name="Straight Arrow Connector 24">
            <a:extLst>
              <a:ext uri="{FF2B5EF4-FFF2-40B4-BE49-F238E27FC236}">
                <a16:creationId xmlns:a16="http://schemas.microsoft.com/office/drawing/2014/main" id="{732962A8-A70A-3A66-6B71-2B813A242F7C}"/>
              </a:ext>
            </a:extLst>
          </p:cNvPr>
          <p:cNvCxnSpPr/>
          <p:nvPr/>
        </p:nvCxnSpPr>
        <p:spPr bwMode="auto">
          <a:xfrm flipH="1" flipV="1">
            <a:off x="2794958" y="5899776"/>
            <a:ext cx="406459" cy="414757"/>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Box 28">
            <a:extLst>
              <a:ext uri="{FF2B5EF4-FFF2-40B4-BE49-F238E27FC236}">
                <a16:creationId xmlns:a16="http://schemas.microsoft.com/office/drawing/2014/main" id="{9CE7F4E9-5AE1-6D4B-F713-7D7369D2F165}"/>
              </a:ext>
            </a:extLst>
          </p:cNvPr>
          <p:cNvSpPr txBox="1"/>
          <p:nvPr/>
        </p:nvSpPr>
        <p:spPr>
          <a:xfrm>
            <a:off x="3201417" y="6437305"/>
            <a:ext cx="1221682" cy="365821"/>
          </a:xfrm>
          <a:prstGeom prst="rect">
            <a:avLst/>
          </a:prstGeom>
          <a:solidFill>
            <a:schemeClr val="bg1"/>
          </a:solidFill>
        </p:spPr>
        <p:txBody>
          <a:bodyPr wrap="square" rtlCol="0">
            <a:spAutoFit/>
          </a:bodyPr>
          <a:lstStyle/>
          <a:p>
            <a:r>
              <a:rPr lang="en-MY" sz="1800" dirty="0">
                <a:solidFill>
                  <a:srgbClr val="FF0000"/>
                </a:solidFill>
                <a:latin typeface="+mj-lt"/>
              </a:rPr>
              <a:t>Duct length</a:t>
            </a:r>
          </a:p>
        </p:txBody>
      </p:sp>
      <p:sp>
        <p:nvSpPr>
          <p:cNvPr id="31" name="Oval 30">
            <a:extLst>
              <a:ext uri="{FF2B5EF4-FFF2-40B4-BE49-F238E27FC236}">
                <a16:creationId xmlns:a16="http://schemas.microsoft.com/office/drawing/2014/main" id="{DD30B461-7EC6-05B3-3833-B86651F24829}"/>
              </a:ext>
            </a:extLst>
          </p:cNvPr>
          <p:cNvSpPr/>
          <p:nvPr/>
        </p:nvSpPr>
        <p:spPr bwMode="auto">
          <a:xfrm>
            <a:off x="3263465" y="3517474"/>
            <a:ext cx="388188" cy="240677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cxnSp>
        <p:nvCxnSpPr>
          <p:cNvPr id="32" name="Straight Arrow Connector 31">
            <a:extLst>
              <a:ext uri="{FF2B5EF4-FFF2-40B4-BE49-F238E27FC236}">
                <a16:creationId xmlns:a16="http://schemas.microsoft.com/office/drawing/2014/main" id="{027D9DA9-8E1B-A203-BB5A-A215BF338BA4}"/>
              </a:ext>
            </a:extLst>
          </p:cNvPr>
          <p:cNvCxnSpPr/>
          <p:nvPr/>
        </p:nvCxnSpPr>
        <p:spPr bwMode="auto">
          <a:xfrm flipH="1">
            <a:off x="3558152" y="2397451"/>
            <a:ext cx="612082" cy="109555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a:extLst>
              <a:ext uri="{FF2B5EF4-FFF2-40B4-BE49-F238E27FC236}">
                <a16:creationId xmlns:a16="http://schemas.microsoft.com/office/drawing/2014/main" id="{AF001656-CE99-0897-801E-CB964F0D4C11}"/>
              </a:ext>
            </a:extLst>
          </p:cNvPr>
          <p:cNvSpPr txBox="1"/>
          <p:nvPr/>
        </p:nvSpPr>
        <p:spPr>
          <a:xfrm>
            <a:off x="2530416" y="1859112"/>
            <a:ext cx="1221682" cy="365821"/>
          </a:xfrm>
          <a:prstGeom prst="rect">
            <a:avLst/>
          </a:prstGeom>
          <a:solidFill>
            <a:schemeClr val="bg1"/>
          </a:solidFill>
        </p:spPr>
        <p:txBody>
          <a:bodyPr wrap="square" rtlCol="0">
            <a:spAutoFit/>
          </a:bodyPr>
          <a:lstStyle/>
          <a:p>
            <a:r>
              <a:rPr lang="en-MY" sz="1800" dirty="0">
                <a:solidFill>
                  <a:srgbClr val="FF0000"/>
                </a:solidFill>
                <a:latin typeface="+mj-lt"/>
              </a:rPr>
              <a:t>Ducting size</a:t>
            </a:r>
          </a:p>
        </p:txBody>
      </p:sp>
      <p:sp>
        <p:nvSpPr>
          <p:cNvPr id="6" name="Rectangle 5">
            <a:extLst>
              <a:ext uri="{FF2B5EF4-FFF2-40B4-BE49-F238E27FC236}">
                <a16:creationId xmlns:a16="http://schemas.microsoft.com/office/drawing/2014/main" id="{D68B3C70-C497-CCB0-4D38-9313A64DF5D4}"/>
              </a:ext>
            </a:extLst>
          </p:cNvPr>
          <p:cNvSpPr/>
          <p:nvPr/>
        </p:nvSpPr>
        <p:spPr bwMode="auto">
          <a:xfrm>
            <a:off x="198000" y="5968098"/>
            <a:ext cx="8748000" cy="13877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cxnSp>
        <p:nvCxnSpPr>
          <p:cNvPr id="10" name="Straight Arrow Connector 9">
            <a:extLst>
              <a:ext uri="{FF2B5EF4-FFF2-40B4-BE49-F238E27FC236}">
                <a16:creationId xmlns:a16="http://schemas.microsoft.com/office/drawing/2014/main" id="{4DF8E4BD-116C-7E9E-417A-9AF8AE8569B0}"/>
              </a:ext>
            </a:extLst>
          </p:cNvPr>
          <p:cNvCxnSpPr/>
          <p:nvPr/>
        </p:nvCxnSpPr>
        <p:spPr bwMode="auto">
          <a:xfrm flipH="1" flipV="1">
            <a:off x="5249183" y="6106872"/>
            <a:ext cx="314855" cy="390290"/>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a:extLst>
              <a:ext uri="{FF2B5EF4-FFF2-40B4-BE49-F238E27FC236}">
                <a16:creationId xmlns:a16="http://schemas.microsoft.com/office/drawing/2014/main" id="{4DD55746-0BFF-FD2D-98A9-B918A3E5E436}"/>
              </a:ext>
            </a:extLst>
          </p:cNvPr>
          <p:cNvSpPr txBox="1"/>
          <p:nvPr/>
        </p:nvSpPr>
        <p:spPr>
          <a:xfrm>
            <a:off x="5635924" y="6437305"/>
            <a:ext cx="1669881" cy="369332"/>
          </a:xfrm>
          <a:prstGeom prst="rect">
            <a:avLst/>
          </a:prstGeom>
          <a:solidFill>
            <a:schemeClr val="bg1"/>
          </a:solidFill>
        </p:spPr>
        <p:txBody>
          <a:bodyPr wrap="none" rtlCol="0">
            <a:spAutoFit/>
          </a:bodyPr>
          <a:lstStyle/>
          <a:p>
            <a:r>
              <a:rPr lang="en-US" sz="1800" dirty="0">
                <a:solidFill>
                  <a:srgbClr val="FF0000"/>
                </a:solidFill>
                <a:latin typeface="+mj-lt"/>
              </a:rPr>
              <a:t>Overall Duct Area</a:t>
            </a:r>
            <a:endParaRPr lang="en-MY" sz="1800" dirty="0">
              <a:solidFill>
                <a:srgbClr val="FF0000"/>
              </a:solidFill>
              <a:latin typeface="+mj-lt"/>
            </a:endParaRPr>
          </a:p>
        </p:txBody>
      </p:sp>
    </p:spTree>
    <p:extLst>
      <p:ext uri="{BB962C8B-B14F-4D97-AF65-F5344CB8AC3E}">
        <p14:creationId xmlns:p14="http://schemas.microsoft.com/office/powerpoint/2010/main" val="111659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additive="base">
                                        <p:cTn id="28" dur="500" fill="hold"/>
                                        <p:tgtEl>
                                          <p:spTgt spid="34"/>
                                        </p:tgtEl>
                                        <p:attrNameLst>
                                          <p:attrName>ppt_x</p:attrName>
                                        </p:attrNameLst>
                                      </p:cBhvr>
                                      <p:tavLst>
                                        <p:tav tm="0">
                                          <p:val>
                                            <p:strVal val="#ppt_x"/>
                                          </p:val>
                                        </p:tav>
                                        <p:tav tm="100000">
                                          <p:val>
                                            <p:strVal val="#ppt_x"/>
                                          </p:val>
                                        </p:tav>
                                      </p:tavLst>
                                    </p:anim>
                                    <p:anim calcmode="lin" valueType="num">
                                      <p:cBhvr additive="base">
                                        <p:cTn id="2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ppt_x"/>
                                          </p:val>
                                        </p:tav>
                                        <p:tav tm="100000">
                                          <p:val>
                                            <p:strVal val="#ppt_x"/>
                                          </p:val>
                                        </p:tav>
                                      </p:tavLst>
                                    </p:anim>
                                    <p:anim calcmode="lin" valueType="num">
                                      <p:cBhvr additive="base">
                                        <p:cTn id="35" dur="500" fill="hold"/>
                                        <p:tgtEl>
                                          <p:spTgt spid="23"/>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ppt_x"/>
                                          </p:val>
                                        </p:tav>
                                        <p:tav tm="100000">
                                          <p:val>
                                            <p:strVal val="#ppt_x"/>
                                          </p:val>
                                        </p:tav>
                                      </p:tavLst>
                                    </p:anim>
                                    <p:anim calcmode="lin" valueType="num">
                                      <p:cBhvr additive="base">
                                        <p:cTn id="39" dur="500" fill="hold"/>
                                        <p:tgtEl>
                                          <p:spTgt spid="25"/>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additive="base">
                                        <p:cTn id="42" dur="500" fill="hold"/>
                                        <p:tgtEl>
                                          <p:spTgt spid="29"/>
                                        </p:tgtEl>
                                        <p:attrNameLst>
                                          <p:attrName>ppt_x</p:attrName>
                                        </p:attrNameLst>
                                      </p:cBhvr>
                                      <p:tavLst>
                                        <p:tav tm="0">
                                          <p:val>
                                            <p:strVal val="#ppt_x"/>
                                          </p:val>
                                        </p:tav>
                                        <p:tav tm="100000">
                                          <p:val>
                                            <p:strVal val="#ppt_x"/>
                                          </p:val>
                                        </p:tav>
                                      </p:tavLst>
                                    </p:anim>
                                    <p:anim calcmode="lin" valueType="num">
                                      <p:cBhvr additive="base">
                                        <p:cTn id="4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 calcmode="lin" valueType="num">
                                      <p:cBhvr additive="base">
                                        <p:cTn id="48" dur="500" fill="hold"/>
                                        <p:tgtEl>
                                          <p:spTgt spid="31"/>
                                        </p:tgtEl>
                                        <p:attrNameLst>
                                          <p:attrName>ppt_x</p:attrName>
                                        </p:attrNameLst>
                                      </p:cBhvr>
                                      <p:tavLst>
                                        <p:tav tm="0">
                                          <p:val>
                                            <p:strVal val="#ppt_x"/>
                                          </p:val>
                                        </p:tav>
                                        <p:tav tm="100000">
                                          <p:val>
                                            <p:strVal val="#ppt_x"/>
                                          </p:val>
                                        </p:tav>
                                      </p:tavLst>
                                    </p:anim>
                                    <p:anim calcmode="lin" valueType="num">
                                      <p:cBhvr additive="base">
                                        <p:cTn id="49" dur="500" fill="hold"/>
                                        <p:tgtEl>
                                          <p:spTgt spid="31"/>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500" fill="hold"/>
                                        <p:tgtEl>
                                          <p:spTgt spid="32"/>
                                        </p:tgtEl>
                                        <p:attrNameLst>
                                          <p:attrName>ppt_x</p:attrName>
                                        </p:attrNameLst>
                                      </p:cBhvr>
                                      <p:tavLst>
                                        <p:tav tm="0">
                                          <p:val>
                                            <p:strVal val="#ppt_x"/>
                                          </p:val>
                                        </p:tav>
                                        <p:tav tm="100000">
                                          <p:val>
                                            <p:strVal val="#ppt_x"/>
                                          </p:val>
                                        </p:tav>
                                      </p:tavLst>
                                    </p:anim>
                                    <p:anim calcmode="lin" valueType="num">
                                      <p:cBhvr additive="base">
                                        <p:cTn id="53" dur="500" fill="hold"/>
                                        <p:tgtEl>
                                          <p:spTgt spid="3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par>
                                <p:cTn id="58" presetID="10" presetClass="entr" presetSubtype="0" fill="hold"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1000"/>
                                        <p:tgtEl>
                                          <p:spTgt spid="6"/>
                                        </p:tgtEl>
                                      </p:cBhvr>
                                    </p:animEffect>
                                    <p:anim calcmode="lin" valueType="num">
                                      <p:cBhvr>
                                        <p:cTn id="66" dur="1000" fill="hold"/>
                                        <p:tgtEl>
                                          <p:spTgt spid="6"/>
                                        </p:tgtEl>
                                        <p:attrNameLst>
                                          <p:attrName>ppt_x</p:attrName>
                                        </p:attrNameLst>
                                      </p:cBhvr>
                                      <p:tavLst>
                                        <p:tav tm="0">
                                          <p:val>
                                            <p:strVal val="#ppt_x"/>
                                          </p:val>
                                        </p:tav>
                                        <p:tav tm="100000">
                                          <p:val>
                                            <p:strVal val="#ppt_x"/>
                                          </p:val>
                                        </p:tav>
                                      </p:tavLst>
                                    </p:anim>
                                    <p:anim calcmode="lin" valueType="num">
                                      <p:cBhvr>
                                        <p:cTn id="67" dur="1000" fill="hold"/>
                                        <p:tgtEl>
                                          <p:spTgt spid="6"/>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1000"/>
                                        <p:tgtEl>
                                          <p:spTgt spid="10"/>
                                        </p:tgtEl>
                                      </p:cBhvr>
                                    </p:animEffect>
                                    <p:anim calcmode="lin" valueType="num">
                                      <p:cBhvr>
                                        <p:cTn id="76" dur="1000" fill="hold"/>
                                        <p:tgtEl>
                                          <p:spTgt spid="10"/>
                                        </p:tgtEl>
                                        <p:attrNameLst>
                                          <p:attrName>ppt_x</p:attrName>
                                        </p:attrNameLst>
                                      </p:cBhvr>
                                      <p:tavLst>
                                        <p:tav tm="0">
                                          <p:val>
                                            <p:strVal val="#ppt_x"/>
                                          </p:val>
                                        </p:tav>
                                        <p:tav tm="100000">
                                          <p:val>
                                            <p:strVal val="#ppt_x"/>
                                          </p:val>
                                        </p:tav>
                                      </p:tavLst>
                                    </p:anim>
                                    <p:anim calcmode="lin" valueType="num">
                                      <p:cBhvr>
                                        <p:cTn id="7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1" grpId="0" animBg="1"/>
      <p:bldP spid="23" grpId="0" animBg="1"/>
      <p:bldP spid="29" grpId="0" animBg="1"/>
      <p:bldP spid="31" grpId="0" animBg="1"/>
      <p:bldP spid="34" grpId="0" animBg="1"/>
      <p:bldP spid="6"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81DF0C5-4C6A-B65B-DAE9-E6BB3DEF4681}"/>
              </a:ext>
            </a:extLst>
          </p:cNvPr>
          <p:cNvSpPr txBox="1"/>
          <p:nvPr/>
        </p:nvSpPr>
        <p:spPr>
          <a:xfrm>
            <a:off x="333324" y="638689"/>
            <a:ext cx="2024913" cy="461665"/>
          </a:xfrm>
          <a:prstGeom prst="rect">
            <a:avLst/>
          </a:prstGeom>
          <a:noFill/>
        </p:spPr>
        <p:txBody>
          <a:bodyPr wrap="none" rtlCol="0">
            <a:spAutoFit/>
          </a:bodyPr>
          <a:lstStyle/>
          <a:p>
            <a:r>
              <a:rPr lang="en-US" b="1" dirty="0">
                <a:latin typeface="+mn-lt"/>
              </a:rPr>
              <a:t>Ductwork Price</a:t>
            </a:r>
          </a:p>
        </p:txBody>
      </p:sp>
      <p:sp>
        <p:nvSpPr>
          <p:cNvPr id="8" name="TextBox 7">
            <a:extLst>
              <a:ext uri="{FF2B5EF4-FFF2-40B4-BE49-F238E27FC236}">
                <a16:creationId xmlns:a16="http://schemas.microsoft.com/office/drawing/2014/main" id="{7DE37823-1056-2465-8C1D-74018D771714}"/>
              </a:ext>
            </a:extLst>
          </p:cNvPr>
          <p:cNvSpPr txBox="1"/>
          <p:nvPr/>
        </p:nvSpPr>
        <p:spPr>
          <a:xfrm>
            <a:off x="5106577" y="269357"/>
            <a:ext cx="2191369" cy="369332"/>
          </a:xfrm>
          <a:prstGeom prst="rect">
            <a:avLst/>
          </a:prstGeom>
          <a:solidFill>
            <a:schemeClr val="bg1"/>
          </a:solidFill>
        </p:spPr>
        <p:txBody>
          <a:bodyPr wrap="square" rtlCol="0">
            <a:spAutoFit/>
          </a:bodyPr>
          <a:lstStyle/>
          <a:p>
            <a:r>
              <a:rPr lang="en-MY" sz="1800" dirty="0">
                <a:solidFill>
                  <a:srgbClr val="FF0000"/>
                </a:solidFill>
                <a:latin typeface="+mj-lt"/>
              </a:rPr>
              <a:t>Duct Area quantity</a:t>
            </a:r>
          </a:p>
        </p:txBody>
      </p:sp>
      <p:pic>
        <p:nvPicPr>
          <p:cNvPr id="21" name="Picture 20">
            <a:extLst>
              <a:ext uri="{FF2B5EF4-FFF2-40B4-BE49-F238E27FC236}">
                <a16:creationId xmlns:a16="http://schemas.microsoft.com/office/drawing/2014/main" id="{3F47FF7E-4997-03F7-62EC-1638288CC092}"/>
              </a:ext>
            </a:extLst>
          </p:cNvPr>
          <p:cNvPicPr>
            <a:picLocks noChangeAspect="1"/>
          </p:cNvPicPr>
          <p:nvPr/>
        </p:nvPicPr>
        <p:blipFill>
          <a:blip r:embed="rId2"/>
          <a:stretch>
            <a:fillRect/>
          </a:stretch>
        </p:blipFill>
        <p:spPr>
          <a:xfrm>
            <a:off x="198000" y="1399217"/>
            <a:ext cx="8748000" cy="4059566"/>
          </a:xfrm>
          <a:prstGeom prst="rect">
            <a:avLst/>
          </a:prstGeom>
        </p:spPr>
      </p:pic>
      <p:sp>
        <p:nvSpPr>
          <p:cNvPr id="22" name="Oval 21">
            <a:extLst>
              <a:ext uri="{FF2B5EF4-FFF2-40B4-BE49-F238E27FC236}">
                <a16:creationId xmlns:a16="http://schemas.microsoft.com/office/drawing/2014/main" id="{560FF86D-5631-ECEF-03F4-B53A4B53C0C8}"/>
              </a:ext>
            </a:extLst>
          </p:cNvPr>
          <p:cNvSpPr/>
          <p:nvPr/>
        </p:nvSpPr>
        <p:spPr bwMode="auto">
          <a:xfrm>
            <a:off x="3556768" y="1399217"/>
            <a:ext cx="471769" cy="2137613"/>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24" name="Oval 23">
            <a:extLst>
              <a:ext uri="{FF2B5EF4-FFF2-40B4-BE49-F238E27FC236}">
                <a16:creationId xmlns:a16="http://schemas.microsoft.com/office/drawing/2014/main" id="{EF40711D-59A0-E540-8BB4-3BA8CABB8893}"/>
              </a:ext>
            </a:extLst>
          </p:cNvPr>
          <p:cNvSpPr/>
          <p:nvPr/>
        </p:nvSpPr>
        <p:spPr bwMode="auto">
          <a:xfrm>
            <a:off x="3556768" y="4061304"/>
            <a:ext cx="471769" cy="1397479"/>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cxnSp>
        <p:nvCxnSpPr>
          <p:cNvPr id="26" name="Straight Arrow Connector 25">
            <a:extLst>
              <a:ext uri="{FF2B5EF4-FFF2-40B4-BE49-F238E27FC236}">
                <a16:creationId xmlns:a16="http://schemas.microsoft.com/office/drawing/2014/main" id="{ED9AD9FE-D346-B0F3-D180-1D48CCA9184F}"/>
              </a:ext>
            </a:extLst>
          </p:cNvPr>
          <p:cNvCxnSpPr/>
          <p:nvPr/>
        </p:nvCxnSpPr>
        <p:spPr bwMode="auto">
          <a:xfrm flipH="1">
            <a:off x="4028537" y="702008"/>
            <a:ext cx="1332141" cy="109555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Arrow Connector 26">
            <a:extLst>
              <a:ext uri="{FF2B5EF4-FFF2-40B4-BE49-F238E27FC236}">
                <a16:creationId xmlns:a16="http://schemas.microsoft.com/office/drawing/2014/main" id="{3C2BC8D1-7A77-265D-1108-7491CE983890}"/>
              </a:ext>
            </a:extLst>
          </p:cNvPr>
          <p:cNvCxnSpPr/>
          <p:nvPr/>
        </p:nvCxnSpPr>
        <p:spPr bwMode="auto">
          <a:xfrm flipH="1">
            <a:off x="4028537" y="702008"/>
            <a:ext cx="1314889" cy="3481803"/>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500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2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CC4311-DCD6-5641-A07C-701489A17E8F}"/>
              </a:ext>
            </a:extLst>
          </p:cNvPr>
          <p:cNvPicPr>
            <a:picLocks noChangeAspect="1"/>
          </p:cNvPicPr>
          <p:nvPr/>
        </p:nvPicPr>
        <p:blipFill>
          <a:blip r:embed="rId2"/>
          <a:stretch>
            <a:fillRect/>
          </a:stretch>
        </p:blipFill>
        <p:spPr>
          <a:xfrm>
            <a:off x="179464" y="1378997"/>
            <a:ext cx="8748000" cy="3475504"/>
          </a:xfrm>
          <a:prstGeom prst="rect">
            <a:avLst/>
          </a:prstGeom>
        </p:spPr>
      </p:pic>
      <p:sp>
        <p:nvSpPr>
          <p:cNvPr id="9" name="TextBox 8">
            <a:extLst>
              <a:ext uri="{FF2B5EF4-FFF2-40B4-BE49-F238E27FC236}">
                <a16:creationId xmlns:a16="http://schemas.microsoft.com/office/drawing/2014/main" id="{B595C172-4BCB-9DEA-B6CA-5C1D0C844052}"/>
              </a:ext>
            </a:extLst>
          </p:cNvPr>
          <p:cNvSpPr txBox="1"/>
          <p:nvPr/>
        </p:nvSpPr>
        <p:spPr>
          <a:xfrm>
            <a:off x="333324" y="638689"/>
            <a:ext cx="2879314" cy="461665"/>
          </a:xfrm>
          <a:prstGeom prst="rect">
            <a:avLst/>
          </a:prstGeom>
          <a:noFill/>
        </p:spPr>
        <p:txBody>
          <a:bodyPr wrap="none" rtlCol="0">
            <a:spAutoFit/>
          </a:bodyPr>
          <a:lstStyle/>
          <a:p>
            <a:r>
              <a:rPr lang="en-US" b="1" dirty="0">
                <a:latin typeface="+mn-lt"/>
              </a:rPr>
              <a:t>Ductwork Comparison</a:t>
            </a:r>
          </a:p>
        </p:txBody>
      </p:sp>
      <p:sp>
        <p:nvSpPr>
          <p:cNvPr id="10" name="Rectangle 9">
            <a:extLst>
              <a:ext uri="{FF2B5EF4-FFF2-40B4-BE49-F238E27FC236}">
                <a16:creationId xmlns:a16="http://schemas.microsoft.com/office/drawing/2014/main" id="{285A5C76-FAC9-2CD8-DDC3-7104FB37B644}"/>
              </a:ext>
            </a:extLst>
          </p:cNvPr>
          <p:cNvSpPr/>
          <p:nvPr/>
        </p:nvSpPr>
        <p:spPr bwMode="auto">
          <a:xfrm>
            <a:off x="184185" y="1647506"/>
            <a:ext cx="8738558" cy="120769"/>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2" name="Rectangle 11">
            <a:extLst>
              <a:ext uri="{FF2B5EF4-FFF2-40B4-BE49-F238E27FC236}">
                <a16:creationId xmlns:a16="http://schemas.microsoft.com/office/drawing/2014/main" id="{519C0507-17C2-8AA2-FD04-D587E64C40EC}"/>
              </a:ext>
            </a:extLst>
          </p:cNvPr>
          <p:cNvSpPr/>
          <p:nvPr/>
        </p:nvSpPr>
        <p:spPr bwMode="auto">
          <a:xfrm>
            <a:off x="188090" y="4336212"/>
            <a:ext cx="8738558" cy="120769"/>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78156BA5-17C3-BC54-D538-2D0C0AF036CF}"/>
              </a:ext>
            </a:extLst>
          </p:cNvPr>
          <p:cNvSpPr/>
          <p:nvPr/>
        </p:nvSpPr>
        <p:spPr bwMode="auto">
          <a:xfrm>
            <a:off x="177659" y="3440240"/>
            <a:ext cx="8738558" cy="120769"/>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6" name="Rectangle 15">
            <a:extLst>
              <a:ext uri="{FF2B5EF4-FFF2-40B4-BE49-F238E27FC236}">
                <a16:creationId xmlns:a16="http://schemas.microsoft.com/office/drawing/2014/main" id="{EFE0FC76-D857-3412-75BC-22A0E47FB34B}"/>
              </a:ext>
            </a:extLst>
          </p:cNvPr>
          <p:cNvSpPr/>
          <p:nvPr/>
        </p:nvSpPr>
        <p:spPr bwMode="auto">
          <a:xfrm>
            <a:off x="184185" y="2544268"/>
            <a:ext cx="8738558" cy="120769"/>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7" name="TextBox 16">
            <a:extLst>
              <a:ext uri="{FF2B5EF4-FFF2-40B4-BE49-F238E27FC236}">
                <a16:creationId xmlns:a16="http://schemas.microsoft.com/office/drawing/2014/main" id="{00BE33C2-1AA7-6CBB-5548-179CE97C9C9F}"/>
              </a:ext>
            </a:extLst>
          </p:cNvPr>
          <p:cNvSpPr txBox="1"/>
          <p:nvPr/>
        </p:nvSpPr>
        <p:spPr>
          <a:xfrm>
            <a:off x="87242" y="2799020"/>
            <a:ext cx="1827820" cy="369332"/>
          </a:xfrm>
          <a:prstGeom prst="rect">
            <a:avLst/>
          </a:prstGeom>
          <a:solidFill>
            <a:schemeClr val="bg1"/>
          </a:solidFill>
        </p:spPr>
        <p:txBody>
          <a:bodyPr wrap="square" rtlCol="0">
            <a:spAutoFit/>
          </a:bodyPr>
          <a:lstStyle/>
          <a:p>
            <a:pPr algn="r"/>
            <a:r>
              <a:rPr lang="en-MY" sz="1800" dirty="0">
                <a:solidFill>
                  <a:srgbClr val="FF0000"/>
                </a:solidFill>
                <a:latin typeface="+mj-lt"/>
              </a:rPr>
              <a:t>Construction Stage</a:t>
            </a:r>
          </a:p>
        </p:txBody>
      </p:sp>
      <p:sp>
        <p:nvSpPr>
          <p:cNvPr id="19" name="TextBox 18">
            <a:extLst>
              <a:ext uri="{FF2B5EF4-FFF2-40B4-BE49-F238E27FC236}">
                <a16:creationId xmlns:a16="http://schemas.microsoft.com/office/drawing/2014/main" id="{979BE3E2-243D-19E7-41C1-303082C8C7F5}"/>
              </a:ext>
            </a:extLst>
          </p:cNvPr>
          <p:cNvSpPr txBox="1"/>
          <p:nvPr/>
        </p:nvSpPr>
        <p:spPr>
          <a:xfrm>
            <a:off x="177658" y="3692658"/>
            <a:ext cx="1737403" cy="369332"/>
          </a:xfrm>
          <a:prstGeom prst="rect">
            <a:avLst/>
          </a:prstGeom>
          <a:solidFill>
            <a:schemeClr val="bg1"/>
          </a:solidFill>
        </p:spPr>
        <p:txBody>
          <a:bodyPr wrap="square" rtlCol="0">
            <a:spAutoFit/>
          </a:bodyPr>
          <a:lstStyle/>
          <a:p>
            <a:pPr algn="r"/>
            <a:r>
              <a:rPr lang="en-MY" sz="1800" dirty="0">
                <a:solidFill>
                  <a:srgbClr val="FF0000"/>
                </a:solidFill>
                <a:latin typeface="+mj-lt"/>
              </a:rPr>
              <a:t>Vendor Khoy</a:t>
            </a:r>
          </a:p>
        </p:txBody>
      </p:sp>
      <p:sp>
        <p:nvSpPr>
          <p:cNvPr id="21" name="TextBox 20">
            <a:extLst>
              <a:ext uri="{FF2B5EF4-FFF2-40B4-BE49-F238E27FC236}">
                <a16:creationId xmlns:a16="http://schemas.microsoft.com/office/drawing/2014/main" id="{7C5E3A9E-0C74-EE72-0A8D-921836FA20EC}"/>
              </a:ext>
            </a:extLst>
          </p:cNvPr>
          <p:cNvSpPr txBox="1"/>
          <p:nvPr/>
        </p:nvSpPr>
        <p:spPr>
          <a:xfrm>
            <a:off x="184186" y="4571022"/>
            <a:ext cx="1730876" cy="369332"/>
          </a:xfrm>
          <a:prstGeom prst="rect">
            <a:avLst/>
          </a:prstGeom>
          <a:solidFill>
            <a:schemeClr val="bg1"/>
          </a:solidFill>
        </p:spPr>
        <p:txBody>
          <a:bodyPr wrap="square" rtlCol="0">
            <a:spAutoFit/>
          </a:bodyPr>
          <a:lstStyle/>
          <a:p>
            <a:pPr algn="r"/>
            <a:r>
              <a:rPr lang="en-MY" sz="1800" dirty="0">
                <a:solidFill>
                  <a:srgbClr val="FF0000"/>
                </a:solidFill>
                <a:latin typeface="+mj-lt"/>
              </a:rPr>
              <a:t>Vendor Zincom</a:t>
            </a:r>
          </a:p>
        </p:txBody>
      </p:sp>
      <p:sp>
        <p:nvSpPr>
          <p:cNvPr id="23" name="TextBox 22">
            <a:extLst>
              <a:ext uri="{FF2B5EF4-FFF2-40B4-BE49-F238E27FC236}">
                <a16:creationId xmlns:a16="http://schemas.microsoft.com/office/drawing/2014/main" id="{585505A5-8835-A56A-0A7F-CE67BBC233A7}"/>
              </a:ext>
            </a:extLst>
          </p:cNvPr>
          <p:cNvSpPr txBox="1"/>
          <p:nvPr/>
        </p:nvSpPr>
        <p:spPr>
          <a:xfrm>
            <a:off x="184185" y="1903303"/>
            <a:ext cx="1730877" cy="369332"/>
          </a:xfrm>
          <a:prstGeom prst="rect">
            <a:avLst/>
          </a:prstGeom>
          <a:solidFill>
            <a:schemeClr val="bg1"/>
          </a:solidFill>
        </p:spPr>
        <p:txBody>
          <a:bodyPr wrap="square" rtlCol="0">
            <a:spAutoFit/>
          </a:bodyPr>
          <a:lstStyle/>
          <a:p>
            <a:pPr algn="r"/>
            <a:r>
              <a:rPr lang="en-MY" sz="1800" dirty="0">
                <a:solidFill>
                  <a:srgbClr val="FF0000"/>
                </a:solidFill>
                <a:latin typeface="+mj-lt"/>
              </a:rPr>
              <a:t>Tender Stage</a:t>
            </a:r>
          </a:p>
        </p:txBody>
      </p:sp>
    </p:spTree>
    <p:extLst>
      <p:ext uri="{BB962C8B-B14F-4D97-AF65-F5344CB8AC3E}">
        <p14:creationId xmlns:p14="http://schemas.microsoft.com/office/powerpoint/2010/main" val="403763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7" grpId="0" animBg="1"/>
      <p:bldP spid="19" grpId="0" animBg="1"/>
      <p:bldP spid="21" grpId="0" animBg="1"/>
      <p:bldP spid="2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A1817-EF15-B0BE-148C-25AA3DC8E96F}"/>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E1C01B4-562B-1E3A-3B8C-771B2BE3CF5D}"/>
              </a:ext>
            </a:extLst>
          </p:cNvPr>
          <p:cNvGraphicFramePr/>
          <p:nvPr/>
        </p:nvGraphicFramePr>
        <p:xfrm>
          <a:off x="4572000" y="1231592"/>
          <a:ext cx="3859113" cy="46932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765F6E11-EF4D-A57F-EAC0-ACAA97B16662}"/>
              </a:ext>
            </a:extLst>
          </p:cNvPr>
          <p:cNvGraphicFramePr/>
          <p:nvPr/>
        </p:nvGraphicFramePr>
        <p:xfrm>
          <a:off x="333324" y="1231592"/>
          <a:ext cx="3738344" cy="449484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DFC8DAF-C288-048C-25BD-73EB3000511E}"/>
              </a:ext>
            </a:extLst>
          </p:cNvPr>
          <p:cNvSpPr txBox="1"/>
          <p:nvPr/>
        </p:nvSpPr>
        <p:spPr>
          <a:xfrm>
            <a:off x="333324" y="638689"/>
            <a:ext cx="2879314" cy="461665"/>
          </a:xfrm>
          <a:prstGeom prst="rect">
            <a:avLst/>
          </a:prstGeom>
          <a:noFill/>
        </p:spPr>
        <p:txBody>
          <a:bodyPr wrap="none" rtlCol="0">
            <a:spAutoFit/>
          </a:bodyPr>
          <a:lstStyle/>
          <a:p>
            <a:r>
              <a:rPr lang="en-US" b="1" dirty="0">
                <a:latin typeface="+mn-lt"/>
              </a:rPr>
              <a:t>Summary Comparison</a:t>
            </a:r>
          </a:p>
        </p:txBody>
      </p:sp>
      <p:sp>
        <p:nvSpPr>
          <p:cNvPr id="3" name="TextBox 2">
            <a:extLst>
              <a:ext uri="{FF2B5EF4-FFF2-40B4-BE49-F238E27FC236}">
                <a16:creationId xmlns:a16="http://schemas.microsoft.com/office/drawing/2014/main" id="{47C707CD-96CB-2AB5-8547-23109988AFCE}"/>
              </a:ext>
            </a:extLst>
          </p:cNvPr>
          <p:cNvSpPr txBox="1"/>
          <p:nvPr/>
        </p:nvSpPr>
        <p:spPr>
          <a:xfrm>
            <a:off x="1880558" y="6107500"/>
            <a:ext cx="7151298" cy="461665"/>
          </a:xfrm>
          <a:prstGeom prst="rect">
            <a:avLst/>
          </a:prstGeom>
          <a:noFill/>
        </p:spPr>
        <p:txBody>
          <a:bodyPr wrap="square" rtlCol="0">
            <a:spAutoFit/>
          </a:bodyPr>
          <a:lstStyle/>
          <a:p>
            <a:pPr algn="r"/>
            <a:r>
              <a:rPr lang="en-US" sz="1200" i="1" dirty="0">
                <a:latin typeface="+mj-lt"/>
              </a:rPr>
              <a:t>Although Khoy's unit rate is lower, the </a:t>
            </a:r>
            <a:r>
              <a:rPr lang="en-US" sz="1200" b="1" i="1" dirty="0">
                <a:latin typeface="+mj-lt"/>
              </a:rPr>
              <a:t>total quantity of Duct Area (</a:t>
            </a:r>
            <a:r>
              <a:rPr lang="en-US" sz="1200" b="1" i="1" dirty="0" err="1">
                <a:latin typeface="+mj-lt"/>
              </a:rPr>
              <a:t>Sqft</a:t>
            </a:r>
            <a:r>
              <a:rPr lang="en-US" sz="1200" b="1" i="1" dirty="0">
                <a:latin typeface="+mj-lt"/>
              </a:rPr>
              <a:t>)</a:t>
            </a:r>
            <a:r>
              <a:rPr lang="en-US" sz="1200" i="1" dirty="0">
                <a:latin typeface="+mj-lt"/>
              </a:rPr>
              <a:t> remains the primary cost driver. Accurate quantity verification is therefore more critical than negotiating unit rate discounts.</a:t>
            </a:r>
            <a:endParaRPr lang="en-MY" sz="1200" i="1" dirty="0">
              <a:latin typeface="+mj-lt"/>
            </a:endParaRPr>
          </a:p>
        </p:txBody>
      </p:sp>
    </p:spTree>
    <p:extLst>
      <p:ext uri="{BB962C8B-B14F-4D97-AF65-F5344CB8AC3E}">
        <p14:creationId xmlns:p14="http://schemas.microsoft.com/office/powerpoint/2010/main" val="240807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735C-ADF3-9DD7-7F0D-100392A1D66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9AD03AA-540D-55B9-E821-ACA7D0AFDC43}"/>
              </a:ext>
            </a:extLst>
          </p:cNvPr>
          <p:cNvSpPr txBox="1"/>
          <p:nvPr/>
        </p:nvSpPr>
        <p:spPr>
          <a:xfrm>
            <a:off x="333324" y="638689"/>
            <a:ext cx="1111202" cy="461665"/>
          </a:xfrm>
          <a:prstGeom prst="rect">
            <a:avLst/>
          </a:prstGeom>
          <a:noFill/>
        </p:spPr>
        <p:txBody>
          <a:bodyPr wrap="none" rtlCol="0">
            <a:spAutoFit/>
          </a:bodyPr>
          <a:lstStyle/>
          <a:p>
            <a:r>
              <a:rPr lang="en-US" b="1" dirty="0">
                <a:latin typeface="+mn-lt"/>
              </a:rPr>
              <a:t>Agenda</a:t>
            </a:r>
          </a:p>
        </p:txBody>
      </p:sp>
      <p:sp>
        <p:nvSpPr>
          <p:cNvPr id="4" name="TextBox 3">
            <a:extLst>
              <a:ext uri="{FF2B5EF4-FFF2-40B4-BE49-F238E27FC236}">
                <a16:creationId xmlns:a16="http://schemas.microsoft.com/office/drawing/2014/main" id="{98584600-9C1C-12BA-9A48-92931B4E3CAE}"/>
              </a:ext>
            </a:extLst>
          </p:cNvPr>
          <p:cNvSpPr txBox="1"/>
          <p:nvPr/>
        </p:nvSpPr>
        <p:spPr>
          <a:xfrm>
            <a:off x="273960" y="1202553"/>
            <a:ext cx="8641440" cy="4708981"/>
          </a:xfrm>
          <a:prstGeom prst="rect">
            <a:avLst/>
          </a:prstGeom>
          <a:noFill/>
        </p:spPr>
        <p:txBody>
          <a:bodyPr wrap="square" rtlCol="0">
            <a:spAutoFit/>
          </a:bodyPr>
          <a:lstStyle/>
          <a:p>
            <a:r>
              <a:rPr lang="en-MY" sz="2000" dirty="0">
                <a:latin typeface="+mn-lt"/>
              </a:rPr>
              <a:t>▪     Project </a:t>
            </a:r>
            <a:r>
              <a:rPr lang="en-MY" sz="2000" dirty="0">
                <a:solidFill>
                  <a:schemeClr val="tx2"/>
                </a:solidFill>
                <a:latin typeface="+mn-lt"/>
              </a:rPr>
              <a:t>Admin</a:t>
            </a:r>
          </a:p>
          <a:p>
            <a:r>
              <a:rPr lang="en-MY" sz="2000" dirty="0">
                <a:solidFill>
                  <a:schemeClr val="tx2"/>
                </a:solidFill>
                <a:latin typeface="+mn-lt"/>
              </a:rPr>
              <a:t>	</a:t>
            </a:r>
            <a:r>
              <a:rPr lang="en-US" sz="2000" dirty="0">
                <a:latin typeface="+mn-lt"/>
              </a:rPr>
              <a:t>- Standard Folder Update (Project/Job/Tender)</a:t>
            </a:r>
          </a:p>
          <a:p>
            <a:r>
              <a:rPr lang="en-US" sz="2000" dirty="0">
                <a:latin typeface="+mn-lt"/>
              </a:rPr>
              <a:t>	- Equipment Booking &amp; Material Stock Out </a:t>
            </a:r>
          </a:p>
          <a:p>
            <a:r>
              <a:rPr lang="en-US" sz="2000" dirty="0">
                <a:latin typeface="+mn-lt"/>
              </a:rPr>
              <a:t>	- Flight &amp; Accommodation Booking </a:t>
            </a:r>
          </a:p>
          <a:p>
            <a:r>
              <a:rPr lang="en-US" sz="2000" dirty="0">
                <a:latin typeface="+mn-lt"/>
              </a:rPr>
              <a:t>	- Asset Tagging</a:t>
            </a:r>
          </a:p>
          <a:p>
            <a:endParaRPr lang="en-MY" sz="2000" dirty="0">
              <a:solidFill>
                <a:srgbClr val="FF0000"/>
              </a:solidFill>
              <a:latin typeface="+mn-lt"/>
            </a:endParaRPr>
          </a:p>
          <a:p>
            <a:r>
              <a:rPr lang="en-MY" sz="2000" dirty="0">
                <a:latin typeface="+mn-lt"/>
              </a:rPr>
              <a:t>▪     </a:t>
            </a:r>
            <a:r>
              <a:rPr lang="en-MY" sz="2000" dirty="0">
                <a:solidFill>
                  <a:schemeClr val="tx2"/>
                </a:solidFill>
                <a:latin typeface="+mn-lt"/>
              </a:rPr>
              <a:t>Document Control</a:t>
            </a:r>
          </a:p>
          <a:p>
            <a:r>
              <a:rPr lang="en-US" sz="2000" dirty="0">
                <a:latin typeface="+mn-lt"/>
              </a:rPr>
              <a:t>	- Latest Document Updates</a:t>
            </a:r>
          </a:p>
          <a:p>
            <a:r>
              <a:rPr lang="en-US" sz="2000" dirty="0">
                <a:latin typeface="+mn-lt"/>
              </a:rPr>
              <a:t>	- Where to find LUFTER documents?</a:t>
            </a:r>
          </a:p>
          <a:p>
            <a:r>
              <a:rPr lang="en-US" sz="2000" dirty="0">
                <a:latin typeface="+mn-lt"/>
              </a:rPr>
              <a:t>	- Document Codification</a:t>
            </a:r>
          </a:p>
          <a:p>
            <a:endParaRPr lang="en-MY" sz="2000" dirty="0">
              <a:solidFill>
                <a:srgbClr val="FF0000"/>
              </a:solidFill>
              <a:latin typeface="+mn-lt"/>
            </a:endParaRPr>
          </a:p>
          <a:p>
            <a:r>
              <a:rPr lang="en-MY" sz="2000" dirty="0"/>
              <a:t>▪     </a:t>
            </a:r>
            <a:r>
              <a:rPr lang="en-MY" sz="2000" dirty="0">
                <a:solidFill>
                  <a:schemeClr val="tx2"/>
                </a:solidFill>
                <a:latin typeface="+mn-lt"/>
              </a:rPr>
              <a:t>Account Department</a:t>
            </a:r>
          </a:p>
          <a:p>
            <a:r>
              <a:rPr lang="en-MY" sz="2000" dirty="0">
                <a:solidFill>
                  <a:schemeClr val="tx2"/>
                </a:solidFill>
                <a:latin typeface="+mn-lt"/>
              </a:rPr>
              <a:t>	- </a:t>
            </a:r>
            <a:r>
              <a:rPr lang="en-MY" sz="2000" dirty="0">
                <a:latin typeface="+mn-lt"/>
              </a:rPr>
              <a:t>e-Invoice Claim</a:t>
            </a:r>
          </a:p>
          <a:p>
            <a:endParaRPr lang="en-MY" sz="2000" dirty="0">
              <a:solidFill>
                <a:schemeClr val="tx2"/>
              </a:solidFill>
              <a:latin typeface="+mn-lt"/>
            </a:endParaRPr>
          </a:p>
          <a:p>
            <a:r>
              <a:rPr lang="en-MY" sz="2000" dirty="0">
                <a:latin typeface="+mn-lt"/>
              </a:rPr>
              <a:t>▪     </a:t>
            </a:r>
            <a:r>
              <a:rPr lang="en-MY" sz="2000" dirty="0">
                <a:solidFill>
                  <a:schemeClr val="tx2"/>
                </a:solidFill>
                <a:latin typeface="+mn-lt"/>
              </a:rPr>
              <a:t>Q&amp;A Session</a:t>
            </a:r>
          </a:p>
        </p:txBody>
      </p:sp>
    </p:spTree>
    <p:extLst>
      <p:ext uri="{BB962C8B-B14F-4D97-AF65-F5344CB8AC3E}">
        <p14:creationId xmlns:p14="http://schemas.microsoft.com/office/powerpoint/2010/main" val="3623448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953E6-610F-6B06-99FB-FDF5EDBA6B9B}"/>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45B68D0-2B61-CE2D-C752-68F6A8576CDA}"/>
              </a:ext>
            </a:extLst>
          </p:cNvPr>
          <p:cNvSpPr txBox="1"/>
          <p:nvPr/>
        </p:nvSpPr>
        <p:spPr>
          <a:xfrm>
            <a:off x="333324" y="638689"/>
            <a:ext cx="2879314" cy="461665"/>
          </a:xfrm>
          <a:prstGeom prst="rect">
            <a:avLst/>
          </a:prstGeom>
          <a:noFill/>
        </p:spPr>
        <p:txBody>
          <a:bodyPr wrap="none" rtlCol="0">
            <a:spAutoFit/>
          </a:bodyPr>
          <a:lstStyle/>
          <a:p>
            <a:r>
              <a:rPr lang="en-US" b="1" dirty="0">
                <a:latin typeface="+mn-lt"/>
              </a:rPr>
              <a:t>Summary Comparison</a:t>
            </a:r>
          </a:p>
        </p:txBody>
      </p:sp>
      <p:graphicFrame>
        <p:nvGraphicFramePr>
          <p:cNvPr id="6" name="Chart 5">
            <a:extLst>
              <a:ext uri="{FF2B5EF4-FFF2-40B4-BE49-F238E27FC236}">
                <a16:creationId xmlns:a16="http://schemas.microsoft.com/office/drawing/2014/main" id="{222A3F4B-AE6F-389F-F8AF-B5662FA61B63}"/>
              </a:ext>
            </a:extLst>
          </p:cNvPr>
          <p:cNvGraphicFramePr/>
          <p:nvPr/>
        </p:nvGraphicFramePr>
        <p:xfrm>
          <a:off x="333324" y="1181579"/>
          <a:ext cx="3738344" cy="44948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969F1960-2FD1-0980-FFD7-5219060B6078}"/>
              </a:ext>
            </a:extLst>
          </p:cNvPr>
          <p:cNvGraphicFramePr/>
          <p:nvPr/>
        </p:nvGraphicFramePr>
        <p:xfrm>
          <a:off x="4572000" y="1181579"/>
          <a:ext cx="3738344" cy="449484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71CD799A-986F-7418-42DA-8165F511A458}"/>
              </a:ext>
            </a:extLst>
          </p:cNvPr>
          <p:cNvSpPr txBox="1"/>
          <p:nvPr/>
        </p:nvSpPr>
        <p:spPr>
          <a:xfrm>
            <a:off x="1880558" y="6107500"/>
            <a:ext cx="7151298" cy="461665"/>
          </a:xfrm>
          <a:prstGeom prst="rect">
            <a:avLst/>
          </a:prstGeom>
          <a:noFill/>
        </p:spPr>
        <p:txBody>
          <a:bodyPr wrap="square" rtlCol="0">
            <a:spAutoFit/>
          </a:bodyPr>
          <a:lstStyle/>
          <a:p>
            <a:pPr algn="r"/>
            <a:r>
              <a:rPr lang="en-US" sz="1200" i="1" dirty="0">
                <a:latin typeface="+mj-lt"/>
              </a:rPr>
              <a:t>Although Khoy's unit rate is lower, the </a:t>
            </a:r>
            <a:r>
              <a:rPr lang="en-US" sz="1200" b="1" i="1" dirty="0">
                <a:latin typeface="+mj-lt"/>
              </a:rPr>
              <a:t>total quantity of Duct Area (</a:t>
            </a:r>
            <a:r>
              <a:rPr lang="en-US" sz="1200" b="1" i="1" dirty="0" err="1">
                <a:latin typeface="+mj-lt"/>
              </a:rPr>
              <a:t>Sqft</a:t>
            </a:r>
            <a:r>
              <a:rPr lang="en-US" sz="1200" b="1" i="1" dirty="0">
                <a:latin typeface="+mj-lt"/>
              </a:rPr>
              <a:t>)</a:t>
            </a:r>
            <a:r>
              <a:rPr lang="en-US" sz="1200" i="1" dirty="0">
                <a:latin typeface="+mj-lt"/>
              </a:rPr>
              <a:t> remains the primary cost driver. Accurate quantity verification is therefore more critical than negotiating unit rate discounts.</a:t>
            </a:r>
            <a:endParaRPr lang="en-MY" sz="1200" i="1" dirty="0">
              <a:latin typeface="+mj-lt"/>
            </a:endParaRPr>
          </a:p>
        </p:txBody>
      </p:sp>
    </p:spTree>
    <p:extLst>
      <p:ext uri="{BB962C8B-B14F-4D97-AF65-F5344CB8AC3E}">
        <p14:creationId xmlns:p14="http://schemas.microsoft.com/office/powerpoint/2010/main" val="169121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3"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28994-D51C-908C-DD56-32947D0DCDF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AB6A9D4-7FD0-A088-5165-7005B809A4E3}"/>
              </a:ext>
            </a:extLst>
          </p:cNvPr>
          <p:cNvSpPr txBox="1"/>
          <p:nvPr/>
        </p:nvSpPr>
        <p:spPr>
          <a:xfrm>
            <a:off x="333324" y="638689"/>
            <a:ext cx="1827744" cy="461665"/>
          </a:xfrm>
          <a:prstGeom prst="rect">
            <a:avLst/>
          </a:prstGeom>
          <a:noFill/>
        </p:spPr>
        <p:txBody>
          <a:bodyPr wrap="none" rtlCol="0">
            <a:spAutoFit/>
          </a:bodyPr>
          <a:lstStyle/>
          <a:p>
            <a:r>
              <a:rPr lang="en-US" b="1" dirty="0">
                <a:latin typeface="+mn-lt"/>
              </a:rPr>
              <a:t>Lesson Learn</a:t>
            </a:r>
          </a:p>
        </p:txBody>
      </p:sp>
      <p:sp>
        <p:nvSpPr>
          <p:cNvPr id="2" name="TextBox 1">
            <a:extLst>
              <a:ext uri="{FF2B5EF4-FFF2-40B4-BE49-F238E27FC236}">
                <a16:creationId xmlns:a16="http://schemas.microsoft.com/office/drawing/2014/main" id="{B48000C8-D054-AFDD-15C4-9D273A1DA027}"/>
              </a:ext>
            </a:extLst>
          </p:cNvPr>
          <p:cNvSpPr txBox="1"/>
          <p:nvPr/>
        </p:nvSpPr>
        <p:spPr>
          <a:xfrm>
            <a:off x="517585" y="1500996"/>
            <a:ext cx="7108166" cy="3785652"/>
          </a:xfrm>
          <a:prstGeom prst="rect">
            <a:avLst/>
          </a:prstGeom>
          <a:noFill/>
        </p:spPr>
        <p:txBody>
          <a:bodyPr wrap="square" rtlCol="0">
            <a:spAutoFit/>
          </a:bodyPr>
          <a:lstStyle/>
          <a:p>
            <a:r>
              <a:rPr lang="en-MY" sz="2000" b="1" dirty="0">
                <a:latin typeface="+mj-lt"/>
              </a:rPr>
              <a:t>Issue Identified</a:t>
            </a:r>
          </a:p>
          <a:p>
            <a:r>
              <a:rPr lang="en-MY" sz="2000" dirty="0">
                <a:latin typeface="+mj-lt"/>
              </a:rPr>
              <a:t>Duct area/quantity underestimated during tender stage.</a:t>
            </a:r>
          </a:p>
          <a:p>
            <a:endParaRPr lang="en-MY" sz="2000" dirty="0">
              <a:latin typeface="+mj-lt"/>
            </a:endParaRPr>
          </a:p>
          <a:p>
            <a:r>
              <a:rPr lang="en-MY" sz="2000" b="1" dirty="0">
                <a:latin typeface="+mj-lt"/>
              </a:rPr>
              <a:t>Impact</a:t>
            </a:r>
          </a:p>
          <a:p>
            <a:pPr marL="285750" indent="-285750">
              <a:buFont typeface="Arial" panose="020B0604020202020204" pitchFamily="34" charset="0"/>
              <a:buChar char="•"/>
            </a:pPr>
            <a:r>
              <a:rPr lang="en-MY" sz="2000" dirty="0">
                <a:latin typeface="+mj-lt"/>
              </a:rPr>
              <a:t>Additional material purchase required.</a:t>
            </a:r>
          </a:p>
          <a:p>
            <a:pPr marL="285750" indent="-285750">
              <a:buFont typeface="Arial" panose="020B0604020202020204" pitchFamily="34" charset="0"/>
              <a:buChar char="•"/>
            </a:pPr>
            <a:r>
              <a:rPr lang="en-MY" sz="2000" dirty="0">
                <a:latin typeface="+mj-lt"/>
              </a:rPr>
              <a:t>Additional delivery and fabrication costs.</a:t>
            </a:r>
          </a:p>
          <a:p>
            <a:pPr marL="285750" indent="-285750">
              <a:buFont typeface="Arial" panose="020B0604020202020204" pitchFamily="34" charset="0"/>
              <a:buChar char="•"/>
            </a:pPr>
            <a:r>
              <a:rPr lang="en-MY" sz="2000" dirty="0">
                <a:latin typeface="+mj-lt"/>
              </a:rPr>
              <a:t>Reduced project profit margin.</a:t>
            </a:r>
          </a:p>
          <a:p>
            <a:endParaRPr lang="en-MY" sz="2000" dirty="0">
              <a:latin typeface="+mj-lt"/>
            </a:endParaRPr>
          </a:p>
          <a:p>
            <a:r>
              <a:rPr lang="en-MY" sz="2000" b="1" dirty="0">
                <a:latin typeface="+mj-lt"/>
              </a:rPr>
              <a:t>Corrective Action</a:t>
            </a:r>
          </a:p>
          <a:p>
            <a:pPr marL="285750" indent="-285750">
              <a:buFont typeface="Arial" panose="020B0604020202020204" pitchFamily="34" charset="0"/>
              <a:buChar char="•"/>
            </a:pPr>
            <a:r>
              <a:rPr lang="en-MY" sz="2000" dirty="0">
                <a:latin typeface="+mj-lt"/>
              </a:rPr>
              <a:t>Standardized 3-steps verification process. </a:t>
            </a:r>
          </a:p>
          <a:p>
            <a:pPr marL="285750" indent="-285750">
              <a:buFont typeface="Arial" panose="020B0604020202020204" pitchFamily="34" charset="0"/>
              <a:buChar char="•"/>
            </a:pPr>
            <a:r>
              <a:rPr lang="en-MY" sz="2000" dirty="0">
                <a:latin typeface="+mj-lt"/>
              </a:rPr>
              <a:t>Independent quantity review before procurement. </a:t>
            </a:r>
          </a:p>
          <a:p>
            <a:pPr marL="285750" indent="-285750">
              <a:buFont typeface="Arial" panose="020B0604020202020204" pitchFamily="34" charset="0"/>
              <a:buChar char="•"/>
            </a:pPr>
            <a:r>
              <a:rPr lang="en-MY" sz="2000" dirty="0">
                <a:latin typeface="+mj-lt"/>
              </a:rPr>
              <a:t>Vendor comparison quantity cross-check.</a:t>
            </a:r>
          </a:p>
        </p:txBody>
      </p:sp>
    </p:spTree>
    <p:extLst>
      <p:ext uri="{BB962C8B-B14F-4D97-AF65-F5344CB8AC3E}">
        <p14:creationId xmlns:p14="http://schemas.microsoft.com/office/powerpoint/2010/main" val="2177772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5D3EB-51DA-BFB1-8B0D-74CBA235724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43212F-65DB-8123-AF52-55055895B79E}"/>
              </a:ext>
            </a:extLst>
          </p:cNvPr>
          <p:cNvSpPr txBox="1"/>
          <p:nvPr/>
        </p:nvSpPr>
        <p:spPr>
          <a:xfrm>
            <a:off x="333324" y="638689"/>
            <a:ext cx="1560042" cy="461665"/>
          </a:xfrm>
          <a:prstGeom prst="rect">
            <a:avLst/>
          </a:prstGeom>
          <a:noFill/>
        </p:spPr>
        <p:txBody>
          <a:bodyPr wrap="none" rtlCol="0">
            <a:spAutoFit/>
          </a:bodyPr>
          <a:lstStyle/>
          <a:p>
            <a:r>
              <a:rPr lang="en-US" b="1" dirty="0">
                <a:latin typeface="+mn-lt"/>
              </a:rPr>
              <a:t>Conclusion</a:t>
            </a:r>
          </a:p>
        </p:txBody>
      </p:sp>
      <p:sp>
        <p:nvSpPr>
          <p:cNvPr id="2" name="TextBox 1">
            <a:extLst>
              <a:ext uri="{FF2B5EF4-FFF2-40B4-BE49-F238E27FC236}">
                <a16:creationId xmlns:a16="http://schemas.microsoft.com/office/drawing/2014/main" id="{2EDAA031-3043-CAE6-E9C3-C11B04004A1F}"/>
              </a:ext>
            </a:extLst>
          </p:cNvPr>
          <p:cNvSpPr txBox="1"/>
          <p:nvPr/>
        </p:nvSpPr>
        <p:spPr>
          <a:xfrm>
            <a:off x="517585" y="1500996"/>
            <a:ext cx="7108166" cy="707886"/>
          </a:xfrm>
          <a:prstGeom prst="rect">
            <a:avLst/>
          </a:prstGeom>
          <a:noFill/>
        </p:spPr>
        <p:txBody>
          <a:bodyPr wrap="square" rtlCol="0">
            <a:spAutoFit/>
          </a:bodyPr>
          <a:lstStyle/>
          <a:p>
            <a:r>
              <a:rPr lang="en-US" sz="2000" i="1" dirty="0">
                <a:latin typeface="+mj-lt"/>
              </a:rPr>
              <a:t>“A 30-minutes verification can prevent a RM200,000.00 loss tomorrow.”</a:t>
            </a:r>
            <a:endParaRPr lang="en-MY" sz="2000" i="1" dirty="0">
              <a:latin typeface="+mj-lt"/>
            </a:endParaRPr>
          </a:p>
          <a:p>
            <a:endParaRPr lang="en-MY" sz="2000" dirty="0">
              <a:latin typeface="+mj-lt"/>
            </a:endParaRPr>
          </a:p>
        </p:txBody>
      </p:sp>
    </p:spTree>
    <p:extLst>
      <p:ext uri="{BB962C8B-B14F-4D97-AF65-F5344CB8AC3E}">
        <p14:creationId xmlns:p14="http://schemas.microsoft.com/office/powerpoint/2010/main" val="369911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D1739-8D83-CA33-C182-88FC69D47A4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052B8C0-3650-7347-991F-D51721752B22}"/>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5A5695FA-6401-1ED5-BA3D-AF2DFF8EAB28}"/>
              </a:ext>
            </a:extLst>
          </p:cNvPr>
          <p:cNvSpPr txBox="1"/>
          <p:nvPr/>
        </p:nvSpPr>
        <p:spPr>
          <a:xfrm>
            <a:off x="-1" y="3605321"/>
            <a:ext cx="6691357" cy="523220"/>
          </a:xfrm>
          <a:prstGeom prst="rect">
            <a:avLst/>
          </a:prstGeom>
          <a:noFill/>
        </p:spPr>
        <p:txBody>
          <a:bodyPr wrap="square" rtlCol="0">
            <a:spAutoFit/>
          </a:bodyPr>
          <a:lstStyle/>
          <a:p>
            <a:r>
              <a:rPr lang="en-MY" sz="2800" b="1" dirty="0">
                <a:latin typeface="+mj-lt"/>
              </a:rPr>
              <a:t>Project &amp; Construction Department</a:t>
            </a:r>
          </a:p>
        </p:txBody>
      </p:sp>
      <p:sp>
        <p:nvSpPr>
          <p:cNvPr id="5" name="TextBox 4">
            <a:extLst>
              <a:ext uri="{FF2B5EF4-FFF2-40B4-BE49-F238E27FC236}">
                <a16:creationId xmlns:a16="http://schemas.microsoft.com/office/drawing/2014/main" id="{EC4159AA-4A8B-B071-B5AC-4843323D4472}"/>
              </a:ext>
            </a:extLst>
          </p:cNvPr>
          <p:cNvSpPr txBox="1"/>
          <p:nvPr/>
        </p:nvSpPr>
        <p:spPr>
          <a:xfrm>
            <a:off x="0" y="4204845"/>
            <a:ext cx="6248400" cy="523220"/>
          </a:xfrm>
          <a:prstGeom prst="rect">
            <a:avLst/>
          </a:prstGeom>
          <a:noFill/>
        </p:spPr>
        <p:txBody>
          <a:bodyPr wrap="square" rtlCol="0">
            <a:spAutoFit/>
          </a:bodyPr>
          <a:lstStyle/>
          <a:p>
            <a:r>
              <a:rPr lang="en-MY" sz="2800" b="1" dirty="0">
                <a:latin typeface="+mj-lt"/>
              </a:rPr>
              <a:t>Equipment Responsibility &amp; Best Practices</a:t>
            </a:r>
          </a:p>
        </p:txBody>
      </p:sp>
    </p:spTree>
    <p:extLst>
      <p:ext uri="{BB962C8B-B14F-4D97-AF65-F5344CB8AC3E}">
        <p14:creationId xmlns:p14="http://schemas.microsoft.com/office/powerpoint/2010/main" val="1637526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7CAEAC6-7433-71E3-3CF0-11F0D9D8C70A}"/>
              </a:ext>
            </a:extLst>
          </p:cNvPr>
          <p:cNvSpPr/>
          <p:nvPr/>
        </p:nvSpPr>
        <p:spPr bwMode="auto">
          <a:xfrm>
            <a:off x="250068" y="4284811"/>
            <a:ext cx="1938986" cy="1021055"/>
          </a:xfrm>
          <a:prstGeom prst="rect">
            <a:avLst/>
          </a:prstGeom>
          <a:solidFill>
            <a:srgbClr val="91EAFF">
              <a:alpha val="3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dirty="0">
              <a:ln>
                <a:noFill/>
              </a:ln>
              <a:solidFill>
                <a:schemeClr val="tx1"/>
              </a:solidFill>
              <a:effectLst/>
              <a:latin typeface="Times" pitchFamily="18" charset="0"/>
            </a:endParaRPr>
          </a:p>
        </p:txBody>
      </p:sp>
      <p:sp>
        <p:nvSpPr>
          <p:cNvPr id="3" name="TextBox 2"/>
          <p:cNvSpPr txBox="1"/>
          <p:nvPr/>
        </p:nvSpPr>
        <p:spPr>
          <a:xfrm>
            <a:off x="355218" y="821347"/>
            <a:ext cx="5354351" cy="328936"/>
          </a:xfrm>
          <a:prstGeom prst="rect">
            <a:avLst/>
          </a:prstGeom>
          <a:noFill/>
        </p:spPr>
        <p:txBody>
          <a:bodyPr wrap="none" rtlCol="0">
            <a:spAutoFit/>
          </a:bodyPr>
          <a:lstStyle/>
          <a:p>
            <a:pPr fontAlgn="t">
              <a:lnSpc>
                <a:spcPts val="1500"/>
              </a:lnSpc>
              <a:buNone/>
            </a:pPr>
            <a:r>
              <a:rPr lang="en-US" b="1" dirty="0">
                <a:latin typeface="+mn-lt"/>
              </a:rPr>
              <a:t>Equipment Responsibility &amp; Best Practices</a:t>
            </a:r>
          </a:p>
        </p:txBody>
      </p:sp>
      <p:pic>
        <p:nvPicPr>
          <p:cNvPr id="4" name="Picture 3">
            <a:extLst>
              <a:ext uri="{FF2B5EF4-FFF2-40B4-BE49-F238E27FC236}">
                <a16:creationId xmlns:a16="http://schemas.microsoft.com/office/drawing/2014/main" id="{7671A74A-78FB-C329-F399-DEB8F8D1B604}"/>
              </a:ext>
            </a:extLst>
          </p:cNvPr>
          <p:cNvPicPr>
            <a:picLocks noChangeAspect="1"/>
          </p:cNvPicPr>
          <p:nvPr/>
        </p:nvPicPr>
        <p:blipFill>
          <a:blip r:embed="rId3"/>
          <a:srcRect l="1396" t="2280" b="16503"/>
          <a:stretch>
            <a:fillRect/>
          </a:stretch>
        </p:blipFill>
        <p:spPr>
          <a:xfrm>
            <a:off x="428239" y="1509622"/>
            <a:ext cx="2878233" cy="2102549"/>
          </a:xfrm>
          <a:prstGeom prst="rect">
            <a:avLst/>
          </a:prstGeom>
        </p:spPr>
      </p:pic>
      <p:pic>
        <p:nvPicPr>
          <p:cNvPr id="8" name="Picture 7">
            <a:extLst>
              <a:ext uri="{FF2B5EF4-FFF2-40B4-BE49-F238E27FC236}">
                <a16:creationId xmlns:a16="http://schemas.microsoft.com/office/drawing/2014/main" id="{28DD979A-DBDA-0E14-6C61-1E25D678FF33}"/>
              </a:ext>
            </a:extLst>
          </p:cNvPr>
          <p:cNvPicPr>
            <a:picLocks noChangeAspect="1"/>
          </p:cNvPicPr>
          <p:nvPr/>
        </p:nvPicPr>
        <p:blipFill>
          <a:blip r:embed="rId4"/>
          <a:stretch>
            <a:fillRect/>
          </a:stretch>
        </p:blipFill>
        <p:spPr>
          <a:xfrm>
            <a:off x="3687868" y="1475430"/>
            <a:ext cx="1664751" cy="2102549"/>
          </a:xfrm>
          <a:prstGeom prst="rect">
            <a:avLst/>
          </a:prstGeom>
        </p:spPr>
      </p:pic>
      <p:pic>
        <p:nvPicPr>
          <p:cNvPr id="10" name="Picture 9">
            <a:extLst>
              <a:ext uri="{FF2B5EF4-FFF2-40B4-BE49-F238E27FC236}">
                <a16:creationId xmlns:a16="http://schemas.microsoft.com/office/drawing/2014/main" id="{9CED7206-1766-CD7E-E33A-EB3AF21451E6}"/>
              </a:ext>
            </a:extLst>
          </p:cNvPr>
          <p:cNvPicPr>
            <a:picLocks noChangeAspect="1"/>
          </p:cNvPicPr>
          <p:nvPr/>
        </p:nvPicPr>
        <p:blipFill>
          <a:blip r:embed="rId5"/>
          <a:stretch>
            <a:fillRect/>
          </a:stretch>
        </p:blipFill>
        <p:spPr>
          <a:xfrm>
            <a:off x="6366774" y="1815045"/>
            <a:ext cx="934583" cy="1709603"/>
          </a:xfrm>
          <a:prstGeom prst="rect">
            <a:avLst/>
          </a:prstGeom>
        </p:spPr>
      </p:pic>
      <p:pic>
        <p:nvPicPr>
          <p:cNvPr id="12" name="Picture 11">
            <a:extLst>
              <a:ext uri="{FF2B5EF4-FFF2-40B4-BE49-F238E27FC236}">
                <a16:creationId xmlns:a16="http://schemas.microsoft.com/office/drawing/2014/main" id="{0392F680-0690-7464-59AB-CA333AE9BA6B}"/>
              </a:ext>
            </a:extLst>
          </p:cNvPr>
          <p:cNvPicPr>
            <a:picLocks noChangeAspect="1"/>
          </p:cNvPicPr>
          <p:nvPr/>
        </p:nvPicPr>
        <p:blipFill>
          <a:blip r:embed="rId6"/>
          <a:stretch>
            <a:fillRect/>
          </a:stretch>
        </p:blipFill>
        <p:spPr>
          <a:xfrm>
            <a:off x="7377213" y="1815045"/>
            <a:ext cx="966474" cy="1709602"/>
          </a:xfrm>
          <a:prstGeom prst="rect">
            <a:avLst/>
          </a:prstGeom>
        </p:spPr>
      </p:pic>
      <p:sp>
        <p:nvSpPr>
          <p:cNvPr id="14" name="TextBox 13">
            <a:extLst>
              <a:ext uri="{FF2B5EF4-FFF2-40B4-BE49-F238E27FC236}">
                <a16:creationId xmlns:a16="http://schemas.microsoft.com/office/drawing/2014/main" id="{002984D3-1248-4E30-38C5-ABAC40533C66}"/>
              </a:ext>
            </a:extLst>
          </p:cNvPr>
          <p:cNvSpPr txBox="1"/>
          <p:nvPr/>
        </p:nvSpPr>
        <p:spPr>
          <a:xfrm>
            <a:off x="6366774" y="1441454"/>
            <a:ext cx="1470274" cy="290464"/>
          </a:xfrm>
          <a:prstGeom prst="rect">
            <a:avLst/>
          </a:prstGeom>
          <a:noFill/>
        </p:spPr>
        <p:txBody>
          <a:bodyPr wrap="none" rtlCol="0">
            <a:spAutoFit/>
          </a:bodyPr>
          <a:lstStyle/>
          <a:p>
            <a:pPr fontAlgn="t">
              <a:lnSpc>
                <a:spcPts val="1500"/>
              </a:lnSpc>
              <a:buNone/>
            </a:pPr>
            <a:r>
              <a:rPr lang="en-MY" sz="1400" b="1" dirty="0">
                <a:latin typeface="+mj-lt"/>
              </a:rPr>
              <a:t>Replacement Cost</a:t>
            </a:r>
          </a:p>
        </p:txBody>
      </p:sp>
      <p:sp>
        <p:nvSpPr>
          <p:cNvPr id="16" name="TextBox 15">
            <a:extLst>
              <a:ext uri="{FF2B5EF4-FFF2-40B4-BE49-F238E27FC236}">
                <a16:creationId xmlns:a16="http://schemas.microsoft.com/office/drawing/2014/main" id="{BE69493D-8F43-5CC8-04F1-FA8D805A540F}"/>
              </a:ext>
            </a:extLst>
          </p:cNvPr>
          <p:cNvSpPr txBox="1"/>
          <p:nvPr/>
        </p:nvSpPr>
        <p:spPr>
          <a:xfrm>
            <a:off x="290156" y="4251549"/>
            <a:ext cx="1980029" cy="1631216"/>
          </a:xfrm>
          <a:prstGeom prst="rect">
            <a:avLst/>
          </a:prstGeom>
          <a:noFill/>
        </p:spPr>
        <p:txBody>
          <a:bodyPr wrap="none" rtlCol="0">
            <a:spAutoFit/>
          </a:bodyPr>
          <a:lstStyle/>
          <a:p>
            <a:pPr marL="171450" indent="-171450" fontAlgn="t">
              <a:lnSpc>
                <a:spcPts val="1500"/>
              </a:lnSpc>
              <a:buFont typeface="Arial" panose="020B0604020202020204" pitchFamily="34" charset="0"/>
              <a:buChar char="•"/>
            </a:pPr>
            <a:r>
              <a:rPr lang="en-MY" sz="1100" dirty="0">
                <a:latin typeface="+mj-lt"/>
              </a:rPr>
              <a:t>Physical Impact</a:t>
            </a:r>
          </a:p>
          <a:p>
            <a:pPr marL="171450" indent="-171450" fontAlgn="t">
              <a:lnSpc>
                <a:spcPts val="1500"/>
              </a:lnSpc>
              <a:buFont typeface="Arial" panose="020B0604020202020204" pitchFamily="34" charset="0"/>
              <a:buChar char="•"/>
            </a:pPr>
            <a:r>
              <a:rPr lang="en-MY" sz="1100" dirty="0">
                <a:latin typeface="+mj-lt"/>
              </a:rPr>
              <a:t>Rain exposure</a:t>
            </a:r>
          </a:p>
          <a:p>
            <a:pPr marL="171450" indent="-171450" fontAlgn="t">
              <a:lnSpc>
                <a:spcPts val="1500"/>
              </a:lnSpc>
              <a:buFont typeface="Arial" panose="020B0604020202020204" pitchFamily="34" charset="0"/>
              <a:buChar char="•"/>
            </a:pPr>
            <a:r>
              <a:rPr lang="en-MY" sz="1100" dirty="0">
                <a:latin typeface="+mj-lt"/>
              </a:rPr>
              <a:t>Over Charging</a:t>
            </a:r>
          </a:p>
          <a:p>
            <a:pPr marL="171450" indent="-171450" fontAlgn="t">
              <a:lnSpc>
                <a:spcPts val="1500"/>
              </a:lnSpc>
              <a:buFont typeface="Arial" panose="020B0604020202020204" pitchFamily="34" charset="0"/>
              <a:buChar char="•"/>
            </a:pPr>
            <a:r>
              <a:rPr lang="en-MY" sz="1100" dirty="0">
                <a:latin typeface="+mj-lt"/>
              </a:rPr>
              <a:t>Bent or broken antenna</a:t>
            </a:r>
          </a:p>
          <a:p>
            <a:pPr marL="171450" indent="-171450" fontAlgn="t">
              <a:lnSpc>
                <a:spcPts val="1500"/>
              </a:lnSpc>
              <a:buFont typeface="Arial" panose="020B0604020202020204" pitchFamily="34" charset="0"/>
              <a:buChar char="•"/>
            </a:pPr>
            <a:r>
              <a:rPr lang="en-MY" sz="1100" dirty="0">
                <a:latin typeface="+mj-lt"/>
              </a:rPr>
              <a:t>Pulling the radio by the antenna</a:t>
            </a:r>
          </a:p>
          <a:p>
            <a:pPr fontAlgn="t">
              <a:lnSpc>
                <a:spcPts val="1500"/>
              </a:lnSpc>
              <a:buNone/>
            </a:pPr>
            <a:endParaRPr lang="en-MY" sz="1100" dirty="0">
              <a:latin typeface="+mj-lt"/>
            </a:endParaRPr>
          </a:p>
          <a:p>
            <a:pPr fontAlgn="t">
              <a:lnSpc>
                <a:spcPts val="1500"/>
              </a:lnSpc>
              <a:buNone/>
            </a:pPr>
            <a:endParaRPr lang="en-MY" sz="1050" dirty="0">
              <a:latin typeface="Segoe UI" panose="020B0502040204020203" pitchFamily="34" charset="0"/>
            </a:endParaRPr>
          </a:p>
          <a:p>
            <a:pPr fontAlgn="t">
              <a:lnSpc>
                <a:spcPts val="1500"/>
              </a:lnSpc>
              <a:buNone/>
            </a:pPr>
            <a:endParaRPr lang="en-MY" sz="1050" dirty="0">
              <a:latin typeface="Segoe UI" panose="020B0502040204020203" pitchFamily="34" charset="0"/>
            </a:endParaRPr>
          </a:p>
        </p:txBody>
      </p:sp>
      <p:sp>
        <p:nvSpPr>
          <p:cNvPr id="6" name="TextBox 5">
            <a:extLst>
              <a:ext uri="{FF2B5EF4-FFF2-40B4-BE49-F238E27FC236}">
                <a16:creationId xmlns:a16="http://schemas.microsoft.com/office/drawing/2014/main" id="{FA738C2A-B0C8-6D28-E6C9-0B469A31A7CD}"/>
              </a:ext>
            </a:extLst>
          </p:cNvPr>
          <p:cNvSpPr txBox="1"/>
          <p:nvPr/>
        </p:nvSpPr>
        <p:spPr>
          <a:xfrm>
            <a:off x="389068" y="3783629"/>
            <a:ext cx="1660986" cy="482824"/>
          </a:xfrm>
          <a:prstGeom prst="rect">
            <a:avLst/>
          </a:prstGeom>
          <a:noFill/>
        </p:spPr>
        <p:txBody>
          <a:bodyPr wrap="square" rtlCol="0">
            <a:spAutoFit/>
          </a:bodyPr>
          <a:lstStyle/>
          <a:p>
            <a:pPr algn="ctr" fontAlgn="t">
              <a:lnSpc>
                <a:spcPts val="1500"/>
              </a:lnSpc>
              <a:buNone/>
            </a:pPr>
            <a:r>
              <a:rPr lang="en-MY" sz="1400" b="1" dirty="0">
                <a:latin typeface="+mj-lt"/>
              </a:rPr>
              <a:t>What is the Causes of Damage</a:t>
            </a:r>
          </a:p>
        </p:txBody>
      </p:sp>
      <p:sp>
        <p:nvSpPr>
          <p:cNvPr id="17" name="Rectangle 16">
            <a:extLst>
              <a:ext uri="{FF2B5EF4-FFF2-40B4-BE49-F238E27FC236}">
                <a16:creationId xmlns:a16="http://schemas.microsoft.com/office/drawing/2014/main" id="{E80F044C-2D79-B8C6-E095-3A9ACEBFD260}"/>
              </a:ext>
            </a:extLst>
          </p:cNvPr>
          <p:cNvSpPr/>
          <p:nvPr/>
        </p:nvSpPr>
        <p:spPr bwMode="auto">
          <a:xfrm>
            <a:off x="2755664" y="4295166"/>
            <a:ext cx="1642673" cy="1021055"/>
          </a:xfrm>
          <a:prstGeom prst="rect">
            <a:avLst/>
          </a:prstGeom>
          <a:solidFill>
            <a:srgbClr val="91EAFF">
              <a:alpha val="3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dirty="0">
              <a:ln>
                <a:noFill/>
              </a:ln>
              <a:solidFill>
                <a:schemeClr val="tx1"/>
              </a:solidFill>
              <a:effectLst/>
              <a:latin typeface="Times" pitchFamily="18" charset="0"/>
            </a:endParaRPr>
          </a:p>
        </p:txBody>
      </p:sp>
      <p:sp>
        <p:nvSpPr>
          <p:cNvPr id="18" name="Equals 17">
            <a:extLst>
              <a:ext uri="{FF2B5EF4-FFF2-40B4-BE49-F238E27FC236}">
                <a16:creationId xmlns:a16="http://schemas.microsoft.com/office/drawing/2014/main" id="{0DAA8441-0195-184D-6E5F-F40453A49805}"/>
              </a:ext>
            </a:extLst>
          </p:cNvPr>
          <p:cNvSpPr/>
          <p:nvPr/>
        </p:nvSpPr>
        <p:spPr bwMode="auto">
          <a:xfrm>
            <a:off x="2328852" y="4583280"/>
            <a:ext cx="291709" cy="290464"/>
          </a:xfrm>
          <a:prstGeom prst="mathEqual">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20" name="TextBox 19">
            <a:extLst>
              <a:ext uri="{FF2B5EF4-FFF2-40B4-BE49-F238E27FC236}">
                <a16:creationId xmlns:a16="http://schemas.microsoft.com/office/drawing/2014/main" id="{6FB106B7-6600-9B45-7574-FE791542EC77}"/>
              </a:ext>
            </a:extLst>
          </p:cNvPr>
          <p:cNvSpPr txBox="1"/>
          <p:nvPr/>
        </p:nvSpPr>
        <p:spPr>
          <a:xfrm>
            <a:off x="2887548" y="4318515"/>
            <a:ext cx="1378904" cy="1438855"/>
          </a:xfrm>
          <a:prstGeom prst="rect">
            <a:avLst/>
          </a:prstGeom>
          <a:noFill/>
        </p:spPr>
        <p:txBody>
          <a:bodyPr wrap="square" rtlCol="0">
            <a:spAutoFit/>
          </a:bodyPr>
          <a:lstStyle/>
          <a:p>
            <a:pPr marL="171450" indent="-171450" fontAlgn="t">
              <a:lnSpc>
                <a:spcPts val="1500"/>
              </a:lnSpc>
              <a:buFont typeface="Arial" panose="020B0604020202020204" pitchFamily="34" charset="0"/>
              <a:buChar char="•"/>
            </a:pPr>
            <a:r>
              <a:rPr lang="en-MY" sz="1100" dirty="0">
                <a:latin typeface="+mj-lt"/>
              </a:rPr>
              <a:t>Borrow To Sub- Contractor with out proper record</a:t>
            </a:r>
          </a:p>
          <a:p>
            <a:pPr marL="171450" indent="-171450" fontAlgn="t">
              <a:lnSpc>
                <a:spcPts val="1500"/>
              </a:lnSpc>
              <a:buFont typeface="Arial" panose="020B0604020202020204" pitchFamily="34" charset="0"/>
              <a:buChar char="•"/>
            </a:pPr>
            <a:r>
              <a:rPr lang="en-MY" sz="1100" dirty="0">
                <a:latin typeface="+mj-lt"/>
              </a:rPr>
              <a:t>Miss Place</a:t>
            </a:r>
          </a:p>
          <a:p>
            <a:pPr fontAlgn="t">
              <a:lnSpc>
                <a:spcPts val="1500"/>
              </a:lnSpc>
              <a:buNone/>
            </a:pPr>
            <a:endParaRPr lang="en-MY" sz="1100" dirty="0">
              <a:latin typeface="+mj-lt"/>
            </a:endParaRPr>
          </a:p>
          <a:p>
            <a:pPr fontAlgn="t">
              <a:lnSpc>
                <a:spcPts val="1500"/>
              </a:lnSpc>
              <a:buNone/>
            </a:pPr>
            <a:endParaRPr lang="en-MY" sz="1050" dirty="0">
              <a:latin typeface="Segoe UI" panose="020B0502040204020203" pitchFamily="34" charset="0"/>
            </a:endParaRPr>
          </a:p>
          <a:p>
            <a:pPr fontAlgn="t">
              <a:lnSpc>
                <a:spcPts val="1500"/>
              </a:lnSpc>
              <a:buNone/>
            </a:pPr>
            <a:endParaRPr lang="en-MY" sz="1050" dirty="0">
              <a:latin typeface="Segoe UI" panose="020B0502040204020203" pitchFamily="34" charset="0"/>
            </a:endParaRPr>
          </a:p>
        </p:txBody>
      </p:sp>
      <p:sp>
        <p:nvSpPr>
          <p:cNvPr id="22" name="TextBox 21">
            <a:extLst>
              <a:ext uri="{FF2B5EF4-FFF2-40B4-BE49-F238E27FC236}">
                <a16:creationId xmlns:a16="http://schemas.microsoft.com/office/drawing/2014/main" id="{2AF5E421-44C3-793E-1EED-58ACE0F4A349}"/>
              </a:ext>
            </a:extLst>
          </p:cNvPr>
          <p:cNvSpPr txBox="1"/>
          <p:nvPr/>
        </p:nvSpPr>
        <p:spPr>
          <a:xfrm>
            <a:off x="2887548" y="3755430"/>
            <a:ext cx="1378904" cy="482824"/>
          </a:xfrm>
          <a:prstGeom prst="rect">
            <a:avLst/>
          </a:prstGeom>
          <a:noFill/>
        </p:spPr>
        <p:txBody>
          <a:bodyPr wrap="none" rtlCol="0">
            <a:spAutoFit/>
          </a:bodyPr>
          <a:lstStyle/>
          <a:p>
            <a:pPr algn="ctr" fontAlgn="t">
              <a:lnSpc>
                <a:spcPts val="1500"/>
              </a:lnSpc>
              <a:buNone/>
            </a:pPr>
            <a:r>
              <a:rPr lang="en-MY" sz="1400" b="1" dirty="0">
                <a:latin typeface="+mj-lt"/>
              </a:rPr>
              <a:t>Main Risk </a:t>
            </a:r>
          </a:p>
          <a:p>
            <a:pPr algn="ctr" fontAlgn="t">
              <a:lnSpc>
                <a:spcPts val="1500"/>
              </a:lnSpc>
              <a:buNone/>
            </a:pPr>
            <a:r>
              <a:rPr lang="en-MY" sz="1400" b="1" dirty="0">
                <a:latin typeface="+mj-lt"/>
              </a:rPr>
              <a:t>Causing Damage</a:t>
            </a:r>
          </a:p>
        </p:txBody>
      </p:sp>
      <p:sp>
        <p:nvSpPr>
          <p:cNvPr id="23" name="Arrow: Right 22">
            <a:extLst>
              <a:ext uri="{FF2B5EF4-FFF2-40B4-BE49-F238E27FC236}">
                <a16:creationId xmlns:a16="http://schemas.microsoft.com/office/drawing/2014/main" id="{46BF4FFE-E2CC-35AC-B8AA-DB4D4F1255C4}"/>
              </a:ext>
            </a:extLst>
          </p:cNvPr>
          <p:cNvSpPr/>
          <p:nvPr/>
        </p:nvSpPr>
        <p:spPr bwMode="auto">
          <a:xfrm>
            <a:off x="4501850" y="4625593"/>
            <a:ext cx="318923" cy="214425"/>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25" name="TextBox 24">
            <a:extLst>
              <a:ext uri="{FF2B5EF4-FFF2-40B4-BE49-F238E27FC236}">
                <a16:creationId xmlns:a16="http://schemas.microsoft.com/office/drawing/2014/main" id="{AB392151-FFC7-513C-DF58-B6198C4BFDE6}"/>
              </a:ext>
            </a:extLst>
          </p:cNvPr>
          <p:cNvSpPr txBox="1"/>
          <p:nvPr/>
        </p:nvSpPr>
        <p:spPr>
          <a:xfrm>
            <a:off x="5307951" y="3687448"/>
            <a:ext cx="816438" cy="675185"/>
          </a:xfrm>
          <a:prstGeom prst="rect">
            <a:avLst/>
          </a:prstGeom>
          <a:noFill/>
        </p:spPr>
        <p:txBody>
          <a:bodyPr wrap="square" rtlCol="0">
            <a:spAutoFit/>
          </a:bodyPr>
          <a:lstStyle/>
          <a:p>
            <a:pPr algn="ctr" fontAlgn="t">
              <a:lnSpc>
                <a:spcPts val="1500"/>
              </a:lnSpc>
              <a:buNone/>
            </a:pPr>
            <a:r>
              <a:rPr lang="en-MY" sz="1400" b="1" dirty="0">
                <a:latin typeface="+mj-lt"/>
              </a:rPr>
              <a:t>Return &amp; Verify by Nabila</a:t>
            </a:r>
          </a:p>
        </p:txBody>
      </p:sp>
      <p:sp>
        <p:nvSpPr>
          <p:cNvPr id="26" name="Rectangle 25">
            <a:extLst>
              <a:ext uri="{FF2B5EF4-FFF2-40B4-BE49-F238E27FC236}">
                <a16:creationId xmlns:a16="http://schemas.microsoft.com/office/drawing/2014/main" id="{551C6089-B722-470A-C729-905CEE496C3C}"/>
              </a:ext>
            </a:extLst>
          </p:cNvPr>
          <p:cNvSpPr/>
          <p:nvPr/>
        </p:nvSpPr>
        <p:spPr bwMode="auto">
          <a:xfrm>
            <a:off x="4955877" y="4295166"/>
            <a:ext cx="1642673" cy="1021055"/>
          </a:xfrm>
          <a:prstGeom prst="rect">
            <a:avLst/>
          </a:prstGeom>
          <a:solidFill>
            <a:srgbClr val="91EAFF">
              <a:alpha val="3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dirty="0">
              <a:ln>
                <a:noFill/>
              </a:ln>
              <a:solidFill>
                <a:schemeClr val="tx1"/>
              </a:solidFill>
              <a:effectLst/>
              <a:latin typeface="Times" pitchFamily="18" charset="0"/>
            </a:endParaRPr>
          </a:p>
        </p:txBody>
      </p:sp>
      <p:sp>
        <p:nvSpPr>
          <p:cNvPr id="27" name="TextBox 26">
            <a:extLst>
              <a:ext uri="{FF2B5EF4-FFF2-40B4-BE49-F238E27FC236}">
                <a16:creationId xmlns:a16="http://schemas.microsoft.com/office/drawing/2014/main" id="{6961E5A5-799A-14CC-335B-3893542FEA67}"/>
              </a:ext>
            </a:extLst>
          </p:cNvPr>
          <p:cNvSpPr txBox="1"/>
          <p:nvPr/>
        </p:nvSpPr>
        <p:spPr>
          <a:xfrm>
            <a:off x="4932868" y="4432092"/>
            <a:ext cx="1635770" cy="861774"/>
          </a:xfrm>
          <a:prstGeom prst="rect">
            <a:avLst/>
          </a:prstGeom>
          <a:noFill/>
        </p:spPr>
        <p:txBody>
          <a:bodyPr wrap="square" rtlCol="0">
            <a:spAutoFit/>
          </a:bodyPr>
          <a:lstStyle/>
          <a:p>
            <a:pPr algn="ctr" fontAlgn="t">
              <a:lnSpc>
                <a:spcPts val="1500"/>
              </a:lnSpc>
            </a:pPr>
            <a:r>
              <a:rPr lang="en-MY" sz="2000" b="1" dirty="0">
                <a:solidFill>
                  <a:srgbClr val="FF0000"/>
                </a:solidFill>
                <a:latin typeface="+mj-lt"/>
              </a:rPr>
              <a:t>IT WASN’T ME</a:t>
            </a:r>
          </a:p>
          <a:p>
            <a:pPr fontAlgn="t">
              <a:lnSpc>
                <a:spcPts val="1500"/>
              </a:lnSpc>
              <a:buNone/>
            </a:pPr>
            <a:endParaRPr lang="en-MY" sz="1100" dirty="0">
              <a:latin typeface="+mj-lt"/>
            </a:endParaRPr>
          </a:p>
          <a:p>
            <a:pPr fontAlgn="t">
              <a:lnSpc>
                <a:spcPts val="1500"/>
              </a:lnSpc>
              <a:buNone/>
            </a:pPr>
            <a:endParaRPr lang="en-MY" sz="1050" dirty="0">
              <a:latin typeface="Segoe UI" panose="020B0502040204020203" pitchFamily="34" charset="0"/>
            </a:endParaRPr>
          </a:p>
          <a:p>
            <a:pPr fontAlgn="t">
              <a:lnSpc>
                <a:spcPts val="1500"/>
              </a:lnSpc>
              <a:buNone/>
            </a:pPr>
            <a:endParaRPr lang="en-MY" sz="1050" dirty="0">
              <a:latin typeface="Segoe UI" panose="020B0502040204020203" pitchFamily="34" charset="0"/>
            </a:endParaRPr>
          </a:p>
        </p:txBody>
      </p:sp>
      <p:sp>
        <p:nvSpPr>
          <p:cNvPr id="28" name="TextBox 27">
            <a:extLst>
              <a:ext uri="{FF2B5EF4-FFF2-40B4-BE49-F238E27FC236}">
                <a16:creationId xmlns:a16="http://schemas.microsoft.com/office/drawing/2014/main" id="{A96C1678-DE5C-F8E5-FE6F-5CEAA8D01CC5}"/>
              </a:ext>
            </a:extLst>
          </p:cNvPr>
          <p:cNvSpPr txBox="1"/>
          <p:nvPr/>
        </p:nvSpPr>
        <p:spPr>
          <a:xfrm>
            <a:off x="4925999" y="5019278"/>
            <a:ext cx="1718602" cy="274588"/>
          </a:xfrm>
          <a:prstGeom prst="rect">
            <a:avLst/>
          </a:prstGeom>
          <a:noFill/>
        </p:spPr>
        <p:txBody>
          <a:bodyPr wrap="square" rtlCol="0">
            <a:spAutoFit/>
          </a:bodyPr>
          <a:lstStyle/>
          <a:p>
            <a:pPr algn="ctr" fontAlgn="t">
              <a:lnSpc>
                <a:spcPts val="1500"/>
              </a:lnSpc>
            </a:pPr>
            <a:r>
              <a:rPr lang="en-MY" sz="2000" b="1" dirty="0">
                <a:solidFill>
                  <a:srgbClr val="FF0000"/>
                </a:solidFill>
                <a:latin typeface="+mj-lt"/>
              </a:rPr>
              <a:t>I DON’T KNOW</a:t>
            </a:r>
          </a:p>
          <a:p>
            <a:pPr fontAlgn="t">
              <a:lnSpc>
                <a:spcPts val="1500"/>
              </a:lnSpc>
              <a:buNone/>
            </a:pPr>
            <a:endParaRPr lang="en-MY" sz="1100" b="1" dirty="0">
              <a:latin typeface="+mj-lt"/>
            </a:endParaRPr>
          </a:p>
          <a:p>
            <a:pPr fontAlgn="t">
              <a:lnSpc>
                <a:spcPts val="1500"/>
              </a:lnSpc>
              <a:buNone/>
            </a:pPr>
            <a:endParaRPr lang="en-MY" sz="1050" b="1" dirty="0">
              <a:latin typeface="+mj-lt"/>
            </a:endParaRPr>
          </a:p>
          <a:p>
            <a:pPr fontAlgn="t">
              <a:lnSpc>
                <a:spcPts val="1500"/>
              </a:lnSpc>
              <a:buNone/>
            </a:pPr>
            <a:endParaRPr lang="en-MY" sz="1050" dirty="0">
              <a:latin typeface="Segoe UI" panose="020B0502040204020203" pitchFamily="34" charset="0"/>
            </a:endParaRPr>
          </a:p>
        </p:txBody>
      </p:sp>
      <p:sp>
        <p:nvSpPr>
          <p:cNvPr id="29" name="TextBox 28">
            <a:extLst>
              <a:ext uri="{FF2B5EF4-FFF2-40B4-BE49-F238E27FC236}">
                <a16:creationId xmlns:a16="http://schemas.microsoft.com/office/drawing/2014/main" id="{C26B4ED6-9430-672E-3FC0-ADA65955DDD6}"/>
              </a:ext>
            </a:extLst>
          </p:cNvPr>
          <p:cNvSpPr txBox="1"/>
          <p:nvPr/>
        </p:nvSpPr>
        <p:spPr>
          <a:xfrm>
            <a:off x="4932868" y="4704890"/>
            <a:ext cx="1582850" cy="274588"/>
          </a:xfrm>
          <a:prstGeom prst="rect">
            <a:avLst/>
          </a:prstGeom>
          <a:noFill/>
        </p:spPr>
        <p:txBody>
          <a:bodyPr wrap="square" rtlCol="0">
            <a:spAutoFit/>
          </a:bodyPr>
          <a:lstStyle/>
          <a:p>
            <a:pPr algn="ctr" fontAlgn="t">
              <a:lnSpc>
                <a:spcPts val="1500"/>
              </a:lnSpc>
            </a:pPr>
            <a:r>
              <a:rPr lang="en-MY" sz="2000" b="1" dirty="0">
                <a:latin typeface="+mj-lt"/>
              </a:rPr>
              <a:t>OR</a:t>
            </a:r>
          </a:p>
          <a:p>
            <a:pPr fontAlgn="t">
              <a:lnSpc>
                <a:spcPts val="1500"/>
              </a:lnSpc>
              <a:buNone/>
            </a:pPr>
            <a:endParaRPr lang="en-MY" sz="1100" dirty="0">
              <a:latin typeface="+mj-lt"/>
            </a:endParaRPr>
          </a:p>
          <a:p>
            <a:pPr fontAlgn="t">
              <a:lnSpc>
                <a:spcPts val="1500"/>
              </a:lnSpc>
              <a:buNone/>
            </a:pPr>
            <a:endParaRPr lang="en-MY" sz="1050" dirty="0">
              <a:latin typeface="Segoe UI" panose="020B0502040204020203" pitchFamily="34" charset="0"/>
            </a:endParaRPr>
          </a:p>
          <a:p>
            <a:pPr fontAlgn="t">
              <a:lnSpc>
                <a:spcPts val="1500"/>
              </a:lnSpc>
              <a:buNone/>
            </a:pPr>
            <a:endParaRPr lang="en-MY" sz="1050" dirty="0">
              <a:latin typeface="Segoe UI" panose="020B0502040204020203" pitchFamily="34" charset="0"/>
            </a:endParaRPr>
          </a:p>
        </p:txBody>
      </p:sp>
      <p:sp>
        <p:nvSpPr>
          <p:cNvPr id="31" name="TextBox 30">
            <a:extLst>
              <a:ext uri="{FF2B5EF4-FFF2-40B4-BE49-F238E27FC236}">
                <a16:creationId xmlns:a16="http://schemas.microsoft.com/office/drawing/2014/main" id="{30BCE1DF-231B-0462-07FD-8DFEE8366245}"/>
              </a:ext>
            </a:extLst>
          </p:cNvPr>
          <p:cNvSpPr txBox="1"/>
          <p:nvPr/>
        </p:nvSpPr>
        <p:spPr>
          <a:xfrm>
            <a:off x="2352254" y="5791226"/>
            <a:ext cx="5508196" cy="690574"/>
          </a:xfrm>
          <a:prstGeom prst="rect">
            <a:avLst/>
          </a:prstGeom>
          <a:noFill/>
        </p:spPr>
        <p:txBody>
          <a:bodyPr wrap="square" rtlCol="0">
            <a:spAutoFit/>
          </a:bodyPr>
          <a:lstStyle/>
          <a:p>
            <a:pPr algn="ctr" fontAlgn="t">
              <a:lnSpc>
                <a:spcPts val="1500"/>
              </a:lnSpc>
              <a:buNone/>
            </a:pPr>
            <a:r>
              <a:rPr lang="en-MY" sz="1800" b="1" dirty="0">
                <a:solidFill>
                  <a:srgbClr val="0070C0"/>
                </a:solidFill>
                <a:latin typeface="+mj-lt"/>
              </a:rPr>
              <a:t>PLESE HELP TAKEGOOD CARE OF COMPANY ASSETS TO REDUCE UNNECCESSARY EXPENSES AND SUPPORT OPERATIONAL EFFICIENCY</a:t>
            </a:r>
          </a:p>
        </p:txBody>
      </p:sp>
    </p:spTree>
    <p:extLst>
      <p:ext uri="{BB962C8B-B14F-4D97-AF65-F5344CB8AC3E}">
        <p14:creationId xmlns:p14="http://schemas.microsoft.com/office/powerpoint/2010/main" val="347171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Effect transition="in" filter="fade">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1000"/>
                                        <p:tgtEl>
                                          <p:spTgt spid="29"/>
                                        </p:tgtEl>
                                      </p:cBhvr>
                                    </p:animEffect>
                                    <p:anim calcmode="lin" valueType="num">
                                      <p:cBhvr>
                                        <p:cTn id="27" dur="1000" fill="hold"/>
                                        <p:tgtEl>
                                          <p:spTgt spid="29"/>
                                        </p:tgtEl>
                                        <p:attrNameLst>
                                          <p:attrName>ppt_x</p:attrName>
                                        </p:attrNameLst>
                                      </p:cBhvr>
                                      <p:tavLst>
                                        <p:tav tm="0">
                                          <p:val>
                                            <p:strVal val="#ppt_x"/>
                                          </p:val>
                                        </p:tav>
                                        <p:tav tm="100000">
                                          <p:val>
                                            <p:strVal val="#ppt_x"/>
                                          </p:val>
                                        </p:tav>
                                      </p:tavLst>
                                    </p:anim>
                                    <p:anim calcmode="lin" valueType="num">
                                      <p:cBhvr>
                                        <p:cTn id="2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00"/>
                                        <p:tgtEl>
                                          <p:spTgt spid="28"/>
                                        </p:tgtEl>
                                      </p:cBhvr>
                                    </p:animEffect>
                                    <p:anim calcmode="lin" valueType="num">
                                      <p:cBhvr>
                                        <p:cTn id="34" dur="1000" fill="hold"/>
                                        <p:tgtEl>
                                          <p:spTgt spid="28"/>
                                        </p:tgtEl>
                                        <p:attrNameLst>
                                          <p:attrName>ppt_x</p:attrName>
                                        </p:attrNameLst>
                                      </p:cBhvr>
                                      <p:tavLst>
                                        <p:tav tm="0">
                                          <p:val>
                                            <p:strVal val="#ppt_x"/>
                                          </p:val>
                                        </p:tav>
                                        <p:tav tm="100000">
                                          <p:val>
                                            <p:strVal val="#ppt_x"/>
                                          </p:val>
                                        </p:tav>
                                      </p:tavLst>
                                    </p:anim>
                                    <p:anim calcmode="lin" valueType="num">
                                      <p:cBhvr>
                                        <p:cTn id="3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1000" fill="hold"/>
                                        <p:tgtEl>
                                          <p:spTgt spid="10"/>
                                        </p:tgtEl>
                                        <p:attrNameLst>
                                          <p:attrName>ppt_w</p:attrName>
                                        </p:attrNameLst>
                                      </p:cBhvr>
                                      <p:tavLst>
                                        <p:tav tm="0">
                                          <p:val>
                                            <p:fltVal val="0"/>
                                          </p:val>
                                        </p:tav>
                                        <p:tav tm="100000">
                                          <p:val>
                                            <p:strVal val="#ppt_w"/>
                                          </p:val>
                                        </p:tav>
                                      </p:tavLst>
                                    </p:anim>
                                    <p:anim calcmode="lin" valueType="num">
                                      <p:cBhvr>
                                        <p:cTn id="41" dur="1000" fill="hold"/>
                                        <p:tgtEl>
                                          <p:spTgt spid="10"/>
                                        </p:tgtEl>
                                        <p:attrNameLst>
                                          <p:attrName>ppt_h</p:attrName>
                                        </p:attrNameLst>
                                      </p:cBhvr>
                                      <p:tavLst>
                                        <p:tav tm="0">
                                          <p:val>
                                            <p:fltVal val="0"/>
                                          </p:val>
                                        </p:tav>
                                        <p:tav tm="100000">
                                          <p:val>
                                            <p:strVal val="#ppt_h"/>
                                          </p:val>
                                        </p:tav>
                                      </p:tavLst>
                                    </p:anim>
                                    <p:anim calcmode="lin" valueType="num">
                                      <p:cBhvr>
                                        <p:cTn id="42" dur="1000" fill="hold"/>
                                        <p:tgtEl>
                                          <p:spTgt spid="10"/>
                                        </p:tgtEl>
                                        <p:attrNameLst>
                                          <p:attrName>style.rotation</p:attrName>
                                        </p:attrNameLst>
                                      </p:cBhvr>
                                      <p:tavLst>
                                        <p:tav tm="0">
                                          <p:val>
                                            <p:fltVal val="90"/>
                                          </p:val>
                                        </p:tav>
                                        <p:tav tm="100000">
                                          <p:val>
                                            <p:fltVal val="0"/>
                                          </p:val>
                                        </p:tav>
                                      </p:tavLst>
                                    </p:anim>
                                    <p:animEffect transition="in" filter="fade">
                                      <p:cBhvr>
                                        <p:cTn id="43" dur="1000"/>
                                        <p:tgtEl>
                                          <p:spTgt spid="10"/>
                                        </p:tgtEl>
                                      </p:cBhvr>
                                    </p:animEffect>
                                  </p:childTnLst>
                                </p:cTn>
                              </p:par>
                              <p:par>
                                <p:cTn id="44" presetID="31"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1000" fill="hold"/>
                                        <p:tgtEl>
                                          <p:spTgt spid="12"/>
                                        </p:tgtEl>
                                        <p:attrNameLst>
                                          <p:attrName>ppt_w</p:attrName>
                                        </p:attrNameLst>
                                      </p:cBhvr>
                                      <p:tavLst>
                                        <p:tav tm="0">
                                          <p:val>
                                            <p:fltVal val="0"/>
                                          </p:val>
                                        </p:tav>
                                        <p:tav tm="100000">
                                          <p:val>
                                            <p:strVal val="#ppt_w"/>
                                          </p:val>
                                        </p:tav>
                                      </p:tavLst>
                                    </p:anim>
                                    <p:anim calcmode="lin" valueType="num">
                                      <p:cBhvr>
                                        <p:cTn id="47" dur="1000" fill="hold"/>
                                        <p:tgtEl>
                                          <p:spTgt spid="12"/>
                                        </p:tgtEl>
                                        <p:attrNameLst>
                                          <p:attrName>ppt_h</p:attrName>
                                        </p:attrNameLst>
                                      </p:cBhvr>
                                      <p:tavLst>
                                        <p:tav tm="0">
                                          <p:val>
                                            <p:fltVal val="0"/>
                                          </p:val>
                                        </p:tav>
                                        <p:tav tm="100000">
                                          <p:val>
                                            <p:strVal val="#ppt_h"/>
                                          </p:val>
                                        </p:tav>
                                      </p:tavLst>
                                    </p:anim>
                                    <p:anim calcmode="lin" valueType="num">
                                      <p:cBhvr>
                                        <p:cTn id="48" dur="1000" fill="hold"/>
                                        <p:tgtEl>
                                          <p:spTgt spid="12"/>
                                        </p:tgtEl>
                                        <p:attrNameLst>
                                          <p:attrName>style.rotation</p:attrName>
                                        </p:attrNameLst>
                                      </p:cBhvr>
                                      <p:tavLst>
                                        <p:tav tm="0">
                                          <p:val>
                                            <p:fltVal val="90"/>
                                          </p:val>
                                        </p:tav>
                                        <p:tav tm="100000">
                                          <p:val>
                                            <p:fltVal val="0"/>
                                          </p:val>
                                        </p:tav>
                                      </p:tavLst>
                                    </p:anim>
                                    <p:animEffect transition="in" filter="fade">
                                      <p:cBhvr>
                                        <p:cTn id="49" dur="1000"/>
                                        <p:tgtEl>
                                          <p:spTgt spid="12"/>
                                        </p:tgtEl>
                                      </p:cBhvr>
                                    </p:animEffect>
                                  </p:childTnLst>
                                </p:cTn>
                              </p:par>
                              <p:par>
                                <p:cTn id="50" presetID="31"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31"/>
                                        </p:tgtEl>
                                        <p:attrNameLst>
                                          <p:attrName>style.visibility</p:attrName>
                                        </p:attrNameLst>
                                      </p:cBhvr>
                                      <p:to>
                                        <p:strVal val="visible"/>
                                      </p:to>
                                    </p:set>
                                    <p:anim calcmode="lin" valueType="num">
                                      <p:cBhvr>
                                        <p:cTn id="60" dur="1000" fill="hold"/>
                                        <p:tgtEl>
                                          <p:spTgt spid="31"/>
                                        </p:tgtEl>
                                        <p:attrNameLst>
                                          <p:attrName>ppt_w</p:attrName>
                                        </p:attrNameLst>
                                      </p:cBhvr>
                                      <p:tavLst>
                                        <p:tav tm="0">
                                          <p:val>
                                            <p:fltVal val="0"/>
                                          </p:val>
                                        </p:tav>
                                        <p:tav tm="100000">
                                          <p:val>
                                            <p:strVal val="#ppt_w"/>
                                          </p:val>
                                        </p:tav>
                                      </p:tavLst>
                                    </p:anim>
                                    <p:anim calcmode="lin" valueType="num">
                                      <p:cBhvr>
                                        <p:cTn id="61" dur="1000" fill="hold"/>
                                        <p:tgtEl>
                                          <p:spTgt spid="31"/>
                                        </p:tgtEl>
                                        <p:attrNameLst>
                                          <p:attrName>ppt_h</p:attrName>
                                        </p:attrNameLst>
                                      </p:cBhvr>
                                      <p:tavLst>
                                        <p:tav tm="0">
                                          <p:val>
                                            <p:fltVal val="0"/>
                                          </p:val>
                                        </p:tav>
                                        <p:tav tm="100000">
                                          <p:val>
                                            <p:strVal val="#ppt_h"/>
                                          </p:val>
                                        </p:tav>
                                      </p:tavLst>
                                    </p:anim>
                                    <p:anim calcmode="lin" valueType="num">
                                      <p:cBhvr>
                                        <p:cTn id="62" dur="1000" fill="hold"/>
                                        <p:tgtEl>
                                          <p:spTgt spid="31"/>
                                        </p:tgtEl>
                                        <p:attrNameLst>
                                          <p:attrName>style.rotation</p:attrName>
                                        </p:attrNameLst>
                                      </p:cBhvr>
                                      <p:tavLst>
                                        <p:tav tm="0">
                                          <p:val>
                                            <p:fltVal val="90"/>
                                          </p:val>
                                        </p:tav>
                                        <p:tav tm="100000">
                                          <p:val>
                                            <p:fltVal val="0"/>
                                          </p:val>
                                        </p:tav>
                                      </p:tavLst>
                                    </p:anim>
                                    <p:animEffect transition="in" filter="fade">
                                      <p:cBhvr>
                                        <p:cTn id="63"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0" grpId="0"/>
      <p:bldP spid="27" grpId="0"/>
      <p:bldP spid="28" grpId="0"/>
      <p:bldP spid="29" grpId="0"/>
      <p:bldP spid="3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694ED-CC2D-C2B1-4C8E-0CDFDD53CA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2FDECE-C681-5A69-AF73-711470187CBD}"/>
              </a:ext>
            </a:extLst>
          </p:cNvPr>
          <p:cNvSpPr txBox="1"/>
          <p:nvPr/>
        </p:nvSpPr>
        <p:spPr>
          <a:xfrm>
            <a:off x="253165" y="842092"/>
            <a:ext cx="5354351" cy="328936"/>
          </a:xfrm>
          <a:prstGeom prst="rect">
            <a:avLst/>
          </a:prstGeom>
          <a:noFill/>
        </p:spPr>
        <p:txBody>
          <a:bodyPr wrap="none" rtlCol="0">
            <a:spAutoFit/>
          </a:bodyPr>
          <a:lstStyle/>
          <a:p>
            <a:pPr fontAlgn="t">
              <a:lnSpc>
                <a:spcPts val="1500"/>
              </a:lnSpc>
              <a:buNone/>
            </a:pPr>
            <a:r>
              <a:rPr lang="en-US" b="1">
                <a:latin typeface="+mj-lt"/>
              </a:rPr>
              <a:t>Equipment Responsibility &amp; Best Practices</a:t>
            </a:r>
            <a:endParaRPr lang="en-US" b="1" dirty="0">
              <a:latin typeface="+mj-lt"/>
            </a:endParaRPr>
          </a:p>
        </p:txBody>
      </p:sp>
      <p:pic>
        <p:nvPicPr>
          <p:cNvPr id="4" name="Picture 3">
            <a:extLst>
              <a:ext uri="{FF2B5EF4-FFF2-40B4-BE49-F238E27FC236}">
                <a16:creationId xmlns:a16="http://schemas.microsoft.com/office/drawing/2014/main" id="{FE81A511-4572-BC6A-3CFC-EE4B34BA5E88}"/>
              </a:ext>
            </a:extLst>
          </p:cNvPr>
          <p:cNvPicPr>
            <a:picLocks noChangeAspect="1"/>
          </p:cNvPicPr>
          <p:nvPr/>
        </p:nvPicPr>
        <p:blipFill>
          <a:blip r:embed="rId3"/>
          <a:stretch>
            <a:fillRect/>
          </a:stretch>
        </p:blipFill>
        <p:spPr>
          <a:xfrm>
            <a:off x="2109411" y="1380226"/>
            <a:ext cx="4273770" cy="5011948"/>
          </a:xfrm>
          <a:prstGeom prst="rect">
            <a:avLst/>
          </a:prstGeom>
        </p:spPr>
      </p:pic>
      <p:pic>
        <p:nvPicPr>
          <p:cNvPr id="6" name="Picture 5">
            <a:extLst>
              <a:ext uri="{FF2B5EF4-FFF2-40B4-BE49-F238E27FC236}">
                <a16:creationId xmlns:a16="http://schemas.microsoft.com/office/drawing/2014/main" id="{2E190C8A-D0FC-73AC-0D98-7BD0DA7AF87F}"/>
              </a:ext>
            </a:extLst>
          </p:cNvPr>
          <p:cNvPicPr>
            <a:picLocks noChangeAspect="1"/>
          </p:cNvPicPr>
          <p:nvPr/>
        </p:nvPicPr>
        <p:blipFill>
          <a:blip r:embed="rId4"/>
          <a:stretch>
            <a:fillRect/>
          </a:stretch>
        </p:blipFill>
        <p:spPr>
          <a:xfrm>
            <a:off x="5814107" y="3510951"/>
            <a:ext cx="1582175" cy="1440611"/>
          </a:xfrm>
          <a:prstGeom prst="rect">
            <a:avLst/>
          </a:prstGeom>
        </p:spPr>
      </p:pic>
      <p:cxnSp>
        <p:nvCxnSpPr>
          <p:cNvPr id="8" name="Straight Arrow Connector 7">
            <a:extLst>
              <a:ext uri="{FF2B5EF4-FFF2-40B4-BE49-F238E27FC236}">
                <a16:creationId xmlns:a16="http://schemas.microsoft.com/office/drawing/2014/main" id="{3B8D73CD-BB2F-F279-37AA-5451490D68FD}"/>
              </a:ext>
            </a:extLst>
          </p:cNvPr>
          <p:cNvCxnSpPr/>
          <p:nvPr/>
        </p:nvCxnSpPr>
        <p:spPr bwMode="auto">
          <a:xfrm flipH="1" flipV="1">
            <a:off x="5098211" y="2518913"/>
            <a:ext cx="923027" cy="1069676"/>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a:extLst>
              <a:ext uri="{FF2B5EF4-FFF2-40B4-BE49-F238E27FC236}">
                <a16:creationId xmlns:a16="http://schemas.microsoft.com/office/drawing/2014/main" id="{5E62C1C3-7588-ABAD-6594-89D36F685199}"/>
              </a:ext>
            </a:extLst>
          </p:cNvPr>
          <p:cNvSpPr txBox="1"/>
          <p:nvPr/>
        </p:nvSpPr>
        <p:spPr>
          <a:xfrm>
            <a:off x="6080050" y="4945235"/>
            <a:ext cx="1107996" cy="298159"/>
          </a:xfrm>
          <a:prstGeom prst="rect">
            <a:avLst/>
          </a:prstGeom>
          <a:noFill/>
        </p:spPr>
        <p:txBody>
          <a:bodyPr wrap="none" rtlCol="0">
            <a:spAutoFit/>
          </a:bodyPr>
          <a:lstStyle/>
          <a:p>
            <a:pPr fontAlgn="t">
              <a:lnSpc>
                <a:spcPts val="1500"/>
              </a:lnSpc>
              <a:buNone/>
            </a:pPr>
            <a:r>
              <a:rPr lang="en-MY" sz="1600" b="1" dirty="0">
                <a:highlight>
                  <a:srgbClr val="00FF00"/>
                </a:highlight>
                <a:latin typeface="+mj-lt"/>
              </a:rPr>
              <a:t>Kept In Site</a:t>
            </a:r>
          </a:p>
        </p:txBody>
      </p:sp>
      <p:pic>
        <p:nvPicPr>
          <p:cNvPr id="15" name="Picture 14">
            <a:extLst>
              <a:ext uri="{FF2B5EF4-FFF2-40B4-BE49-F238E27FC236}">
                <a16:creationId xmlns:a16="http://schemas.microsoft.com/office/drawing/2014/main" id="{EFA2AD6B-1920-296D-54D5-0BAD25351431}"/>
              </a:ext>
            </a:extLst>
          </p:cNvPr>
          <p:cNvPicPr>
            <a:picLocks noChangeAspect="1"/>
          </p:cNvPicPr>
          <p:nvPr/>
        </p:nvPicPr>
        <p:blipFill>
          <a:blip r:embed="rId5"/>
          <a:stretch>
            <a:fillRect/>
          </a:stretch>
        </p:blipFill>
        <p:spPr>
          <a:xfrm>
            <a:off x="782253" y="3147248"/>
            <a:ext cx="1252775" cy="1383007"/>
          </a:xfrm>
          <a:prstGeom prst="rect">
            <a:avLst/>
          </a:prstGeom>
        </p:spPr>
      </p:pic>
      <p:cxnSp>
        <p:nvCxnSpPr>
          <p:cNvPr id="16" name="Straight Arrow Connector 15">
            <a:extLst>
              <a:ext uri="{FF2B5EF4-FFF2-40B4-BE49-F238E27FC236}">
                <a16:creationId xmlns:a16="http://schemas.microsoft.com/office/drawing/2014/main" id="{CA37723F-19E1-0171-C52B-5873006BD076}"/>
              </a:ext>
            </a:extLst>
          </p:cNvPr>
          <p:cNvCxnSpPr/>
          <p:nvPr/>
        </p:nvCxnSpPr>
        <p:spPr bwMode="auto">
          <a:xfrm flipV="1">
            <a:off x="2072219" y="2518913"/>
            <a:ext cx="1454671" cy="1019370"/>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TextBox 20">
            <a:extLst>
              <a:ext uri="{FF2B5EF4-FFF2-40B4-BE49-F238E27FC236}">
                <a16:creationId xmlns:a16="http://schemas.microsoft.com/office/drawing/2014/main" id="{30D4F242-0CBC-824A-C669-6C9D2B3E0167}"/>
              </a:ext>
            </a:extLst>
          </p:cNvPr>
          <p:cNvSpPr txBox="1"/>
          <p:nvPr/>
        </p:nvSpPr>
        <p:spPr>
          <a:xfrm>
            <a:off x="500899" y="4490244"/>
            <a:ext cx="1741446" cy="298159"/>
          </a:xfrm>
          <a:prstGeom prst="rect">
            <a:avLst/>
          </a:prstGeom>
          <a:noFill/>
        </p:spPr>
        <p:txBody>
          <a:bodyPr wrap="square" rtlCol="0">
            <a:spAutoFit/>
          </a:bodyPr>
          <a:lstStyle/>
          <a:p>
            <a:pPr fontAlgn="t">
              <a:lnSpc>
                <a:spcPts val="1500"/>
              </a:lnSpc>
              <a:buNone/>
            </a:pPr>
            <a:r>
              <a:rPr lang="en-MY" sz="1600" b="1" dirty="0">
                <a:highlight>
                  <a:srgbClr val="00FF00"/>
                </a:highlight>
                <a:latin typeface="+mj-lt"/>
              </a:rPr>
              <a:t>Kept In Site Office</a:t>
            </a:r>
          </a:p>
        </p:txBody>
      </p:sp>
      <p:pic>
        <p:nvPicPr>
          <p:cNvPr id="24" name="Picture 23">
            <a:extLst>
              <a:ext uri="{FF2B5EF4-FFF2-40B4-BE49-F238E27FC236}">
                <a16:creationId xmlns:a16="http://schemas.microsoft.com/office/drawing/2014/main" id="{AD679758-61CE-8CBB-097B-C42E3677F2AA}"/>
              </a:ext>
            </a:extLst>
          </p:cNvPr>
          <p:cNvPicPr>
            <a:picLocks noChangeAspect="1"/>
          </p:cNvPicPr>
          <p:nvPr/>
        </p:nvPicPr>
        <p:blipFill>
          <a:blip r:embed="rId6"/>
          <a:stretch>
            <a:fillRect/>
          </a:stretch>
        </p:blipFill>
        <p:spPr>
          <a:xfrm>
            <a:off x="6605194" y="1359018"/>
            <a:ext cx="1098490" cy="1341050"/>
          </a:xfrm>
          <a:prstGeom prst="rect">
            <a:avLst/>
          </a:prstGeom>
        </p:spPr>
      </p:pic>
      <p:cxnSp>
        <p:nvCxnSpPr>
          <p:cNvPr id="25" name="Straight Arrow Connector 24">
            <a:extLst>
              <a:ext uri="{FF2B5EF4-FFF2-40B4-BE49-F238E27FC236}">
                <a16:creationId xmlns:a16="http://schemas.microsoft.com/office/drawing/2014/main" id="{5A97A0D1-B317-4D89-A98F-30D6AC6D1431}"/>
              </a:ext>
            </a:extLst>
          </p:cNvPr>
          <p:cNvCxnSpPr/>
          <p:nvPr/>
        </p:nvCxnSpPr>
        <p:spPr bwMode="auto">
          <a:xfrm flipH="1">
            <a:off x="5098211" y="1893507"/>
            <a:ext cx="1423359" cy="66156"/>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TextBox 29">
            <a:extLst>
              <a:ext uri="{FF2B5EF4-FFF2-40B4-BE49-F238E27FC236}">
                <a16:creationId xmlns:a16="http://schemas.microsoft.com/office/drawing/2014/main" id="{0C721C3C-15B7-2663-5DA9-0F13531C9702}"/>
              </a:ext>
            </a:extLst>
          </p:cNvPr>
          <p:cNvSpPr txBox="1"/>
          <p:nvPr/>
        </p:nvSpPr>
        <p:spPr>
          <a:xfrm>
            <a:off x="6848906" y="2679311"/>
            <a:ext cx="683200" cy="298159"/>
          </a:xfrm>
          <a:prstGeom prst="rect">
            <a:avLst/>
          </a:prstGeom>
          <a:noFill/>
        </p:spPr>
        <p:txBody>
          <a:bodyPr wrap="none" rtlCol="0">
            <a:spAutoFit/>
          </a:bodyPr>
          <a:lstStyle/>
          <a:p>
            <a:pPr fontAlgn="t">
              <a:lnSpc>
                <a:spcPts val="1500"/>
              </a:lnSpc>
              <a:buNone/>
            </a:pPr>
            <a:r>
              <a:rPr lang="en-MY" sz="1600" b="1" dirty="0">
                <a:highlight>
                  <a:srgbClr val="00FF00"/>
                </a:highlight>
                <a:latin typeface="+mj-lt"/>
              </a:rPr>
              <a:t>In Use</a:t>
            </a:r>
          </a:p>
        </p:txBody>
      </p:sp>
      <p:pic>
        <p:nvPicPr>
          <p:cNvPr id="33" name="Picture 32">
            <a:extLst>
              <a:ext uri="{FF2B5EF4-FFF2-40B4-BE49-F238E27FC236}">
                <a16:creationId xmlns:a16="http://schemas.microsoft.com/office/drawing/2014/main" id="{DF38AFF9-2064-91F1-9A27-804C262D76AE}"/>
              </a:ext>
            </a:extLst>
          </p:cNvPr>
          <p:cNvPicPr>
            <a:picLocks noChangeAspect="1"/>
          </p:cNvPicPr>
          <p:nvPr/>
        </p:nvPicPr>
        <p:blipFill>
          <a:blip r:embed="rId7"/>
          <a:stretch>
            <a:fillRect/>
          </a:stretch>
        </p:blipFill>
        <p:spPr>
          <a:xfrm>
            <a:off x="769731" y="1359018"/>
            <a:ext cx="977737" cy="1381530"/>
          </a:xfrm>
          <a:prstGeom prst="rect">
            <a:avLst/>
          </a:prstGeom>
        </p:spPr>
      </p:pic>
      <p:cxnSp>
        <p:nvCxnSpPr>
          <p:cNvPr id="35" name="Straight Arrow Connector 34">
            <a:extLst>
              <a:ext uri="{FF2B5EF4-FFF2-40B4-BE49-F238E27FC236}">
                <a16:creationId xmlns:a16="http://schemas.microsoft.com/office/drawing/2014/main" id="{3E09E516-5531-8BF6-0F64-2F7531E63286}"/>
              </a:ext>
            </a:extLst>
          </p:cNvPr>
          <p:cNvCxnSpPr/>
          <p:nvPr/>
        </p:nvCxnSpPr>
        <p:spPr bwMode="auto">
          <a:xfrm>
            <a:off x="1747468" y="1884885"/>
            <a:ext cx="1800556" cy="345978"/>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TextBox 37">
            <a:extLst>
              <a:ext uri="{FF2B5EF4-FFF2-40B4-BE49-F238E27FC236}">
                <a16:creationId xmlns:a16="http://schemas.microsoft.com/office/drawing/2014/main" id="{B063EB63-7247-DF8D-02D5-DA6FF1FD9F3C}"/>
              </a:ext>
            </a:extLst>
          </p:cNvPr>
          <p:cNvSpPr txBox="1"/>
          <p:nvPr/>
        </p:nvSpPr>
        <p:spPr>
          <a:xfrm>
            <a:off x="493121" y="2696740"/>
            <a:ext cx="1741446" cy="298159"/>
          </a:xfrm>
          <a:prstGeom prst="rect">
            <a:avLst/>
          </a:prstGeom>
          <a:noFill/>
        </p:spPr>
        <p:txBody>
          <a:bodyPr wrap="square" rtlCol="0">
            <a:spAutoFit/>
          </a:bodyPr>
          <a:lstStyle/>
          <a:p>
            <a:pPr fontAlgn="t">
              <a:lnSpc>
                <a:spcPts val="1500"/>
              </a:lnSpc>
              <a:buNone/>
            </a:pPr>
            <a:r>
              <a:rPr lang="en-MY" sz="1600" b="1" dirty="0">
                <a:highlight>
                  <a:srgbClr val="00FF00"/>
                </a:highlight>
                <a:latin typeface="+mj-lt"/>
              </a:rPr>
              <a:t>Kept In Site Store</a:t>
            </a:r>
          </a:p>
        </p:txBody>
      </p:sp>
      <p:pic>
        <p:nvPicPr>
          <p:cNvPr id="2" name="Picture 1">
            <a:extLst>
              <a:ext uri="{FF2B5EF4-FFF2-40B4-BE49-F238E27FC236}">
                <a16:creationId xmlns:a16="http://schemas.microsoft.com/office/drawing/2014/main" id="{24E7E53E-3F04-541F-65E3-FB017B1AE66A}"/>
              </a:ext>
            </a:extLst>
          </p:cNvPr>
          <p:cNvPicPr>
            <a:picLocks noChangeAspect="1"/>
          </p:cNvPicPr>
          <p:nvPr/>
        </p:nvPicPr>
        <p:blipFill>
          <a:blip r:embed="rId4"/>
          <a:stretch>
            <a:fillRect/>
          </a:stretch>
        </p:blipFill>
        <p:spPr>
          <a:xfrm>
            <a:off x="3403653" y="2856269"/>
            <a:ext cx="1838483" cy="1673986"/>
          </a:xfrm>
          <a:prstGeom prst="rect">
            <a:avLst/>
          </a:prstGeom>
        </p:spPr>
      </p:pic>
      <p:cxnSp>
        <p:nvCxnSpPr>
          <p:cNvPr id="5" name="Straight Arrow Connector 4">
            <a:extLst>
              <a:ext uri="{FF2B5EF4-FFF2-40B4-BE49-F238E27FC236}">
                <a16:creationId xmlns:a16="http://schemas.microsoft.com/office/drawing/2014/main" id="{6DFE78B5-0DA2-CF5A-F479-1B8E8FAFA9F3}"/>
              </a:ext>
            </a:extLst>
          </p:cNvPr>
          <p:cNvCxnSpPr/>
          <p:nvPr/>
        </p:nvCxnSpPr>
        <p:spPr bwMode="auto">
          <a:xfrm>
            <a:off x="1726334" y="2245157"/>
            <a:ext cx="1667343" cy="1162343"/>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a:extLst>
              <a:ext uri="{FF2B5EF4-FFF2-40B4-BE49-F238E27FC236}">
                <a16:creationId xmlns:a16="http://schemas.microsoft.com/office/drawing/2014/main" id="{EF451879-7F0B-770D-C8C2-B66A7DF5B3A3}"/>
              </a:ext>
            </a:extLst>
          </p:cNvPr>
          <p:cNvCxnSpPr/>
          <p:nvPr/>
        </p:nvCxnSpPr>
        <p:spPr bwMode="auto">
          <a:xfrm flipV="1">
            <a:off x="2045004" y="3585327"/>
            <a:ext cx="1348673" cy="509685"/>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37E2A6B4-A0DB-929C-7248-BD83400F5094}"/>
              </a:ext>
            </a:extLst>
          </p:cNvPr>
          <p:cNvCxnSpPr/>
          <p:nvPr/>
        </p:nvCxnSpPr>
        <p:spPr bwMode="auto">
          <a:xfrm flipH="1">
            <a:off x="4813540" y="2140054"/>
            <a:ext cx="1791654" cy="705765"/>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D63EF477-0831-A1AC-31A3-DFD975A71262}"/>
              </a:ext>
            </a:extLst>
          </p:cNvPr>
          <p:cNvCxnSpPr/>
          <p:nvPr/>
        </p:nvCxnSpPr>
        <p:spPr bwMode="auto">
          <a:xfrm flipH="1" flipV="1">
            <a:off x="3714817" y="2245157"/>
            <a:ext cx="736780" cy="581171"/>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Box 19">
            <a:extLst>
              <a:ext uri="{FF2B5EF4-FFF2-40B4-BE49-F238E27FC236}">
                <a16:creationId xmlns:a16="http://schemas.microsoft.com/office/drawing/2014/main" id="{A7D526C8-544D-71F2-82DD-EC32A4225715}"/>
              </a:ext>
            </a:extLst>
          </p:cNvPr>
          <p:cNvSpPr txBox="1"/>
          <p:nvPr/>
        </p:nvSpPr>
        <p:spPr>
          <a:xfrm>
            <a:off x="3282889" y="4510936"/>
            <a:ext cx="2104426" cy="298159"/>
          </a:xfrm>
          <a:prstGeom prst="rect">
            <a:avLst/>
          </a:prstGeom>
          <a:noFill/>
        </p:spPr>
        <p:txBody>
          <a:bodyPr wrap="square" rtlCol="0">
            <a:spAutoFit/>
          </a:bodyPr>
          <a:lstStyle/>
          <a:p>
            <a:pPr fontAlgn="t">
              <a:lnSpc>
                <a:spcPts val="1500"/>
              </a:lnSpc>
              <a:buNone/>
            </a:pPr>
            <a:r>
              <a:rPr lang="en-MY" sz="1600" b="1" dirty="0">
                <a:highlight>
                  <a:srgbClr val="00FF00"/>
                </a:highlight>
                <a:latin typeface="+mj-lt"/>
              </a:rPr>
              <a:t>Kept In Site Office/Store</a:t>
            </a:r>
          </a:p>
        </p:txBody>
      </p:sp>
    </p:spTree>
    <p:extLst>
      <p:ext uri="{BB962C8B-B14F-4D97-AF65-F5344CB8AC3E}">
        <p14:creationId xmlns:p14="http://schemas.microsoft.com/office/powerpoint/2010/main" val="185921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1"/>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4"/>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30"/>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15"/>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6"/>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1"/>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3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33"/>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3"/>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21" grpId="0"/>
      <p:bldP spid="21" grpId="1"/>
      <p:bldP spid="30" grpId="0"/>
      <p:bldP spid="30" grpId="1"/>
      <p:bldP spid="38" grpId="0"/>
      <p:bldP spid="38" grpId="1"/>
      <p:bldP spid="2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71B06A5-E223-4DBC-A9A8-827A66F300A6}"/>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C0CF686F-A2EB-40F7-869C-FE841E1EAFA8}"/>
              </a:ext>
            </a:extLst>
          </p:cNvPr>
          <p:cNvSpPr txBox="1"/>
          <p:nvPr/>
        </p:nvSpPr>
        <p:spPr>
          <a:xfrm>
            <a:off x="-1" y="3605321"/>
            <a:ext cx="7870678" cy="523220"/>
          </a:xfrm>
          <a:prstGeom prst="rect">
            <a:avLst/>
          </a:prstGeom>
          <a:noFill/>
        </p:spPr>
        <p:txBody>
          <a:bodyPr wrap="square" rtlCol="0">
            <a:spAutoFit/>
          </a:bodyPr>
          <a:lstStyle/>
          <a:p>
            <a:r>
              <a:rPr lang="en-MY" sz="2800" b="1" dirty="0">
                <a:latin typeface="+mj-lt"/>
              </a:rPr>
              <a:t>Engineering Department (Project : SKSMC, IVF Level 7)</a:t>
            </a:r>
          </a:p>
        </p:txBody>
      </p:sp>
      <p:sp>
        <p:nvSpPr>
          <p:cNvPr id="5" name="TextBox 4">
            <a:extLst>
              <a:ext uri="{FF2B5EF4-FFF2-40B4-BE49-F238E27FC236}">
                <a16:creationId xmlns:a16="http://schemas.microsoft.com/office/drawing/2014/main" id="{F3C19BD2-FF38-E641-5A71-25CE0520395A}"/>
              </a:ext>
            </a:extLst>
          </p:cNvPr>
          <p:cNvSpPr txBox="1"/>
          <p:nvPr/>
        </p:nvSpPr>
        <p:spPr>
          <a:xfrm>
            <a:off x="6538" y="4255994"/>
            <a:ext cx="8456289" cy="923330"/>
          </a:xfrm>
          <a:prstGeom prst="rect">
            <a:avLst/>
          </a:prstGeom>
          <a:noFill/>
        </p:spPr>
        <p:txBody>
          <a:bodyPr wrap="none" rtlCol="0">
            <a:spAutoFit/>
          </a:bodyPr>
          <a:lstStyle/>
          <a:p>
            <a:r>
              <a:rPr lang="en-US" sz="1800" b="1" dirty="0">
                <a:latin typeface="+mn-lt"/>
              </a:rPr>
              <a:t>Topic: Ducting Modification to Eliminate Excessive Sound</a:t>
            </a:r>
          </a:p>
          <a:p>
            <a:r>
              <a:rPr lang="en-US" sz="1800" b="1" dirty="0">
                <a:latin typeface="+mn-lt"/>
              </a:rPr>
              <a:t>Objective: To reduce excessive noise generated at Return Air Grille locating at Staff Change</a:t>
            </a:r>
          </a:p>
          <a:p>
            <a:endParaRPr lang="en-US" sz="1800" b="1" dirty="0">
              <a:latin typeface="+mn-lt"/>
            </a:endParaRPr>
          </a:p>
        </p:txBody>
      </p:sp>
    </p:spTree>
    <p:extLst>
      <p:ext uri="{BB962C8B-B14F-4D97-AF65-F5344CB8AC3E}">
        <p14:creationId xmlns:p14="http://schemas.microsoft.com/office/powerpoint/2010/main" val="29719616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324" y="638689"/>
            <a:ext cx="1561646" cy="461665"/>
          </a:xfrm>
          <a:prstGeom prst="rect">
            <a:avLst/>
          </a:prstGeom>
          <a:noFill/>
        </p:spPr>
        <p:txBody>
          <a:bodyPr wrap="none" rtlCol="0">
            <a:spAutoFit/>
          </a:bodyPr>
          <a:lstStyle/>
          <a:p>
            <a:r>
              <a:rPr lang="en-US" b="1" dirty="0">
                <a:latin typeface="+mj-lt"/>
              </a:rPr>
              <a:t>Case Study</a:t>
            </a:r>
          </a:p>
        </p:txBody>
      </p:sp>
      <p:graphicFrame>
        <p:nvGraphicFramePr>
          <p:cNvPr id="5" name="Table 4">
            <a:extLst>
              <a:ext uri="{FF2B5EF4-FFF2-40B4-BE49-F238E27FC236}">
                <a16:creationId xmlns:a16="http://schemas.microsoft.com/office/drawing/2014/main" id="{1AF01F2D-D47E-ED99-A093-C922E0958D02}"/>
              </a:ext>
            </a:extLst>
          </p:cNvPr>
          <p:cNvGraphicFramePr>
            <a:graphicFrameLocks noGrp="1"/>
          </p:cNvGraphicFramePr>
          <p:nvPr/>
        </p:nvGraphicFramePr>
        <p:xfrm>
          <a:off x="496046" y="1450788"/>
          <a:ext cx="7625977" cy="3413760"/>
        </p:xfrm>
        <a:graphic>
          <a:graphicData uri="http://schemas.openxmlformats.org/drawingml/2006/table">
            <a:tbl>
              <a:tblPr firstRow="1" bandRow="1">
                <a:tableStyleId>{5C22544A-7EE6-4342-B048-85BDC9FD1C3A}</a:tableStyleId>
              </a:tblPr>
              <a:tblGrid>
                <a:gridCol w="2512086">
                  <a:extLst>
                    <a:ext uri="{9D8B030D-6E8A-4147-A177-3AD203B41FA5}">
                      <a16:colId xmlns:a16="http://schemas.microsoft.com/office/drawing/2014/main" val="1242516343"/>
                    </a:ext>
                  </a:extLst>
                </a:gridCol>
                <a:gridCol w="5113891">
                  <a:extLst>
                    <a:ext uri="{9D8B030D-6E8A-4147-A177-3AD203B41FA5}">
                      <a16:colId xmlns:a16="http://schemas.microsoft.com/office/drawing/2014/main" val="1588262243"/>
                    </a:ext>
                  </a:extLst>
                </a:gridCol>
              </a:tblGrid>
              <a:tr h="370840">
                <a:tc>
                  <a:txBody>
                    <a:bodyPr/>
                    <a:lstStyle/>
                    <a:p>
                      <a:r>
                        <a:rPr lang="en-US" dirty="0">
                          <a:solidFill>
                            <a:schemeClr val="tx1"/>
                          </a:solidFill>
                        </a:rPr>
                        <a:t>Item</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Description</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6106240"/>
                  </a:ext>
                </a:extLst>
              </a:tr>
              <a:tr h="370840">
                <a:tc>
                  <a:txBody>
                    <a:bodyPr/>
                    <a:lstStyle/>
                    <a:p>
                      <a:r>
                        <a:rPr lang="en-US" dirty="0">
                          <a:solidFill>
                            <a:schemeClr val="tx1"/>
                          </a:solidFill>
                        </a:rPr>
                        <a:t>Issue </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Loud noise observed from the return air grille </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9180155"/>
                  </a:ext>
                </a:extLst>
              </a:tr>
              <a:tr h="370840">
                <a:tc>
                  <a:txBody>
                    <a:bodyPr/>
                    <a:lstStyle/>
                    <a:p>
                      <a:r>
                        <a:rPr lang="en-US" dirty="0">
                          <a:solidFill>
                            <a:schemeClr val="tx1"/>
                          </a:solidFill>
                        </a:rPr>
                        <a:t>Location</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Return Air Grille Staff Change Room</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1031291"/>
                  </a:ext>
                </a:extLst>
              </a:tr>
              <a:tr h="370840">
                <a:tc>
                  <a:txBody>
                    <a:bodyPr/>
                    <a:lstStyle/>
                    <a:p>
                      <a:r>
                        <a:rPr lang="en-US" dirty="0">
                          <a:solidFill>
                            <a:schemeClr val="tx1"/>
                          </a:solidFill>
                        </a:rPr>
                        <a:t>Equipment No</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AHU-IVF-02</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1278245"/>
                  </a:ext>
                </a:extLst>
              </a:tr>
              <a:tr h="370840">
                <a:tc>
                  <a:txBody>
                    <a:bodyPr/>
                    <a:lstStyle/>
                    <a:p>
                      <a:r>
                        <a:rPr lang="en-US" dirty="0">
                          <a:solidFill>
                            <a:schemeClr val="tx1"/>
                          </a:solidFill>
                        </a:rPr>
                        <a:t>Date Observed </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07-July-2026</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7515322"/>
                  </a:ext>
                </a:extLst>
              </a:tr>
              <a:tr h="370840">
                <a:tc>
                  <a:txBody>
                    <a:bodyPr/>
                    <a:lstStyle/>
                    <a:p>
                      <a:r>
                        <a:rPr lang="en-US" dirty="0">
                          <a:solidFill>
                            <a:schemeClr val="tx1"/>
                          </a:solidFill>
                        </a:rPr>
                        <a:t>Reported by </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rPr>
                        <a:t>Client IVF Level 7</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4741883"/>
                  </a:ext>
                </a:extLst>
              </a:tr>
              <a:tr h="370840">
                <a:tc>
                  <a:txBody>
                    <a:bodyPr/>
                    <a:lstStyle/>
                    <a:p>
                      <a:r>
                        <a:rPr lang="en-US" dirty="0">
                          <a:solidFill>
                            <a:schemeClr val="tx1"/>
                          </a:solidFill>
                        </a:rPr>
                        <a:t>Problem Description</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MY" dirty="0"/>
                        <a:t>During AHU operation, excessive noise was detected at the return air grille in Staff Change. The noise was continuous and became more noticeable when the AHU was operating.</a:t>
                      </a:r>
                      <a:endParaRPr lang="en-MY"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4045801"/>
                  </a:ext>
                </a:extLst>
              </a:tr>
            </a:tbl>
          </a:graphicData>
        </a:graphic>
      </p:graphicFrame>
    </p:spTree>
    <p:extLst>
      <p:ext uri="{BB962C8B-B14F-4D97-AF65-F5344CB8AC3E}">
        <p14:creationId xmlns:p14="http://schemas.microsoft.com/office/powerpoint/2010/main" val="2911102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0FF12-FD4A-4259-911D-1992FB477F1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9C6648-9A61-9066-2144-1612D4DB763F}"/>
              </a:ext>
            </a:extLst>
          </p:cNvPr>
          <p:cNvSpPr txBox="1"/>
          <p:nvPr/>
        </p:nvSpPr>
        <p:spPr>
          <a:xfrm>
            <a:off x="333324" y="638689"/>
            <a:ext cx="2864887" cy="461665"/>
          </a:xfrm>
          <a:prstGeom prst="rect">
            <a:avLst/>
          </a:prstGeom>
          <a:noFill/>
        </p:spPr>
        <p:txBody>
          <a:bodyPr wrap="none" rtlCol="0">
            <a:spAutoFit/>
          </a:bodyPr>
          <a:lstStyle/>
          <a:p>
            <a:r>
              <a:rPr lang="en-US" b="1" dirty="0">
                <a:latin typeface="+mj-lt"/>
              </a:rPr>
              <a:t>Investigation Findings</a:t>
            </a:r>
          </a:p>
        </p:txBody>
      </p:sp>
      <p:graphicFrame>
        <p:nvGraphicFramePr>
          <p:cNvPr id="5" name="Table 4">
            <a:extLst>
              <a:ext uri="{FF2B5EF4-FFF2-40B4-BE49-F238E27FC236}">
                <a16:creationId xmlns:a16="http://schemas.microsoft.com/office/drawing/2014/main" id="{CEEBE749-CA9C-3D76-055B-CE21A069F452}"/>
              </a:ext>
            </a:extLst>
          </p:cNvPr>
          <p:cNvGraphicFramePr>
            <a:graphicFrameLocks noGrp="1"/>
          </p:cNvGraphicFramePr>
          <p:nvPr/>
        </p:nvGraphicFramePr>
        <p:xfrm>
          <a:off x="496046" y="1450788"/>
          <a:ext cx="7625976" cy="4288417"/>
        </p:xfrm>
        <a:graphic>
          <a:graphicData uri="http://schemas.openxmlformats.org/drawingml/2006/table">
            <a:tbl>
              <a:tblPr firstRow="1" bandRow="1">
                <a:tableStyleId>{5C22544A-7EE6-4342-B048-85BDC9FD1C3A}</a:tableStyleId>
              </a:tblPr>
              <a:tblGrid>
                <a:gridCol w="1613648">
                  <a:extLst>
                    <a:ext uri="{9D8B030D-6E8A-4147-A177-3AD203B41FA5}">
                      <a16:colId xmlns:a16="http://schemas.microsoft.com/office/drawing/2014/main" val="1242516343"/>
                    </a:ext>
                  </a:extLst>
                </a:gridCol>
                <a:gridCol w="3077882">
                  <a:extLst>
                    <a:ext uri="{9D8B030D-6E8A-4147-A177-3AD203B41FA5}">
                      <a16:colId xmlns:a16="http://schemas.microsoft.com/office/drawing/2014/main" val="1588262243"/>
                    </a:ext>
                  </a:extLst>
                </a:gridCol>
                <a:gridCol w="926353">
                  <a:extLst>
                    <a:ext uri="{9D8B030D-6E8A-4147-A177-3AD203B41FA5}">
                      <a16:colId xmlns:a16="http://schemas.microsoft.com/office/drawing/2014/main" val="1485664885"/>
                    </a:ext>
                  </a:extLst>
                </a:gridCol>
                <a:gridCol w="2008093">
                  <a:extLst>
                    <a:ext uri="{9D8B030D-6E8A-4147-A177-3AD203B41FA5}">
                      <a16:colId xmlns:a16="http://schemas.microsoft.com/office/drawing/2014/main" val="9192048"/>
                    </a:ext>
                  </a:extLst>
                </a:gridCol>
              </a:tblGrid>
              <a:tr h="539377">
                <a:tc>
                  <a:txBody>
                    <a:bodyPr/>
                    <a:lstStyle/>
                    <a:p>
                      <a:pPr algn="l"/>
                      <a:r>
                        <a:rPr lang="en-US" sz="1800" dirty="0">
                          <a:solidFill>
                            <a:schemeClr val="tx1"/>
                          </a:solidFill>
                        </a:rPr>
                        <a:t>Possible Cause</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a:r>
                        <a:rPr lang="en-US" sz="1800" dirty="0">
                          <a:solidFill>
                            <a:schemeClr val="tx1"/>
                          </a:solidFill>
                        </a:rPr>
                        <a:t>Investigation Result</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a:r>
                        <a:rPr lang="en-US" sz="1800" dirty="0">
                          <a:solidFill>
                            <a:schemeClr val="tx1"/>
                          </a:solidFill>
                        </a:rPr>
                        <a:t>Status</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a:r>
                        <a:rPr lang="en-US" sz="1800" dirty="0">
                          <a:solidFill>
                            <a:schemeClr val="tx1"/>
                          </a:solidFill>
                        </a:rPr>
                        <a:t>Action</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2816106240"/>
                  </a:ext>
                </a:extLst>
              </a:tr>
              <a:tr h="370840">
                <a:tc>
                  <a:txBody>
                    <a:bodyPr/>
                    <a:lstStyle/>
                    <a:p>
                      <a:pPr algn="l"/>
                      <a:r>
                        <a:rPr lang="en-US" sz="1400" dirty="0">
                          <a:solidFill>
                            <a:schemeClr val="tx1"/>
                          </a:solidFill>
                        </a:rPr>
                        <a:t>Return Grille Undersized</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MY" sz="1400" dirty="0"/>
                        <a:t>Free area insufficient for design airflow, resulting in high face velocity.</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Possible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Checked on internal grille size 150mm x150mm</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9180155"/>
                  </a:ext>
                </a:extLst>
              </a:tr>
              <a:tr h="370840">
                <a:tc>
                  <a:txBody>
                    <a:bodyPr/>
                    <a:lstStyle/>
                    <a:p>
                      <a:pPr algn="l"/>
                      <a:r>
                        <a:rPr lang="en-MY" sz="1400" dirty="0"/>
                        <a:t>Excessive Air Velocity</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buNone/>
                      </a:pPr>
                      <a:r>
                        <a:rPr lang="en-MY" sz="1400" dirty="0"/>
                        <a:t>Air velocity at the return grille exceeded recommended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Confirmed</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Based on </a:t>
                      </a:r>
                      <a:r>
                        <a:rPr lang="en-US" sz="1400" dirty="0" err="1">
                          <a:solidFill>
                            <a:schemeClr val="tx1"/>
                          </a:solidFill>
                        </a:rPr>
                        <a:t>ductsizer</a:t>
                      </a:r>
                      <a:r>
                        <a:rPr lang="en-US" sz="1400" dirty="0">
                          <a:solidFill>
                            <a:schemeClr val="tx1"/>
                          </a:solidFill>
                        </a:rPr>
                        <a:t>, air velocity 7.055 m/s which is high.</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1031291"/>
                  </a:ext>
                </a:extLst>
              </a:tr>
              <a:tr h="370840">
                <a:tc>
                  <a:txBody>
                    <a:bodyPr/>
                    <a:lstStyle/>
                    <a:p>
                      <a:pPr algn="l"/>
                      <a:r>
                        <a:rPr lang="en-US" sz="1400" dirty="0">
                          <a:solidFill>
                            <a:schemeClr val="tx1"/>
                          </a:solidFill>
                        </a:rPr>
                        <a:t>Dirty Filter</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Filter in clean condition. Service on June-2026</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Not the cause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Checked all filter in clean condition.</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1278245"/>
                  </a:ext>
                </a:extLst>
              </a:tr>
              <a:tr h="370840">
                <a:tc>
                  <a:txBody>
                    <a:bodyPr/>
                    <a:lstStyle/>
                    <a:p>
                      <a:pPr algn="l"/>
                      <a:r>
                        <a:rPr lang="en-US" sz="1400" dirty="0">
                          <a:solidFill>
                            <a:schemeClr val="tx1"/>
                          </a:solidFill>
                        </a:rPr>
                        <a:t>Loose return grille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MY" sz="1400" dirty="0"/>
                        <a:t>No loose components or vibration found.</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Not the cause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Return grille in good condition without loose component.</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7515322"/>
                  </a:ext>
                </a:extLst>
              </a:tr>
              <a:tr h="370840">
                <a:tc>
                  <a:txBody>
                    <a:bodyPr/>
                    <a:lstStyle/>
                    <a:p>
                      <a:pPr algn="l"/>
                      <a:r>
                        <a:rPr lang="en-MY" sz="1400" dirty="0"/>
                        <a:t>Obstruction in return duct</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MY" sz="1400" dirty="0"/>
                        <a:t>No blockage detected during inspection.</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Not the cause</a:t>
                      </a:r>
                      <a:endParaRPr lang="en-MY" sz="1400" dirty="0">
                        <a:solidFill>
                          <a:schemeClr val="tx1"/>
                        </a:solidFill>
                      </a:endParaRPr>
                    </a:p>
                    <a:p>
                      <a:pPr algn="l"/>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Checked and verified not obstruct.</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4741883"/>
                  </a:ext>
                </a:extLst>
              </a:tr>
              <a:tr h="0">
                <a:tc>
                  <a:txBody>
                    <a:bodyPr/>
                    <a:lstStyle/>
                    <a:p>
                      <a:pPr algn="l"/>
                      <a:r>
                        <a:rPr lang="en-MY" sz="1400" dirty="0"/>
                        <a:t>Incorrect balancing</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MY" sz="1400" dirty="0"/>
                        <a:t>Air Balancing have been performed and pass during Cleanroom Performance Test.</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Not the cause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dirty="0">
                          <a:solidFill>
                            <a:schemeClr val="tx1"/>
                          </a:solidFill>
                        </a:rPr>
                        <a:t>Reading measured in specification ( design).</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4045801"/>
                  </a:ext>
                </a:extLst>
              </a:tr>
            </a:tbl>
          </a:graphicData>
        </a:graphic>
      </p:graphicFrame>
    </p:spTree>
    <p:extLst>
      <p:ext uri="{BB962C8B-B14F-4D97-AF65-F5344CB8AC3E}">
        <p14:creationId xmlns:p14="http://schemas.microsoft.com/office/powerpoint/2010/main" val="3850945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EB8-4871-01EB-4886-A89F7195E7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F314455-2647-1953-2D8B-4262EF1EE820}"/>
              </a:ext>
            </a:extLst>
          </p:cNvPr>
          <p:cNvSpPr txBox="1"/>
          <p:nvPr/>
        </p:nvSpPr>
        <p:spPr>
          <a:xfrm>
            <a:off x="333324" y="638689"/>
            <a:ext cx="2281843" cy="461665"/>
          </a:xfrm>
          <a:prstGeom prst="rect">
            <a:avLst/>
          </a:prstGeom>
          <a:noFill/>
        </p:spPr>
        <p:txBody>
          <a:bodyPr wrap="none" rtlCol="0">
            <a:spAutoFit/>
          </a:bodyPr>
          <a:lstStyle/>
          <a:p>
            <a:r>
              <a:rPr lang="en-US" b="1" dirty="0">
                <a:latin typeface="+mj-lt"/>
              </a:rPr>
              <a:t>Corrective Action</a:t>
            </a:r>
          </a:p>
        </p:txBody>
      </p:sp>
      <p:graphicFrame>
        <p:nvGraphicFramePr>
          <p:cNvPr id="5" name="Table 4">
            <a:extLst>
              <a:ext uri="{FF2B5EF4-FFF2-40B4-BE49-F238E27FC236}">
                <a16:creationId xmlns:a16="http://schemas.microsoft.com/office/drawing/2014/main" id="{2A56A4D4-2C5B-94BE-BB25-4A1FC8B308F8}"/>
              </a:ext>
            </a:extLst>
          </p:cNvPr>
          <p:cNvGraphicFramePr>
            <a:graphicFrameLocks noGrp="1"/>
          </p:cNvGraphicFramePr>
          <p:nvPr/>
        </p:nvGraphicFramePr>
        <p:xfrm>
          <a:off x="496046" y="1446306"/>
          <a:ext cx="8050307" cy="3440907"/>
        </p:xfrm>
        <a:graphic>
          <a:graphicData uri="http://schemas.openxmlformats.org/drawingml/2006/table">
            <a:tbl>
              <a:tblPr firstRow="1" bandRow="1">
                <a:tableStyleId>{5C22544A-7EE6-4342-B048-85BDC9FD1C3A}</a:tableStyleId>
              </a:tblPr>
              <a:tblGrid>
                <a:gridCol w="1781842">
                  <a:extLst>
                    <a:ext uri="{9D8B030D-6E8A-4147-A177-3AD203B41FA5}">
                      <a16:colId xmlns:a16="http://schemas.microsoft.com/office/drawing/2014/main" val="1242516343"/>
                    </a:ext>
                  </a:extLst>
                </a:gridCol>
                <a:gridCol w="2497312">
                  <a:extLst>
                    <a:ext uri="{9D8B030D-6E8A-4147-A177-3AD203B41FA5}">
                      <a16:colId xmlns:a16="http://schemas.microsoft.com/office/drawing/2014/main" val="1588262243"/>
                    </a:ext>
                  </a:extLst>
                </a:gridCol>
                <a:gridCol w="3771153">
                  <a:extLst>
                    <a:ext uri="{9D8B030D-6E8A-4147-A177-3AD203B41FA5}">
                      <a16:colId xmlns:a16="http://schemas.microsoft.com/office/drawing/2014/main" val="1485664885"/>
                    </a:ext>
                  </a:extLst>
                </a:gridCol>
              </a:tblGrid>
              <a:tr h="603623">
                <a:tc>
                  <a:txBody>
                    <a:bodyPr/>
                    <a:lstStyle/>
                    <a:p>
                      <a:pPr algn="l"/>
                      <a:r>
                        <a:rPr lang="en-US" sz="1800" dirty="0">
                          <a:solidFill>
                            <a:schemeClr val="tx1"/>
                          </a:solidFill>
                        </a:rPr>
                        <a:t>Action</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a:r>
                        <a:rPr lang="en-US" sz="1800" dirty="0">
                          <a:solidFill>
                            <a:schemeClr val="tx1"/>
                          </a:solidFill>
                        </a:rPr>
                        <a:t>Responsibility</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a:r>
                        <a:rPr lang="en-US" sz="1800" dirty="0">
                          <a:solidFill>
                            <a:schemeClr val="tx1"/>
                          </a:solidFill>
                        </a:rPr>
                        <a:t>Status</a:t>
                      </a:r>
                      <a:endParaRPr lang="en-MY"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2816106240"/>
                  </a:ext>
                </a:extLst>
              </a:tr>
              <a:tr h="946068">
                <a:tc>
                  <a:txBody>
                    <a:bodyPr/>
                    <a:lstStyle/>
                    <a:p>
                      <a:r>
                        <a:rPr lang="en-US" sz="1400" dirty="0">
                          <a:solidFill>
                            <a:schemeClr val="tx1"/>
                          </a:solidFill>
                        </a:rPr>
                        <a:t>Review duct pressure loss calculation against design</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MY" sz="1400" dirty="0"/>
                        <a:t>Free area insufficient for design airflow, resulting in high face velocity.</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As per calculated, with duct area 150mm x 150mm result:</a:t>
                      </a:r>
                    </a:p>
                    <a:p>
                      <a:r>
                        <a:rPr lang="en-US" sz="1400" dirty="0">
                          <a:solidFill>
                            <a:schemeClr val="tx1"/>
                          </a:solidFill>
                        </a:rPr>
                        <a:t>Velocity : 7.055 m/s</a:t>
                      </a:r>
                    </a:p>
                    <a:p>
                      <a:r>
                        <a:rPr lang="en-US" sz="1400" dirty="0">
                          <a:solidFill>
                            <a:schemeClr val="tx1"/>
                          </a:solidFill>
                        </a:rPr>
                        <a:t>Design Flow rate : 315 cfm</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9180155"/>
                  </a:ext>
                </a:extLst>
              </a:tr>
              <a:tr h="1159696">
                <a:tc>
                  <a:txBody>
                    <a:bodyPr/>
                    <a:lstStyle/>
                    <a:p>
                      <a:r>
                        <a:rPr lang="en-MY" sz="1400" dirty="0"/>
                        <a:t>Increase return grille size and ducting size </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buNone/>
                      </a:pPr>
                      <a:r>
                        <a:rPr lang="en-MY" sz="1400" dirty="0"/>
                        <a:t>Air velocity at the return grille exceeded recommended limits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Modification duct size from 150mm x150mm to 250mm x 250mm and internal Grille size to 250mm x 250mm. Install new damper size 250mm x 250mm. </a:t>
                      </a:r>
                      <a:endParaRPr lang="en-MY" sz="1400" dirty="0">
                        <a:solidFill>
                          <a:schemeClr val="tx1"/>
                        </a:solidFill>
                      </a:endParaRPr>
                    </a:p>
                    <a:p>
                      <a:r>
                        <a:rPr lang="en-MY" sz="1400" dirty="0">
                          <a:solidFill>
                            <a:schemeClr val="tx1"/>
                          </a:solidFill>
                        </a:rPr>
                        <a:t>Velocity : 2.538 m/s</a:t>
                      </a:r>
                    </a:p>
                    <a:p>
                      <a:r>
                        <a:rPr lang="en-MY" sz="1400" dirty="0">
                          <a:solidFill>
                            <a:schemeClr val="tx1"/>
                          </a:solidFill>
                        </a:rPr>
                        <a:t>Flow rate : 326cfm</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1031291"/>
                  </a:ext>
                </a:extLst>
              </a:tr>
              <a:tr h="518811">
                <a:tc>
                  <a:txBody>
                    <a:bodyPr/>
                    <a:lstStyle/>
                    <a:p>
                      <a:r>
                        <a:rPr lang="en-US" sz="1400" dirty="0">
                          <a:solidFill>
                            <a:schemeClr val="tx1"/>
                          </a:solidFill>
                        </a:rPr>
                        <a:t>Re-balance return air dampers</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Filter in clean condition. Service on June-2026</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solidFill>
                            <a:schemeClr val="tx1"/>
                          </a:solidFill>
                        </a:rPr>
                        <a:t>Rebalance and adjusting damper to record airflow. Reading meet with design 326cfm. The excessive sound eliminate.</a:t>
                      </a:r>
                      <a:endParaRPr lang="en-MY"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1278245"/>
                  </a:ext>
                </a:extLst>
              </a:tr>
            </a:tbl>
          </a:graphicData>
        </a:graphic>
      </p:graphicFrame>
    </p:spTree>
    <p:extLst>
      <p:ext uri="{BB962C8B-B14F-4D97-AF65-F5344CB8AC3E}">
        <p14:creationId xmlns:p14="http://schemas.microsoft.com/office/powerpoint/2010/main" val="4139747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71B06A5-E223-4DBC-A9A8-827A66F300A6}"/>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C0CF686F-A2EB-40F7-869C-FE841E1EAFA8}"/>
              </a:ext>
            </a:extLst>
          </p:cNvPr>
          <p:cNvSpPr txBox="1"/>
          <p:nvPr/>
        </p:nvSpPr>
        <p:spPr>
          <a:xfrm>
            <a:off x="0" y="3605321"/>
            <a:ext cx="5104660" cy="523220"/>
          </a:xfrm>
          <a:prstGeom prst="rect">
            <a:avLst/>
          </a:prstGeom>
          <a:noFill/>
        </p:spPr>
        <p:txBody>
          <a:bodyPr wrap="square" rtlCol="0">
            <a:spAutoFit/>
          </a:bodyPr>
          <a:lstStyle/>
          <a:p>
            <a:r>
              <a:rPr lang="en-MY" sz="2800" b="1" dirty="0">
                <a:latin typeface="+mj-lt"/>
              </a:rPr>
              <a:t>Human Resource Department</a:t>
            </a:r>
          </a:p>
        </p:txBody>
      </p:sp>
    </p:spTree>
    <p:extLst>
      <p:ext uri="{BB962C8B-B14F-4D97-AF65-F5344CB8AC3E}">
        <p14:creationId xmlns:p14="http://schemas.microsoft.com/office/powerpoint/2010/main" val="13680609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694ED-CC2D-C2B1-4C8E-0CDFDD53CAC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2FDECE-C681-5A69-AF73-711470187CBD}"/>
              </a:ext>
            </a:extLst>
          </p:cNvPr>
          <p:cNvSpPr txBox="1"/>
          <p:nvPr/>
        </p:nvSpPr>
        <p:spPr>
          <a:xfrm>
            <a:off x="333324" y="637176"/>
            <a:ext cx="3375091" cy="461665"/>
          </a:xfrm>
          <a:prstGeom prst="rect">
            <a:avLst/>
          </a:prstGeom>
          <a:noFill/>
        </p:spPr>
        <p:txBody>
          <a:bodyPr wrap="none" rtlCol="0">
            <a:spAutoFit/>
          </a:bodyPr>
          <a:lstStyle/>
          <a:p>
            <a:r>
              <a:rPr lang="en-US" b="1" dirty="0">
                <a:latin typeface="+mn-lt"/>
              </a:rPr>
              <a:t>Corrective Action (Picture)</a:t>
            </a:r>
          </a:p>
        </p:txBody>
      </p:sp>
      <p:pic>
        <p:nvPicPr>
          <p:cNvPr id="4" name="Picture 3">
            <a:extLst>
              <a:ext uri="{FF2B5EF4-FFF2-40B4-BE49-F238E27FC236}">
                <a16:creationId xmlns:a16="http://schemas.microsoft.com/office/drawing/2014/main" id="{86FF2317-F28B-5738-F0BF-0F17894BFA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159" y="2010881"/>
            <a:ext cx="2272417" cy="1704313"/>
          </a:xfrm>
          <a:prstGeom prst="rect">
            <a:avLst/>
          </a:prstGeom>
        </p:spPr>
      </p:pic>
      <p:pic>
        <p:nvPicPr>
          <p:cNvPr id="8" name="Picture 7">
            <a:extLst>
              <a:ext uri="{FF2B5EF4-FFF2-40B4-BE49-F238E27FC236}">
                <a16:creationId xmlns:a16="http://schemas.microsoft.com/office/drawing/2014/main" id="{D7186110-6730-6F39-331B-09F7C1C5F8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0423" y="2010881"/>
            <a:ext cx="2272417" cy="1704313"/>
          </a:xfrm>
          <a:prstGeom prst="rect">
            <a:avLst/>
          </a:prstGeom>
        </p:spPr>
      </p:pic>
      <p:sp>
        <p:nvSpPr>
          <p:cNvPr id="10" name="TextBox 9">
            <a:extLst>
              <a:ext uri="{FF2B5EF4-FFF2-40B4-BE49-F238E27FC236}">
                <a16:creationId xmlns:a16="http://schemas.microsoft.com/office/drawing/2014/main" id="{44591831-F39C-B92A-7D33-ADA62E509D95}"/>
              </a:ext>
            </a:extLst>
          </p:cNvPr>
          <p:cNvSpPr txBox="1"/>
          <p:nvPr/>
        </p:nvSpPr>
        <p:spPr>
          <a:xfrm>
            <a:off x="333324" y="1263230"/>
            <a:ext cx="6216766" cy="584775"/>
          </a:xfrm>
          <a:prstGeom prst="rect">
            <a:avLst/>
          </a:prstGeom>
          <a:noFill/>
        </p:spPr>
        <p:txBody>
          <a:bodyPr wrap="none" rtlCol="0">
            <a:spAutoFit/>
          </a:bodyPr>
          <a:lstStyle/>
          <a:p>
            <a:r>
              <a:rPr lang="en-US" sz="1600" b="1" dirty="0">
                <a:latin typeface="+mn-lt"/>
              </a:rPr>
              <a:t>Before Modification</a:t>
            </a:r>
          </a:p>
          <a:p>
            <a:pPr marL="285750" indent="-285750">
              <a:buFont typeface="Arial" panose="020B0604020202020204" pitchFamily="34" charset="0"/>
              <a:buChar char="•"/>
            </a:pPr>
            <a:r>
              <a:rPr lang="en-US" sz="1600" b="1" dirty="0">
                <a:latin typeface="+mn-lt"/>
              </a:rPr>
              <a:t>Return Ducting &amp; Damper served for Staff Change size 150mm x 150mm </a:t>
            </a:r>
          </a:p>
        </p:txBody>
      </p:sp>
      <p:sp>
        <p:nvSpPr>
          <p:cNvPr id="12" name="TextBox 11">
            <a:extLst>
              <a:ext uri="{FF2B5EF4-FFF2-40B4-BE49-F238E27FC236}">
                <a16:creationId xmlns:a16="http://schemas.microsoft.com/office/drawing/2014/main" id="{AACEB367-D5EE-11E1-E0AD-13F404592C73}"/>
              </a:ext>
            </a:extLst>
          </p:cNvPr>
          <p:cNvSpPr txBox="1"/>
          <p:nvPr/>
        </p:nvSpPr>
        <p:spPr>
          <a:xfrm>
            <a:off x="333324" y="3796869"/>
            <a:ext cx="7111242" cy="584775"/>
          </a:xfrm>
          <a:prstGeom prst="rect">
            <a:avLst/>
          </a:prstGeom>
          <a:noFill/>
        </p:spPr>
        <p:txBody>
          <a:bodyPr wrap="none" rtlCol="0">
            <a:spAutoFit/>
          </a:bodyPr>
          <a:lstStyle/>
          <a:p>
            <a:r>
              <a:rPr lang="en-US" sz="1600" b="1" dirty="0">
                <a:latin typeface="+mn-lt"/>
              </a:rPr>
              <a:t>After Modification</a:t>
            </a:r>
          </a:p>
          <a:p>
            <a:pPr marL="285750" indent="-285750">
              <a:buFont typeface="Arial" panose="020B0604020202020204" pitchFamily="34" charset="0"/>
              <a:buChar char="•"/>
            </a:pPr>
            <a:r>
              <a:rPr lang="en-US" sz="1600" b="1" dirty="0">
                <a:latin typeface="+mn-lt"/>
              </a:rPr>
              <a:t>Return Ducting &amp; Damper served for Staff Change upgrade to size 250mm x 250mm </a:t>
            </a:r>
          </a:p>
        </p:txBody>
      </p:sp>
      <p:pic>
        <p:nvPicPr>
          <p:cNvPr id="14" name="Picture 13">
            <a:extLst>
              <a:ext uri="{FF2B5EF4-FFF2-40B4-BE49-F238E27FC236}">
                <a16:creationId xmlns:a16="http://schemas.microsoft.com/office/drawing/2014/main" id="{A63B4E3C-E2D2-A755-5A4B-936101AF83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0626" y="2012394"/>
            <a:ext cx="2271600" cy="1702800"/>
          </a:xfrm>
          <a:prstGeom prst="rect">
            <a:avLst/>
          </a:prstGeom>
        </p:spPr>
      </p:pic>
      <p:pic>
        <p:nvPicPr>
          <p:cNvPr id="18" name="Picture 17">
            <a:extLst>
              <a:ext uri="{FF2B5EF4-FFF2-40B4-BE49-F238E27FC236}">
                <a16:creationId xmlns:a16="http://schemas.microsoft.com/office/drawing/2014/main" id="{A0147178-9F65-5E8C-7C60-F32218FD5A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159" y="4381644"/>
            <a:ext cx="2271600" cy="1702800"/>
          </a:xfrm>
          <a:prstGeom prst="rect">
            <a:avLst/>
          </a:prstGeom>
        </p:spPr>
      </p:pic>
      <p:pic>
        <p:nvPicPr>
          <p:cNvPr id="20" name="Picture 19">
            <a:extLst>
              <a:ext uri="{FF2B5EF4-FFF2-40B4-BE49-F238E27FC236}">
                <a16:creationId xmlns:a16="http://schemas.microsoft.com/office/drawing/2014/main" id="{60FF84AB-B947-5EC7-17C5-259D570C1D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1240" y="4381644"/>
            <a:ext cx="2271600" cy="1702800"/>
          </a:xfrm>
          <a:prstGeom prst="rect">
            <a:avLst/>
          </a:prstGeom>
        </p:spPr>
      </p:pic>
      <p:sp>
        <p:nvSpPr>
          <p:cNvPr id="22" name="TextBox 21">
            <a:extLst>
              <a:ext uri="{FF2B5EF4-FFF2-40B4-BE49-F238E27FC236}">
                <a16:creationId xmlns:a16="http://schemas.microsoft.com/office/drawing/2014/main" id="{8BCDA609-CA72-659D-0DFD-7699FBEA4D94}"/>
              </a:ext>
            </a:extLst>
          </p:cNvPr>
          <p:cNvSpPr txBox="1"/>
          <p:nvPr/>
        </p:nvSpPr>
        <p:spPr>
          <a:xfrm>
            <a:off x="5642605" y="4515517"/>
            <a:ext cx="2561595" cy="1323439"/>
          </a:xfrm>
          <a:prstGeom prst="rect">
            <a:avLst/>
          </a:prstGeom>
          <a:noFill/>
        </p:spPr>
        <p:txBody>
          <a:bodyPr wrap="square" rtlCol="0">
            <a:spAutoFit/>
          </a:bodyPr>
          <a:lstStyle/>
          <a:p>
            <a:r>
              <a:rPr lang="en-US" sz="1600" b="1" dirty="0">
                <a:latin typeface="+mn-lt"/>
              </a:rPr>
              <a:t>Remarks :</a:t>
            </a:r>
          </a:p>
          <a:p>
            <a:pPr marL="342900" indent="-342900">
              <a:buAutoNum type="arabicPeriod"/>
            </a:pPr>
            <a:r>
              <a:rPr lang="en-US" sz="1600" b="1" dirty="0">
                <a:latin typeface="+mn-lt"/>
              </a:rPr>
              <a:t>Excessive sound eliminate and witness by Client on 22-Jul-2026</a:t>
            </a:r>
          </a:p>
          <a:p>
            <a:pPr marL="342900" indent="-342900">
              <a:buAutoNum type="arabicPeriod"/>
            </a:pPr>
            <a:endParaRPr lang="en-US" sz="1600" b="1" dirty="0">
              <a:latin typeface="+mn-lt"/>
            </a:endParaRPr>
          </a:p>
        </p:txBody>
      </p:sp>
    </p:spTree>
    <p:extLst>
      <p:ext uri="{BB962C8B-B14F-4D97-AF65-F5344CB8AC3E}">
        <p14:creationId xmlns:p14="http://schemas.microsoft.com/office/powerpoint/2010/main" val="9177176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4AA27-4A97-3B0A-1F3D-E356217A517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155D732-5730-9BB4-18EF-B79C05DEE408}"/>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3878217C-0E75-C56C-C6C1-20B58A575238}"/>
              </a:ext>
            </a:extLst>
          </p:cNvPr>
          <p:cNvSpPr txBox="1"/>
          <p:nvPr/>
        </p:nvSpPr>
        <p:spPr>
          <a:xfrm>
            <a:off x="0" y="3605321"/>
            <a:ext cx="7384774" cy="523220"/>
          </a:xfrm>
          <a:prstGeom prst="rect">
            <a:avLst/>
          </a:prstGeom>
          <a:noFill/>
        </p:spPr>
        <p:txBody>
          <a:bodyPr wrap="square" rtlCol="0">
            <a:spAutoFit/>
          </a:bodyPr>
          <a:lstStyle/>
          <a:p>
            <a:r>
              <a:rPr lang="en-MY" sz="2800" b="1" dirty="0">
                <a:latin typeface="+mj-lt"/>
              </a:rPr>
              <a:t>Compliance, Training &amp; Development Department</a:t>
            </a:r>
          </a:p>
        </p:txBody>
      </p:sp>
    </p:spTree>
    <p:extLst>
      <p:ext uri="{BB962C8B-B14F-4D97-AF65-F5344CB8AC3E}">
        <p14:creationId xmlns:p14="http://schemas.microsoft.com/office/powerpoint/2010/main" val="12503387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D722E-E6F1-2AD1-C0E9-D202C7126E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06DA6C0-0C1D-6816-6AFD-D9F67A870848}"/>
              </a:ext>
            </a:extLst>
          </p:cNvPr>
          <p:cNvSpPr txBox="1"/>
          <p:nvPr/>
        </p:nvSpPr>
        <p:spPr>
          <a:xfrm>
            <a:off x="282728" y="636918"/>
            <a:ext cx="7086842" cy="461665"/>
          </a:xfrm>
          <a:prstGeom prst="rect">
            <a:avLst/>
          </a:prstGeom>
          <a:noFill/>
        </p:spPr>
        <p:txBody>
          <a:bodyPr wrap="square" rtlCol="0">
            <a:spAutoFit/>
          </a:bodyPr>
          <a:lstStyle/>
          <a:p>
            <a:r>
              <a:rPr lang="en-US" b="1" dirty="0">
                <a:latin typeface="+mn-lt"/>
              </a:rPr>
              <a:t>Results for Quality Objective 2025</a:t>
            </a:r>
          </a:p>
        </p:txBody>
      </p:sp>
      <p:graphicFrame>
        <p:nvGraphicFramePr>
          <p:cNvPr id="9" name="Table 8">
            <a:extLst>
              <a:ext uri="{FF2B5EF4-FFF2-40B4-BE49-F238E27FC236}">
                <a16:creationId xmlns:a16="http://schemas.microsoft.com/office/drawing/2014/main" id="{3C110C8B-A0F7-5AB7-4EFB-CF32B33AB379}"/>
              </a:ext>
            </a:extLst>
          </p:cNvPr>
          <p:cNvGraphicFramePr>
            <a:graphicFrameLocks noGrp="1"/>
          </p:cNvGraphicFramePr>
          <p:nvPr>
            <p:extLst>
              <p:ext uri="{D42A27DB-BD31-4B8C-83A1-F6EECF244321}">
                <p14:modId xmlns:p14="http://schemas.microsoft.com/office/powerpoint/2010/main" val="2823485916"/>
              </p:ext>
            </p:extLst>
          </p:nvPr>
        </p:nvGraphicFramePr>
        <p:xfrm>
          <a:off x="393262" y="1364774"/>
          <a:ext cx="8205790" cy="4721987"/>
        </p:xfrm>
        <a:graphic>
          <a:graphicData uri="http://schemas.openxmlformats.org/drawingml/2006/table">
            <a:tbl>
              <a:tblPr>
                <a:tableStyleId>{616DA210-FB5B-4158-B5E0-FEB733F419BA}</a:tableStyleId>
              </a:tblPr>
              <a:tblGrid>
                <a:gridCol w="2192920">
                  <a:extLst>
                    <a:ext uri="{9D8B030D-6E8A-4147-A177-3AD203B41FA5}">
                      <a16:colId xmlns:a16="http://schemas.microsoft.com/office/drawing/2014/main" val="1193576627"/>
                    </a:ext>
                  </a:extLst>
                </a:gridCol>
                <a:gridCol w="2697018">
                  <a:extLst>
                    <a:ext uri="{9D8B030D-6E8A-4147-A177-3AD203B41FA5}">
                      <a16:colId xmlns:a16="http://schemas.microsoft.com/office/drawing/2014/main" val="2687254875"/>
                    </a:ext>
                  </a:extLst>
                </a:gridCol>
                <a:gridCol w="803564">
                  <a:extLst>
                    <a:ext uri="{9D8B030D-6E8A-4147-A177-3AD203B41FA5}">
                      <a16:colId xmlns:a16="http://schemas.microsoft.com/office/drawing/2014/main" val="2711235697"/>
                    </a:ext>
                  </a:extLst>
                </a:gridCol>
                <a:gridCol w="963118">
                  <a:extLst>
                    <a:ext uri="{9D8B030D-6E8A-4147-A177-3AD203B41FA5}">
                      <a16:colId xmlns:a16="http://schemas.microsoft.com/office/drawing/2014/main" val="228258178"/>
                    </a:ext>
                  </a:extLst>
                </a:gridCol>
                <a:gridCol w="791408">
                  <a:extLst>
                    <a:ext uri="{9D8B030D-6E8A-4147-A177-3AD203B41FA5}">
                      <a16:colId xmlns:a16="http://schemas.microsoft.com/office/drawing/2014/main" val="1969624374"/>
                    </a:ext>
                  </a:extLst>
                </a:gridCol>
                <a:gridCol w="757762">
                  <a:extLst>
                    <a:ext uri="{9D8B030D-6E8A-4147-A177-3AD203B41FA5}">
                      <a16:colId xmlns:a16="http://schemas.microsoft.com/office/drawing/2014/main" val="1894288602"/>
                    </a:ext>
                  </a:extLst>
                </a:gridCol>
              </a:tblGrid>
              <a:tr h="429271">
                <a:tc>
                  <a:txBody>
                    <a:bodyPr/>
                    <a:lstStyle/>
                    <a:p>
                      <a:pPr algn="ctr">
                        <a:buNone/>
                        <a:tabLst>
                          <a:tab pos="2743200" algn="ctr"/>
                          <a:tab pos="5486400" algn="r"/>
                          <a:tab pos="457200" algn="l"/>
                        </a:tabLst>
                      </a:pPr>
                      <a:r>
                        <a:rPr lang="en-US" sz="1100" b="1" dirty="0">
                          <a:effectLst/>
                        </a:rPr>
                        <a:t>Category</a:t>
                      </a:r>
                      <a:endParaRPr lang="en-MY" sz="11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tc>
                  <a:txBody>
                    <a:bodyPr/>
                    <a:lstStyle/>
                    <a:p>
                      <a:pPr marL="17145" algn="ctr">
                        <a:buNone/>
                        <a:tabLst>
                          <a:tab pos="2743200" algn="ctr"/>
                          <a:tab pos="5486400" algn="r"/>
                        </a:tabLst>
                      </a:pPr>
                      <a:r>
                        <a:rPr lang="en-US" sz="1100" b="1" dirty="0">
                          <a:effectLst/>
                        </a:rPr>
                        <a:t>Quality Objectives</a:t>
                      </a:r>
                      <a:endParaRPr lang="en-MY" sz="11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tc>
                  <a:txBody>
                    <a:bodyPr/>
                    <a:lstStyle/>
                    <a:p>
                      <a:pPr marL="17145" algn="ctr">
                        <a:buNone/>
                        <a:tabLst>
                          <a:tab pos="2743200" algn="ctr"/>
                          <a:tab pos="5486400" algn="r"/>
                        </a:tabLst>
                      </a:pPr>
                      <a:r>
                        <a:rPr lang="en-US" sz="1100" b="1" dirty="0">
                          <a:effectLst/>
                        </a:rPr>
                        <a:t>Analysis Frequency</a:t>
                      </a:r>
                      <a:endParaRPr lang="en-MY" sz="11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tc>
                  <a:txBody>
                    <a:bodyPr/>
                    <a:lstStyle/>
                    <a:p>
                      <a:pPr algn="ctr">
                        <a:buNone/>
                        <a:tabLst>
                          <a:tab pos="2743200" algn="ctr"/>
                          <a:tab pos="5486400" algn="r"/>
                          <a:tab pos="457200" algn="l"/>
                        </a:tabLst>
                      </a:pPr>
                      <a:r>
                        <a:rPr lang="en-US" sz="1100" b="1" dirty="0">
                          <a:effectLst/>
                        </a:rPr>
                        <a:t>Analysis Responsibility</a:t>
                      </a:r>
                      <a:endParaRPr lang="en-MY" sz="11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tc>
                  <a:txBody>
                    <a:bodyPr/>
                    <a:lstStyle/>
                    <a:p>
                      <a:pPr algn="ctr">
                        <a:buNone/>
                        <a:tabLst>
                          <a:tab pos="2743200" algn="ctr"/>
                          <a:tab pos="5486400" algn="r"/>
                          <a:tab pos="457200" algn="l"/>
                        </a:tabLst>
                      </a:pPr>
                      <a:r>
                        <a:rPr lang="en-US" sz="1100" b="1">
                          <a:effectLst/>
                        </a:rPr>
                        <a:t>Current Results</a:t>
                      </a:r>
                      <a:endParaRPr lang="en-MY" sz="1100" b="1">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tc>
                  <a:txBody>
                    <a:bodyPr/>
                    <a:lstStyle/>
                    <a:p>
                      <a:pPr algn="ctr">
                        <a:buNone/>
                        <a:tabLst>
                          <a:tab pos="2743200" algn="ctr"/>
                          <a:tab pos="5486400" algn="r"/>
                          <a:tab pos="457200" algn="l"/>
                        </a:tabLst>
                      </a:pPr>
                      <a:r>
                        <a:rPr lang="en-US" sz="1100" b="1" dirty="0">
                          <a:effectLst/>
                        </a:rPr>
                        <a:t>Meet / Fail</a:t>
                      </a:r>
                      <a:endParaRPr lang="en-MY" sz="11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solidFill>
                      <a:schemeClr val="bg2">
                        <a:lumMod val="40000"/>
                        <a:lumOff val="60000"/>
                      </a:schemeClr>
                    </a:solidFill>
                  </a:tcPr>
                </a:tc>
                <a:extLst>
                  <a:ext uri="{0D108BD9-81ED-4DB2-BD59-A6C34878D82A}">
                    <a16:rowId xmlns:a16="http://schemas.microsoft.com/office/drawing/2014/main" val="2514668004"/>
                  </a:ext>
                </a:extLst>
              </a:tr>
              <a:tr h="572362">
                <a:tc rowSpan="2">
                  <a:txBody>
                    <a:bodyPr/>
                    <a:lstStyle/>
                    <a:p>
                      <a:pPr>
                        <a:buNone/>
                        <a:tabLst>
                          <a:tab pos="2743200" algn="ctr"/>
                          <a:tab pos="5486400" algn="r"/>
                          <a:tab pos="457200" algn="l"/>
                        </a:tabLst>
                      </a:pPr>
                      <a:r>
                        <a:rPr lang="en-US" sz="1100" dirty="0">
                          <a:effectLst/>
                        </a:rPr>
                        <a:t>The degree of customer satisfaction</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buNone/>
                        <a:tabLst>
                          <a:tab pos="2743200" algn="ctr"/>
                          <a:tab pos="5486400" algn="r"/>
                          <a:tab pos="457200" algn="l"/>
                        </a:tabLst>
                      </a:pPr>
                      <a:r>
                        <a:rPr lang="en-US" sz="1100" dirty="0">
                          <a:effectLst/>
                        </a:rPr>
                        <a:t>Customer Satisfaction for Project Department</a:t>
                      </a:r>
                      <a:endParaRPr lang="en-MY" sz="1100" dirty="0">
                        <a:effectLst/>
                      </a:endParaRPr>
                    </a:p>
                    <a:p>
                      <a:pPr>
                        <a:buNone/>
                        <a:tabLst>
                          <a:tab pos="2743200" algn="ctr"/>
                          <a:tab pos="5486400" algn="r"/>
                          <a:tab pos="457200" algn="l"/>
                        </a:tabLst>
                      </a:pPr>
                      <a:r>
                        <a:rPr lang="en-GB" sz="1100" dirty="0">
                          <a:effectLst/>
                        </a:rPr>
                        <a:t>To achieve over </a:t>
                      </a:r>
                      <a:r>
                        <a:rPr lang="en-GB" sz="1100" u="sng" dirty="0">
                          <a:effectLst/>
                        </a:rPr>
                        <a:t>80%</a:t>
                      </a:r>
                      <a:r>
                        <a:rPr lang="en-GB" sz="1100" dirty="0">
                          <a:effectLst/>
                        </a:rPr>
                        <a:t> of customer satisfaction positive feedback.</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rowSpan="2">
                  <a:txBody>
                    <a:bodyPr/>
                    <a:lstStyle/>
                    <a:p>
                      <a:pPr algn="ctr">
                        <a:buNone/>
                        <a:tabLst>
                          <a:tab pos="2743200" algn="ctr"/>
                          <a:tab pos="5486400" algn="r"/>
                          <a:tab pos="457200" algn="l"/>
                        </a:tabLst>
                      </a:pPr>
                      <a:r>
                        <a:rPr lang="en-US" sz="1100" dirty="0">
                          <a:effectLst/>
                        </a:rPr>
                        <a:t>Yearly</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rowSpan="2">
                  <a:txBody>
                    <a:bodyPr/>
                    <a:lstStyle/>
                    <a:p>
                      <a:pPr algn="ctr">
                        <a:buNone/>
                        <a:tabLst>
                          <a:tab pos="2743200" algn="ctr"/>
                          <a:tab pos="5486400" algn="r"/>
                          <a:tab pos="457200" algn="l"/>
                        </a:tabLst>
                      </a:pPr>
                      <a:r>
                        <a:rPr lang="en-US" sz="1100" dirty="0">
                          <a:effectLst/>
                        </a:rPr>
                        <a:t>Compliance Department</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0070C0"/>
                          </a:solidFill>
                          <a:effectLst/>
                        </a:rPr>
                        <a:t>85.33%</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rowSpan="2">
                  <a:txBody>
                    <a:bodyPr/>
                    <a:lstStyle/>
                    <a:p>
                      <a:pPr algn="ctr">
                        <a:buNone/>
                        <a:tabLst>
                          <a:tab pos="2743200" algn="ctr"/>
                          <a:tab pos="5486400" algn="r"/>
                          <a:tab pos="457200" algn="l"/>
                        </a:tabLst>
                      </a:pPr>
                      <a:r>
                        <a:rPr lang="en-US" sz="1100" dirty="0">
                          <a:effectLst/>
                        </a:rPr>
                        <a:t>Meets target</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2146326300"/>
                  </a:ext>
                </a:extLst>
              </a:tr>
              <a:tr h="572362">
                <a:tc vMerge="1">
                  <a:txBody>
                    <a:bodyPr/>
                    <a:lstStyle/>
                    <a:p>
                      <a:endParaRPr lang="en-MY"/>
                    </a:p>
                  </a:txBody>
                  <a:tcPr/>
                </a:tc>
                <a:tc>
                  <a:txBody>
                    <a:bodyPr/>
                    <a:lstStyle/>
                    <a:p>
                      <a:pPr>
                        <a:buNone/>
                        <a:tabLst>
                          <a:tab pos="2743200" algn="ctr"/>
                          <a:tab pos="5486400" algn="r"/>
                          <a:tab pos="457200" algn="l"/>
                        </a:tabLst>
                      </a:pPr>
                      <a:r>
                        <a:rPr lang="en-US" sz="1100">
                          <a:effectLst/>
                        </a:rPr>
                        <a:t>Customer Satisfaction for Engineering Department</a:t>
                      </a:r>
                      <a:endParaRPr lang="en-MY" sz="1100">
                        <a:effectLst/>
                      </a:endParaRPr>
                    </a:p>
                    <a:p>
                      <a:pPr>
                        <a:buNone/>
                        <a:tabLst>
                          <a:tab pos="2743200" algn="ctr"/>
                          <a:tab pos="5486400" algn="r"/>
                          <a:tab pos="457200" algn="l"/>
                        </a:tabLst>
                      </a:pPr>
                      <a:r>
                        <a:rPr lang="en-GB" sz="1100">
                          <a:effectLst/>
                        </a:rPr>
                        <a:t>To achieve over </a:t>
                      </a:r>
                      <a:r>
                        <a:rPr lang="en-GB" sz="1100" u="sng">
                          <a:effectLst/>
                        </a:rPr>
                        <a:t>80%</a:t>
                      </a:r>
                      <a:r>
                        <a:rPr lang="en-GB" sz="1100">
                          <a:effectLst/>
                        </a:rPr>
                        <a:t> of customer satisfaction positive feedback.</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vMerge="1">
                  <a:txBody>
                    <a:bodyPr/>
                    <a:lstStyle/>
                    <a:p>
                      <a:endParaRPr lang="en-MY"/>
                    </a:p>
                  </a:txBody>
                  <a:tcPr/>
                </a:tc>
                <a:tc vMerge="1">
                  <a:txBody>
                    <a:bodyPr/>
                    <a:lstStyle/>
                    <a:p>
                      <a:endParaRPr lang="en-MY"/>
                    </a:p>
                  </a:txBody>
                  <a:tcPr/>
                </a:tc>
                <a:tc>
                  <a:txBody>
                    <a:bodyPr/>
                    <a:lstStyle/>
                    <a:p>
                      <a:pPr algn="ctr">
                        <a:buNone/>
                        <a:tabLst>
                          <a:tab pos="2743200" algn="ctr"/>
                          <a:tab pos="5486400" algn="r"/>
                          <a:tab pos="457200" algn="l"/>
                        </a:tabLst>
                      </a:pPr>
                      <a:r>
                        <a:rPr lang="en-US" sz="1100" b="1" dirty="0">
                          <a:solidFill>
                            <a:srgbClr val="0070C0"/>
                          </a:solidFill>
                          <a:effectLst/>
                        </a:rPr>
                        <a:t>87.50%</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vMerge="1">
                  <a:txBody>
                    <a:bodyPr/>
                    <a:lstStyle/>
                    <a:p>
                      <a:endParaRPr lang="en-MY"/>
                    </a:p>
                  </a:txBody>
                  <a:tcPr/>
                </a:tc>
                <a:extLst>
                  <a:ext uri="{0D108BD9-81ED-4DB2-BD59-A6C34878D82A}">
                    <a16:rowId xmlns:a16="http://schemas.microsoft.com/office/drawing/2014/main" val="2148112805"/>
                  </a:ext>
                </a:extLst>
              </a:tr>
              <a:tr h="572362">
                <a:tc>
                  <a:txBody>
                    <a:bodyPr/>
                    <a:lstStyle/>
                    <a:p>
                      <a:pPr>
                        <a:buNone/>
                        <a:tabLst>
                          <a:tab pos="2743200" algn="ctr"/>
                          <a:tab pos="5486400" algn="r"/>
                          <a:tab pos="457200" algn="l"/>
                        </a:tabLst>
                      </a:pPr>
                      <a:r>
                        <a:rPr lang="en-US" sz="1100">
                          <a:effectLst/>
                        </a:rPr>
                        <a:t>Performance and effectiveness of QMS</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buNone/>
                        <a:tabLst>
                          <a:tab pos="2743200" algn="ctr"/>
                          <a:tab pos="5486400" algn="r"/>
                          <a:tab pos="457200" algn="l"/>
                        </a:tabLst>
                      </a:pPr>
                      <a:r>
                        <a:rPr lang="en-US" sz="1100">
                          <a:effectLst/>
                        </a:rPr>
                        <a:t>Internal Audit</a:t>
                      </a:r>
                      <a:endParaRPr lang="en-MY" sz="1100">
                        <a:effectLst/>
                      </a:endParaRPr>
                    </a:p>
                    <a:p>
                      <a:pPr>
                        <a:buNone/>
                        <a:tabLst>
                          <a:tab pos="2743200" algn="ctr"/>
                          <a:tab pos="5486400" algn="r"/>
                          <a:tab pos="457200" algn="l"/>
                        </a:tabLst>
                      </a:pPr>
                      <a:r>
                        <a:rPr lang="en-US" sz="1100">
                          <a:effectLst/>
                        </a:rPr>
                        <a:t>To achieve </a:t>
                      </a:r>
                      <a:r>
                        <a:rPr lang="en-US" sz="1100" u="sng">
                          <a:effectLst/>
                        </a:rPr>
                        <a:t>no repeated NC</a:t>
                      </a:r>
                      <a:r>
                        <a:rPr lang="en-US" sz="1100">
                          <a:effectLst/>
                        </a:rPr>
                        <a:t> in the internal audit.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Yearly </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Compliance Department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0070C0"/>
                          </a:solidFill>
                          <a:effectLst/>
                        </a:rPr>
                        <a:t> Achieved</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Meets target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550992335"/>
                  </a:ext>
                </a:extLst>
              </a:tr>
              <a:tr h="572362">
                <a:tc>
                  <a:txBody>
                    <a:bodyPr/>
                    <a:lstStyle/>
                    <a:p>
                      <a:pPr>
                        <a:buNone/>
                        <a:tabLst>
                          <a:tab pos="2743200" algn="ctr"/>
                          <a:tab pos="5486400" algn="r"/>
                          <a:tab pos="457200" algn="l"/>
                        </a:tabLst>
                      </a:pPr>
                      <a:r>
                        <a:rPr lang="en-US" sz="1100">
                          <a:effectLst/>
                        </a:rPr>
                        <a:t>Performance of external providers </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buNone/>
                        <a:tabLst>
                          <a:tab pos="2743200" algn="ctr"/>
                          <a:tab pos="5486400" algn="r"/>
                          <a:tab pos="457200" algn="l"/>
                        </a:tabLst>
                      </a:pPr>
                      <a:r>
                        <a:rPr lang="en-US" sz="1100">
                          <a:effectLst/>
                        </a:rPr>
                        <a:t>Vendor Performances</a:t>
                      </a:r>
                      <a:endParaRPr lang="en-MY" sz="1100">
                        <a:effectLst/>
                      </a:endParaRPr>
                    </a:p>
                    <a:p>
                      <a:pPr>
                        <a:buNone/>
                        <a:tabLst>
                          <a:tab pos="2743200" algn="ctr"/>
                          <a:tab pos="5486400" algn="r"/>
                          <a:tab pos="457200" algn="l"/>
                        </a:tabLst>
                      </a:pPr>
                      <a:r>
                        <a:rPr lang="en-GB" sz="1100">
                          <a:effectLst/>
                        </a:rPr>
                        <a:t>To achieve over </a:t>
                      </a:r>
                      <a:r>
                        <a:rPr lang="en-GB" sz="1100" u="sng">
                          <a:effectLst/>
                        </a:rPr>
                        <a:t>70%</a:t>
                      </a:r>
                      <a:r>
                        <a:rPr lang="en-GB" sz="1100">
                          <a:effectLst/>
                        </a:rPr>
                        <a:t> of vendor performance satisfaction level.</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Yearly</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Purchasing Department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0070C0"/>
                          </a:solidFill>
                          <a:effectLst/>
                        </a:rPr>
                        <a:t>82.95%</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Meets target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1949836829"/>
                  </a:ext>
                </a:extLst>
              </a:tr>
              <a:tr h="858544">
                <a:tc rowSpan="2">
                  <a:txBody>
                    <a:bodyPr/>
                    <a:lstStyle/>
                    <a:p>
                      <a:pPr>
                        <a:buNone/>
                        <a:tabLst>
                          <a:tab pos="2743200" algn="ctr"/>
                          <a:tab pos="5486400" algn="r"/>
                          <a:tab pos="457200" algn="l"/>
                        </a:tabLst>
                      </a:pPr>
                      <a:r>
                        <a:rPr lang="en-US" sz="1100">
                          <a:effectLst/>
                        </a:rPr>
                        <a:t>Conformity of services</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buNone/>
                        <a:tabLst>
                          <a:tab pos="2743200" algn="ctr"/>
                          <a:tab pos="5486400" algn="r"/>
                          <a:tab pos="457200" algn="l"/>
                        </a:tabLst>
                      </a:pPr>
                      <a:r>
                        <a:rPr lang="en-US" sz="1100">
                          <a:effectLst/>
                        </a:rPr>
                        <a:t>Nonconformity Detected After Delivery</a:t>
                      </a:r>
                      <a:endParaRPr lang="en-MY" sz="1100">
                        <a:effectLst/>
                      </a:endParaRPr>
                    </a:p>
                    <a:p>
                      <a:pPr>
                        <a:buNone/>
                        <a:tabLst>
                          <a:tab pos="2743200" algn="ctr"/>
                          <a:tab pos="5486400" algn="r"/>
                          <a:tab pos="457200" algn="l"/>
                        </a:tabLst>
                      </a:pPr>
                      <a:r>
                        <a:rPr lang="en-US" sz="1100">
                          <a:effectLst/>
                        </a:rPr>
                        <a:t>To control </a:t>
                      </a:r>
                      <a:r>
                        <a:rPr lang="en-US" sz="1100" u="sng">
                          <a:effectLst/>
                        </a:rPr>
                        <a:t>less than 2 warranty claims</a:t>
                      </a:r>
                      <a:r>
                        <a:rPr lang="en-US" sz="1100">
                          <a:effectLst/>
                        </a:rPr>
                        <a:t> on room parameter system per project during Defect Liability Period (DLP).</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Yearly</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Compliance Department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0070C0"/>
                          </a:solidFill>
                          <a:effectLst/>
                        </a:rPr>
                        <a:t>Achieved</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Meets target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251187427"/>
                  </a:ext>
                </a:extLst>
              </a:tr>
              <a:tr h="572362">
                <a:tc vMerge="1">
                  <a:txBody>
                    <a:bodyPr/>
                    <a:lstStyle/>
                    <a:p>
                      <a:endParaRPr lang="en-MY"/>
                    </a:p>
                  </a:txBody>
                  <a:tcPr/>
                </a:tc>
                <a:tc>
                  <a:txBody>
                    <a:bodyPr/>
                    <a:lstStyle/>
                    <a:p>
                      <a:pPr>
                        <a:buNone/>
                        <a:tabLst>
                          <a:tab pos="2743200" algn="ctr"/>
                          <a:tab pos="5486400" algn="r"/>
                          <a:tab pos="457200" algn="l"/>
                        </a:tabLst>
                      </a:pPr>
                      <a:r>
                        <a:rPr lang="en-US" sz="1100">
                          <a:effectLst/>
                        </a:rPr>
                        <a:t>Non-conforming work </a:t>
                      </a:r>
                      <a:endParaRPr lang="en-MY" sz="1100">
                        <a:effectLst/>
                      </a:endParaRPr>
                    </a:p>
                    <a:p>
                      <a:pPr>
                        <a:buNone/>
                        <a:tabLst>
                          <a:tab pos="2743200" algn="ctr"/>
                          <a:tab pos="5486400" algn="r"/>
                          <a:tab pos="457200" algn="l"/>
                        </a:tabLst>
                      </a:pPr>
                      <a:r>
                        <a:rPr lang="en-US" sz="1100">
                          <a:effectLst/>
                        </a:rPr>
                        <a:t>To achieve </a:t>
                      </a:r>
                      <a:r>
                        <a:rPr lang="en-US" sz="1100" u="sng">
                          <a:effectLst/>
                        </a:rPr>
                        <a:t>less than 3 NC</a:t>
                      </a:r>
                      <a:r>
                        <a:rPr lang="en-US" sz="1100">
                          <a:effectLst/>
                        </a:rPr>
                        <a:t> from client and Quality Team during each project life cycle.</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Yearly</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Compliance Department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FF0000"/>
                          </a:solidFill>
                          <a:effectLst/>
                        </a:rPr>
                        <a:t>Not achieved</a:t>
                      </a:r>
                      <a:endParaRPr lang="en-MY" sz="1100" b="1"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FF0000"/>
                          </a:solidFill>
                          <a:effectLst/>
                        </a:rPr>
                        <a:t>Fail</a:t>
                      </a:r>
                      <a:endParaRPr lang="en-MY" sz="1100" b="1"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2385142863"/>
                  </a:ext>
                </a:extLst>
              </a:tr>
              <a:tr h="572362">
                <a:tc>
                  <a:txBody>
                    <a:bodyPr/>
                    <a:lstStyle/>
                    <a:p>
                      <a:pPr>
                        <a:buNone/>
                        <a:tabLst>
                          <a:tab pos="2743200" algn="ctr"/>
                          <a:tab pos="5486400" algn="r"/>
                          <a:tab pos="457200" algn="l"/>
                        </a:tabLst>
                      </a:pPr>
                      <a:r>
                        <a:rPr lang="en-US" sz="1100">
                          <a:effectLst/>
                        </a:rPr>
                        <a:t>Implementation effectiveness of planning</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buNone/>
                        <a:tabLst>
                          <a:tab pos="2743200" algn="ctr"/>
                          <a:tab pos="5486400" algn="r"/>
                          <a:tab pos="457200" algn="l"/>
                        </a:tabLst>
                      </a:pPr>
                      <a:r>
                        <a:rPr lang="en-US" sz="1100">
                          <a:effectLst/>
                        </a:rPr>
                        <a:t>On-time Project Handover</a:t>
                      </a:r>
                      <a:endParaRPr lang="en-MY" sz="1100">
                        <a:effectLst/>
                      </a:endParaRPr>
                    </a:p>
                    <a:p>
                      <a:pPr>
                        <a:buNone/>
                        <a:tabLst>
                          <a:tab pos="2743200" algn="ctr"/>
                          <a:tab pos="5486400" algn="r"/>
                          <a:tab pos="457200" algn="l"/>
                        </a:tabLst>
                      </a:pPr>
                      <a:r>
                        <a:rPr lang="en-US" sz="1100">
                          <a:effectLst/>
                        </a:rPr>
                        <a:t>To achieve more than </a:t>
                      </a:r>
                      <a:r>
                        <a:rPr lang="en-US" sz="1100" u="sng">
                          <a:effectLst/>
                        </a:rPr>
                        <a:t>90%</a:t>
                      </a:r>
                      <a:r>
                        <a:rPr lang="en-US" sz="1100">
                          <a:effectLst/>
                        </a:rPr>
                        <a:t> on-time project handover </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Yearly</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a:effectLst/>
                        </a:rPr>
                        <a:t>Compliance Department</a:t>
                      </a:r>
                      <a:endParaRPr lang="en-MY" sz="110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b="1" dirty="0">
                          <a:solidFill>
                            <a:srgbClr val="0070C0"/>
                          </a:solidFill>
                          <a:effectLst/>
                        </a:rPr>
                        <a:t>100%</a:t>
                      </a:r>
                      <a:endParaRPr lang="en-MY" sz="1100" b="1" dirty="0">
                        <a:solidFill>
                          <a:srgbClr val="0070C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tc>
                  <a:txBody>
                    <a:bodyPr/>
                    <a:lstStyle/>
                    <a:p>
                      <a:pPr algn="ctr">
                        <a:buNone/>
                        <a:tabLst>
                          <a:tab pos="2743200" algn="ctr"/>
                          <a:tab pos="5486400" algn="r"/>
                          <a:tab pos="457200" algn="l"/>
                        </a:tabLst>
                      </a:pPr>
                      <a:r>
                        <a:rPr lang="en-US" sz="1100" dirty="0">
                          <a:effectLst/>
                        </a:rPr>
                        <a:t>Meets target</a:t>
                      </a:r>
                      <a:endParaRPr lang="en-MY"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56511" marR="56511" marT="0" marB="0" anchor="ctr"/>
                </a:tc>
                <a:extLst>
                  <a:ext uri="{0D108BD9-81ED-4DB2-BD59-A6C34878D82A}">
                    <a16:rowId xmlns:a16="http://schemas.microsoft.com/office/drawing/2014/main" val="86865180"/>
                  </a:ext>
                </a:extLst>
              </a:tr>
            </a:tbl>
          </a:graphicData>
        </a:graphic>
      </p:graphicFrame>
    </p:spTree>
    <p:extLst>
      <p:ext uri="{BB962C8B-B14F-4D97-AF65-F5344CB8AC3E}">
        <p14:creationId xmlns:p14="http://schemas.microsoft.com/office/powerpoint/2010/main" val="23760070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018" y="571432"/>
            <a:ext cx="3729354" cy="461665"/>
          </a:xfrm>
          <a:prstGeom prst="rect">
            <a:avLst/>
          </a:prstGeom>
          <a:noFill/>
        </p:spPr>
        <p:txBody>
          <a:bodyPr wrap="none" rtlCol="0">
            <a:spAutoFit/>
          </a:bodyPr>
          <a:lstStyle/>
          <a:p>
            <a:r>
              <a:rPr lang="en-US" b="1" dirty="0">
                <a:latin typeface="+mn-lt"/>
              </a:rPr>
              <a:t>Results of Internal Audit 2026</a:t>
            </a:r>
          </a:p>
        </p:txBody>
      </p:sp>
      <p:sp>
        <p:nvSpPr>
          <p:cNvPr id="3" name="TextBox 2"/>
          <p:cNvSpPr txBox="1"/>
          <p:nvPr/>
        </p:nvSpPr>
        <p:spPr>
          <a:xfrm>
            <a:off x="585788" y="1269582"/>
            <a:ext cx="7685647" cy="707886"/>
          </a:xfrm>
          <a:prstGeom prst="rect">
            <a:avLst/>
          </a:prstGeom>
          <a:noFill/>
        </p:spPr>
        <p:txBody>
          <a:bodyPr wrap="square" rtlCol="0">
            <a:spAutoFit/>
          </a:bodyPr>
          <a:lstStyle/>
          <a:p>
            <a:pPr marL="342900" indent="-342900">
              <a:buFont typeface="Wingdings" pitchFamily="2" charset="2"/>
              <a:buChar char="v"/>
            </a:pPr>
            <a:r>
              <a:rPr lang="en-US" sz="2000" b="1" dirty="0">
                <a:latin typeface="+mj-lt"/>
              </a:rPr>
              <a:t>Quality Objectives Target</a:t>
            </a:r>
            <a:r>
              <a:rPr lang="en-US" sz="2000" dirty="0">
                <a:latin typeface="+mj-lt"/>
              </a:rPr>
              <a:t>: </a:t>
            </a:r>
            <a:r>
              <a:rPr lang="en-MY" sz="2000" dirty="0">
                <a:latin typeface="+mj-lt"/>
              </a:rPr>
              <a:t>to achieve </a:t>
            </a:r>
            <a:r>
              <a:rPr lang="en-MY" sz="2000" b="1" u="sng" dirty="0">
                <a:latin typeface="+mj-lt"/>
              </a:rPr>
              <a:t>no repeated NC </a:t>
            </a:r>
            <a:r>
              <a:rPr lang="en-MY" sz="2000" dirty="0">
                <a:latin typeface="+mj-lt"/>
              </a:rPr>
              <a:t>in the internal audit.</a:t>
            </a:r>
          </a:p>
          <a:p>
            <a:endParaRPr lang="en-US" sz="2000" dirty="0">
              <a:latin typeface="+mj-lt"/>
            </a:endParaRPr>
          </a:p>
        </p:txBody>
      </p:sp>
      <p:graphicFrame>
        <p:nvGraphicFramePr>
          <p:cNvPr id="6" name="Table 5">
            <a:extLst>
              <a:ext uri="{FF2B5EF4-FFF2-40B4-BE49-F238E27FC236}">
                <a16:creationId xmlns:a16="http://schemas.microsoft.com/office/drawing/2014/main" id="{18E99B2A-3FFC-756F-153C-3187774385A3}"/>
              </a:ext>
            </a:extLst>
          </p:cNvPr>
          <p:cNvGraphicFramePr>
            <a:graphicFrameLocks noGrp="1"/>
          </p:cNvGraphicFramePr>
          <p:nvPr/>
        </p:nvGraphicFramePr>
        <p:xfrm>
          <a:off x="221672" y="3013587"/>
          <a:ext cx="8525164" cy="2906162"/>
        </p:xfrm>
        <a:graphic>
          <a:graphicData uri="http://schemas.openxmlformats.org/drawingml/2006/table">
            <a:tbl>
              <a:tblPr>
                <a:tableStyleId>{5940675A-B579-460E-94D1-54222C63F5DA}</a:tableStyleId>
              </a:tblPr>
              <a:tblGrid>
                <a:gridCol w="1279251">
                  <a:extLst>
                    <a:ext uri="{9D8B030D-6E8A-4147-A177-3AD203B41FA5}">
                      <a16:colId xmlns:a16="http://schemas.microsoft.com/office/drawing/2014/main" val="1450708548"/>
                    </a:ext>
                  </a:extLst>
                </a:gridCol>
                <a:gridCol w="3108022">
                  <a:extLst>
                    <a:ext uri="{9D8B030D-6E8A-4147-A177-3AD203B41FA5}">
                      <a16:colId xmlns:a16="http://schemas.microsoft.com/office/drawing/2014/main" val="3030276379"/>
                    </a:ext>
                  </a:extLst>
                </a:gridCol>
                <a:gridCol w="2909454">
                  <a:extLst>
                    <a:ext uri="{9D8B030D-6E8A-4147-A177-3AD203B41FA5}">
                      <a16:colId xmlns:a16="http://schemas.microsoft.com/office/drawing/2014/main" val="2596824279"/>
                    </a:ext>
                  </a:extLst>
                </a:gridCol>
                <a:gridCol w="1228437">
                  <a:extLst>
                    <a:ext uri="{9D8B030D-6E8A-4147-A177-3AD203B41FA5}">
                      <a16:colId xmlns:a16="http://schemas.microsoft.com/office/drawing/2014/main" val="3897392561"/>
                    </a:ext>
                  </a:extLst>
                </a:gridCol>
              </a:tblGrid>
              <a:tr h="386967">
                <a:tc>
                  <a:txBody>
                    <a:bodyPr/>
                    <a:lstStyle/>
                    <a:p>
                      <a:pPr marL="102870" indent="-102870" algn="ctr">
                        <a:lnSpc>
                          <a:spcPct val="115000"/>
                        </a:lnSpc>
                        <a:spcBef>
                          <a:spcPts val="600"/>
                        </a:spcBef>
                        <a:spcAft>
                          <a:spcPts val="600"/>
                        </a:spcAft>
                        <a:buNone/>
                        <a:tabLst>
                          <a:tab pos="617220" algn="l"/>
                        </a:tabLst>
                      </a:pPr>
                      <a:r>
                        <a:rPr lang="en-GB" sz="1500" b="1">
                          <a:solidFill>
                            <a:srgbClr val="000000"/>
                          </a:solidFill>
                          <a:effectLst/>
                          <a:latin typeface="Arial Narrow" panose="020B0606020202030204" pitchFamily="34" charset="0"/>
                          <a:ea typeface="SimSun" panose="02010600030101010101" pitchFamily="2" charset="-122"/>
                          <a:cs typeface="Arial" panose="020B0604020202020204" pitchFamily="34" charset="0"/>
                        </a:rPr>
                        <a:t>Audit No.</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solidFill>
                      <a:schemeClr val="bg1">
                        <a:lumMod val="75000"/>
                      </a:schemeClr>
                    </a:solidFill>
                  </a:tcPr>
                </a:tc>
                <a:tc>
                  <a:txBody>
                    <a:bodyPr/>
                    <a:lstStyle/>
                    <a:p>
                      <a:pPr marL="102870" indent="-102870" algn="ctr">
                        <a:lnSpc>
                          <a:spcPct val="115000"/>
                        </a:lnSpc>
                        <a:spcBef>
                          <a:spcPts val="600"/>
                        </a:spcBef>
                        <a:spcAft>
                          <a:spcPts val="600"/>
                        </a:spcAft>
                        <a:buNone/>
                        <a:tabLst>
                          <a:tab pos="617220" algn="l"/>
                        </a:tabLst>
                      </a:pPr>
                      <a:r>
                        <a:rPr lang="en-GB" sz="1500" b="1">
                          <a:solidFill>
                            <a:srgbClr val="000000"/>
                          </a:solidFill>
                          <a:effectLst/>
                          <a:latin typeface="Arial Narrow" panose="020B0606020202030204" pitchFamily="34" charset="0"/>
                          <a:ea typeface="SimSun" panose="02010600030101010101" pitchFamily="2" charset="-122"/>
                          <a:cs typeface="Arial" panose="020B0604020202020204" pitchFamily="34" charset="0"/>
                        </a:rPr>
                        <a:t>Department / Functions</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solidFill>
                      <a:schemeClr val="bg1">
                        <a:lumMod val="75000"/>
                      </a:schemeClr>
                    </a:solidFill>
                  </a:tcPr>
                </a:tc>
                <a:tc>
                  <a:txBody>
                    <a:bodyPr/>
                    <a:lstStyle/>
                    <a:p>
                      <a:pPr algn="ctr">
                        <a:lnSpc>
                          <a:spcPct val="115000"/>
                        </a:lnSpc>
                        <a:spcBef>
                          <a:spcPts val="600"/>
                        </a:spcBef>
                        <a:spcAft>
                          <a:spcPts val="600"/>
                        </a:spcAft>
                        <a:buNone/>
                        <a:tabLst>
                          <a:tab pos="617220" algn="l"/>
                        </a:tabLst>
                      </a:pPr>
                      <a:r>
                        <a:rPr lang="en-GB" sz="1500" b="1">
                          <a:solidFill>
                            <a:srgbClr val="000000"/>
                          </a:solidFill>
                          <a:effectLst/>
                          <a:latin typeface="Arial Narrow" panose="020B0606020202030204" pitchFamily="34" charset="0"/>
                          <a:ea typeface="SimSun" panose="02010600030101010101" pitchFamily="2" charset="-122"/>
                          <a:cs typeface="Arial" panose="020B0604020202020204" pitchFamily="34" charset="0"/>
                        </a:rPr>
                        <a:t>No. of Areas for Improvement</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solidFill>
                      <a:schemeClr val="bg1">
                        <a:lumMod val="75000"/>
                      </a:schemeClr>
                    </a:solidFill>
                  </a:tcPr>
                </a:tc>
                <a:tc>
                  <a:txBody>
                    <a:bodyPr/>
                    <a:lstStyle/>
                    <a:p>
                      <a:pPr algn="ctr">
                        <a:lnSpc>
                          <a:spcPct val="115000"/>
                        </a:lnSpc>
                        <a:spcBef>
                          <a:spcPts val="600"/>
                        </a:spcBef>
                        <a:spcAft>
                          <a:spcPts val="600"/>
                        </a:spcAft>
                        <a:buNone/>
                        <a:tabLst>
                          <a:tab pos="617220" algn="l"/>
                        </a:tabLst>
                      </a:pPr>
                      <a:r>
                        <a:rPr lang="en-GB" sz="1500" b="1">
                          <a:solidFill>
                            <a:srgbClr val="000000"/>
                          </a:solidFill>
                          <a:effectLst/>
                          <a:latin typeface="Arial Narrow" panose="020B0606020202030204" pitchFamily="34" charset="0"/>
                          <a:ea typeface="SimSun" panose="02010600030101010101" pitchFamily="2" charset="-122"/>
                          <a:cs typeface="Arial" panose="020B0604020202020204" pitchFamily="34" charset="0"/>
                        </a:rPr>
                        <a:t>No. of NCs</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1812073866"/>
                  </a:ext>
                </a:extLst>
              </a:tr>
              <a:tr h="265394">
                <a:tc>
                  <a:txBody>
                    <a:bodyPr/>
                    <a:lstStyle/>
                    <a:p>
                      <a:pPr marL="20320"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Quality Management System</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4</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008757155"/>
                  </a:ext>
                </a:extLst>
              </a:tr>
              <a:tr h="281047">
                <a:tc>
                  <a:txBody>
                    <a:bodyPr/>
                    <a:lstStyle/>
                    <a:p>
                      <a:pPr indent="20320"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2026-2</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Document Control</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672341896"/>
                  </a:ext>
                </a:extLst>
              </a:tr>
              <a:tr h="227949">
                <a:tc>
                  <a:txBody>
                    <a:bodyPr/>
                    <a:lstStyle/>
                    <a:p>
                      <a:pPr indent="20320"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2026-3</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dirty="0">
                          <a:effectLst/>
                          <a:latin typeface="Arial Narrow" panose="020B0606020202030204" pitchFamily="34" charset="0"/>
                          <a:ea typeface="SimSun" panose="02010600030101010101" pitchFamily="2" charset="-122"/>
                          <a:cs typeface="Arial" panose="020B0604020202020204" pitchFamily="34" charset="0"/>
                        </a:rPr>
                        <a:t>Project 1 (PHUKM01)</a:t>
                      </a:r>
                      <a:endParaRPr lang="en-MY"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929573863"/>
                  </a:ext>
                </a:extLst>
              </a:tr>
              <a:tr h="227949">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2026-4</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Management</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048813489"/>
                  </a:ext>
                </a:extLst>
              </a:tr>
              <a:tr h="227949">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2026-5</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Administration</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13343613"/>
                  </a:ext>
                </a:extLst>
              </a:tr>
              <a:tr h="227949">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2026-6</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Engineering</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dirty="0">
                          <a:effectLst/>
                          <a:latin typeface="Arial Narrow" panose="020B0606020202030204" pitchFamily="34" charset="0"/>
                          <a:ea typeface="SimSun" panose="02010600030101010101" pitchFamily="2" charset="-122"/>
                          <a:cs typeface="Arial" panose="020B0604020202020204" pitchFamily="34" charset="0"/>
                        </a:rPr>
                        <a:t>0</a:t>
                      </a:r>
                      <a:endParaRPr lang="en-MY"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74299486"/>
                  </a:ext>
                </a:extLst>
              </a:tr>
              <a:tr h="227949">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2026-7</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Project 2 (PMCY01)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4</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solidFill>
                      <a:schemeClr val="accent3"/>
                    </a:solidFill>
                  </a:tcP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3018730"/>
                  </a:ext>
                </a:extLst>
              </a:tr>
              <a:tr h="227949">
                <a:tc>
                  <a:txBody>
                    <a:bodyPr/>
                    <a:lstStyle/>
                    <a:p>
                      <a:pPr indent="20320"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2026-8</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Human Resource</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218581888"/>
                  </a:ext>
                </a:extLst>
              </a:tr>
              <a:tr h="227949">
                <a:tc>
                  <a:txBody>
                    <a:bodyPr/>
                    <a:lstStyle/>
                    <a:p>
                      <a:pPr indent="20320"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2026-9</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Purchasing &amp; Store</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1</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a:effectLst/>
                          <a:latin typeface="Arial Narrow" panose="020B0606020202030204" pitchFamily="34" charset="0"/>
                          <a:ea typeface="SimSun" panose="02010600030101010101" pitchFamily="2" charset="-122"/>
                          <a:cs typeface="Arial" panose="020B0604020202020204" pitchFamily="34" charset="0"/>
                        </a:rPr>
                        <a:t>0</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278783715"/>
                  </a:ext>
                </a:extLst>
              </a:tr>
              <a:tr h="252091">
                <a:tc gridSpan="2">
                  <a:txBody>
                    <a:bodyPr/>
                    <a:lstStyle/>
                    <a:p>
                      <a:pPr algn="r">
                        <a:lnSpc>
                          <a:spcPct val="115000"/>
                        </a:lnSpc>
                        <a:spcAft>
                          <a:spcPts val="1000"/>
                        </a:spcAft>
                        <a:buNone/>
                        <a:tabLst>
                          <a:tab pos="617220" algn="l"/>
                        </a:tabLst>
                      </a:pPr>
                      <a:r>
                        <a:rPr lang="en-GB" sz="1500" b="1">
                          <a:effectLst/>
                          <a:latin typeface="Arial Narrow" panose="020B0606020202030204" pitchFamily="34" charset="0"/>
                          <a:ea typeface="SimSun" panose="02010600030101010101" pitchFamily="2" charset="-122"/>
                          <a:cs typeface="Arial" panose="020B0604020202020204" pitchFamily="34" charset="0"/>
                        </a:rPr>
                        <a:t>TOTAL</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MY"/>
                    </a:p>
                  </a:txBody>
                  <a:tcPr/>
                </a:tc>
                <a:tc>
                  <a:txBody>
                    <a:bodyPr/>
                    <a:lstStyle/>
                    <a:p>
                      <a:pPr algn="ctr">
                        <a:lnSpc>
                          <a:spcPct val="115000"/>
                        </a:lnSpc>
                        <a:spcAft>
                          <a:spcPts val="1000"/>
                        </a:spcAft>
                        <a:buNone/>
                        <a:tabLst>
                          <a:tab pos="617220" algn="l"/>
                        </a:tabLst>
                      </a:pPr>
                      <a:r>
                        <a:rPr lang="en-GB" sz="1500" b="1">
                          <a:effectLst/>
                          <a:latin typeface="Arial Narrow" panose="020B0606020202030204" pitchFamily="34" charset="0"/>
                          <a:ea typeface="SimSun" panose="02010600030101010101" pitchFamily="2" charset="-122"/>
                          <a:cs typeface="Arial" panose="020B0604020202020204" pitchFamily="34" charset="0"/>
                        </a:rPr>
                        <a:t>12</a:t>
                      </a:r>
                      <a:endParaRPr lang="en-MY" sz="15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1000"/>
                        </a:spcAft>
                        <a:buNone/>
                        <a:tabLst>
                          <a:tab pos="617220" algn="l"/>
                        </a:tabLst>
                      </a:pPr>
                      <a:r>
                        <a:rPr lang="en-GB" sz="1500" b="1" dirty="0">
                          <a:effectLst/>
                          <a:latin typeface="Arial Narrow" panose="020B0606020202030204" pitchFamily="34" charset="0"/>
                          <a:ea typeface="SimSun" panose="02010600030101010101" pitchFamily="2" charset="-122"/>
                          <a:cs typeface="Arial" panose="020B0604020202020204" pitchFamily="34" charset="0"/>
                        </a:rPr>
                        <a:t>2</a:t>
                      </a:r>
                      <a:endParaRPr lang="en-MY" sz="15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36383899"/>
                  </a:ext>
                </a:extLst>
              </a:tr>
            </a:tbl>
          </a:graphicData>
        </a:graphic>
      </p:graphicFrame>
      <p:sp>
        <p:nvSpPr>
          <p:cNvPr id="5" name="TextBox 4">
            <a:extLst>
              <a:ext uri="{FF2B5EF4-FFF2-40B4-BE49-F238E27FC236}">
                <a16:creationId xmlns:a16="http://schemas.microsoft.com/office/drawing/2014/main" id="{960DC695-A498-0A63-5402-2976A52E23C0}"/>
              </a:ext>
            </a:extLst>
          </p:cNvPr>
          <p:cNvSpPr txBox="1"/>
          <p:nvPr/>
        </p:nvSpPr>
        <p:spPr>
          <a:xfrm>
            <a:off x="3833092" y="2004545"/>
            <a:ext cx="3076666" cy="523220"/>
          </a:xfrm>
          <a:prstGeom prst="rect">
            <a:avLst/>
          </a:prstGeom>
          <a:noFill/>
        </p:spPr>
        <p:txBody>
          <a:bodyPr wrap="square">
            <a:spAutoFit/>
          </a:bodyPr>
          <a:lstStyle/>
          <a:p>
            <a:r>
              <a:rPr lang="en-MY" sz="2800" b="1" dirty="0">
                <a:latin typeface="+mj-lt"/>
              </a:rPr>
              <a:t>One (1) repeated NC</a:t>
            </a:r>
          </a:p>
        </p:txBody>
      </p:sp>
      <p:pic>
        <p:nvPicPr>
          <p:cNvPr id="1026" name="Picture 2" descr="Focusing on the results, or result analysis in business concept. Stock  Photo | Adobe Stock">
            <a:extLst>
              <a:ext uri="{FF2B5EF4-FFF2-40B4-BE49-F238E27FC236}">
                <a16:creationId xmlns:a16="http://schemas.microsoft.com/office/drawing/2014/main" id="{285CF24F-B58D-957B-CF2B-F16548052EA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3467" b="99733" l="49000" r="82400">
                        <a14:foregroundMark x1="70400" y1="35733" x2="70400" y2="35733"/>
                        <a14:foregroundMark x1="69500" y1="29467" x2="62500" y2="30933"/>
                        <a14:foregroundMark x1="62500" y1="30933" x2="58400" y2="52133"/>
                        <a14:foregroundMark x1="58400" y1="52133" x2="67500" y2="39200"/>
                        <a14:foregroundMark x1="67500" y1="39200" x2="67200" y2="35067"/>
                        <a14:foregroundMark x1="68300" y1="30533" x2="58700" y2="35467"/>
                        <a14:foregroundMark x1="58700" y1="35467" x2="54600" y2="54133"/>
                        <a14:foregroundMark x1="54600" y1="54133" x2="67300" y2="61467"/>
                        <a14:foregroundMark x1="67300" y1="61467" x2="75000" y2="46667"/>
                        <a14:foregroundMark x1="75000" y1="46667" x2="73700" y2="33600"/>
                        <a14:foregroundMark x1="73700" y1="33600" x2="58400" y2="26400"/>
                        <a14:foregroundMark x1="58400" y1="26400" x2="52200" y2="34933"/>
                        <a14:foregroundMark x1="52200" y1="34933" x2="51900" y2="42800"/>
                        <a14:foregroundMark x1="51900" y1="42800" x2="52900" y2="47733"/>
                        <a14:foregroundMark x1="60800" y1="23467" x2="66600" y2="23467"/>
                        <a14:foregroundMark x1="66600" y1="23467" x2="72600" y2="27067"/>
                        <a14:foregroundMark x1="72600" y1="27067" x2="75400" y2="35067"/>
                        <a14:foregroundMark x1="75400" y1="35067" x2="76600" y2="49067"/>
                        <a14:foregroundMark x1="76600" y1="49067" x2="69500" y2="61600"/>
                        <a14:foregroundMark x1="73800" y1="59467" x2="68400" y2="63067"/>
                        <a14:foregroundMark x1="68400" y1="63067" x2="65900" y2="63600"/>
                        <a14:foregroundMark x1="69900" y1="64000" x2="82400" y2="99733"/>
                        <a14:foregroundMark x1="60400" y1="64400" x2="66800" y2="64800"/>
                      </a14:backgroundRemoval>
                    </a14:imgEffect>
                  </a14:imgLayer>
                </a14:imgProps>
              </a:ext>
              <a:ext uri="{28A0092B-C50C-407E-A947-70E740481C1C}">
                <a14:useLocalDpi xmlns:a14="http://schemas.microsoft.com/office/drawing/2010/main" val="0"/>
              </a:ext>
            </a:extLst>
          </a:blip>
          <a:srcRect l="44950" t="18512" r="13939"/>
          <a:stretch/>
        </p:blipFill>
        <p:spPr bwMode="auto">
          <a:xfrm>
            <a:off x="3005283" y="1650846"/>
            <a:ext cx="827809" cy="1230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4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67AEF-3B32-FAF7-36E6-44BA52F8939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04B333-C545-4076-6D91-E60C77820AAC}"/>
              </a:ext>
            </a:extLst>
          </p:cNvPr>
          <p:cNvSpPr txBox="1"/>
          <p:nvPr/>
        </p:nvSpPr>
        <p:spPr>
          <a:xfrm>
            <a:off x="298018" y="571432"/>
            <a:ext cx="2522294" cy="461665"/>
          </a:xfrm>
          <a:prstGeom prst="rect">
            <a:avLst/>
          </a:prstGeom>
          <a:noFill/>
        </p:spPr>
        <p:txBody>
          <a:bodyPr wrap="none" rtlCol="0">
            <a:spAutoFit/>
          </a:bodyPr>
          <a:lstStyle/>
          <a:p>
            <a:r>
              <a:rPr lang="en-US" b="1" dirty="0">
                <a:latin typeface="+mn-lt"/>
              </a:rPr>
              <a:t>External Audit 2026</a:t>
            </a:r>
          </a:p>
        </p:txBody>
      </p:sp>
      <p:sp>
        <p:nvSpPr>
          <p:cNvPr id="14" name="TextBox 13">
            <a:extLst>
              <a:ext uri="{FF2B5EF4-FFF2-40B4-BE49-F238E27FC236}">
                <a16:creationId xmlns:a16="http://schemas.microsoft.com/office/drawing/2014/main" id="{BAB145B9-2295-42D2-814E-FA6145118B74}"/>
              </a:ext>
            </a:extLst>
          </p:cNvPr>
          <p:cNvSpPr txBox="1"/>
          <p:nvPr/>
        </p:nvSpPr>
        <p:spPr>
          <a:xfrm>
            <a:off x="405449" y="4221018"/>
            <a:ext cx="7564581" cy="1613134"/>
          </a:xfrm>
          <a:prstGeom prst="rect">
            <a:avLst/>
          </a:prstGeom>
          <a:noFill/>
        </p:spPr>
        <p:txBody>
          <a:bodyPr wrap="square" rtlCol="0">
            <a:spAutoFit/>
          </a:bodyPr>
          <a:lstStyle/>
          <a:p>
            <a:pPr>
              <a:lnSpc>
                <a:spcPct val="150000"/>
              </a:lnSpc>
            </a:pPr>
            <a:r>
              <a:rPr lang="en-US" sz="1700" b="1" dirty="0">
                <a:latin typeface="+mn-lt"/>
              </a:rPr>
              <a:t>Reminder</a:t>
            </a:r>
            <a:br>
              <a:rPr lang="en-US" sz="1700" dirty="0">
                <a:latin typeface="+mn-lt"/>
              </a:rPr>
            </a:br>
            <a:r>
              <a:rPr lang="en-US" sz="1700" dirty="0">
                <a:latin typeface="+mn-lt"/>
              </a:rPr>
              <a:t>📌Maintain compliance with document control and QMS requirements</a:t>
            </a:r>
          </a:p>
          <a:p>
            <a:pPr>
              <a:lnSpc>
                <a:spcPct val="150000"/>
              </a:lnSpc>
            </a:pPr>
            <a:r>
              <a:rPr lang="en-US" sz="1700" dirty="0">
                <a:latin typeface="+mn-lt"/>
              </a:rPr>
              <a:t>📌Ensure project traceability and proper execution records</a:t>
            </a:r>
          </a:p>
          <a:p>
            <a:pPr>
              <a:lnSpc>
                <a:spcPct val="150000"/>
              </a:lnSpc>
            </a:pPr>
            <a:r>
              <a:rPr lang="en-US" sz="1700" dirty="0">
                <a:latin typeface="+mn-lt"/>
              </a:rPr>
              <a:t>📌Maintain proper control of site activities</a:t>
            </a:r>
            <a:endParaRPr lang="en-MY" sz="1700" dirty="0">
              <a:latin typeface="+mn-lt"/>
            </a:endParaRPr>
          </a:p>
        </p:txBody>
      </p:sp>
      <p:graphicFrame>
        <p:nvGraphicFramePr>
          <p:cNvPr id="16" name="Diagram 15">
            <a:extLst>
              <a:ext uri="{FF2B5EF4-FFF2-40B4-BE49-F238E27FC236}">
                <a16:creationId xmlns:a16="http://schemas.microsoft.com/office/drawing/2014/main" id="{A3D269F7-6EBD-FFB5-F7D1-63E8A60DAE04}"/>
              </a:ext>
            </a:extLst>
          </p:cNvPr>
          <p:cNvGraphicFramePr/>
          <p:nvPr/>
        </p:nvGraphicFramePr>
        <p:xfrm>
          <a:off x="405448" y="1620046"/>
          <a:ext cx="3889461" cy="2711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descr="TÜV Rheinland Stories from Asia, Africa and Middle East | Product ...">
            <a:extLst>
              <a:ext uri="{FF2B5EF4-FFF2-40B4-BE49-F238E27FC236}">
                <a16:creationId xmlns:a16="http://schemas.microsoft.com/office/drawing/2014/main" id="{A8A4F4A7-EE85-5D19-A61D-3AAB26ED76B1}"/>
              </a:ext>
            </a:extLst>
          </p:cNvPr>
          <p:cNvPicPr>
            <a:picLocks noChangeAspect="1"/>
          </p:cNvPicPr>
          <p:nvPr/>
        </p:nvPicPr>
        <p:blipFill>
          <a:blip r:embed="rId8"/>
          <a:stretch>
            <a:fillRect/>
          </a:stretch>
        </p:blipFill>
        <p:spPr>
          <a:xfrm>
            <a:off x="5730210" y="1620046"/>
            <a:ext cx="2239820" cy="2239820"/>
          </a:xfrm>
          <a:prstGeom prst="rect">
            <a:avLst/>
          </a:prstGeom>
        </p:spPr>
      </p:pic>
    </p:spTree>
    <p:extLst>
      <p:ext uri="{BB962C8B-B14F-4D97-AF65-F5344CB8AC3E}">
        <p14:creationId xmlns:p14="http://schemas.microsoft.com/office/powerpoint/2010/main" val="153882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FDEFA-C2E9-3DD4-38D8-B174117EA95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732F221-1818-1BC5-C3A6-C4BD2E24B956}"/>
              </a:ext>
            </a:extLst>
          </p:cNvPr>
          <p:cNvSpPr txBox="1"/>
          <p:nvPr/>
        </p:nvSpPr>
        <p:spPr>
          <a:xfrm>
            <a:off x="307895" y="639234"/>
            <a:ext cx="7086842" cy="461665"/>
          </a:xfrm>
          <a:prstGeom prst="rect">
            <a:avLst/>
          </a:prstGeom>
          <a:noFill/>
        </p:spPr>
        <p:txBody>
          <a:bodyPr wrap="square" rtlCol="0">
            <a:spAutoFit/>
          </a:bodyPr>
          <a:lstStyle/>
          <a:p>
            <a:r>
              <a:rPr lang="en-US" b="1" dirty="0">
                <a:latin typeface="+mn-lt"/>
              </a:rPr>
              <a:t>Training Timeline Proposed for Year 2026 (Batch 1)</a:t>
            </a:r>
          </a:p>
        </p:txBody>
      </p:sp>
      <p:graphicFrame>
        <p:nvGraphicFramePr>
          <p:cNvPr id="2" name="Table 1">
            <a:extLst>
              <a:ext uri="{FF2B5EF4-FFF2-40B4-BE49-F238E27FC236}">
                <a16:creationId xmlns:a16="http://schemas.microsoft.com/office/drawing/2014/main" id="{40CC183B-5EF2-391A-3185-47F776F4C7DF}"/>
              </a:ext>
            </a:extLst>
          </p:cNvPr>
          <p:cNvGraphicFramePr>
            <a:graphicFrameLocks noGrp="1"/>
          </p:cNvGraphicFramePr>
          <p:nvPr/>
        </p:nvGraphicFramePr>
        <p:xfrm>
          <a:off x="390283" y="1391517"/>
          <a:ext cx="8615175" cy="4750132"/>
        </p:xfrm>
        <a:graphic>
          <a:graphicData uri="http://schemas.openxmlformats.org/drawingml/2006/table">
            <a:tbl>
              <a:tblPr firstRow="1" bandRow="1">
                <a:tableStyleId>{93296810-A885-4BE3-A3E7-6D5BEEA58F35}</a:tableStyleId>
              </a:tblPr>
              <a:tblGrid>
                <a:gridCol w="948183">
                  <a:extLst>
                    <a:ext uri="{9D8B030D-6E8A-4147-A177-3AD203B41FA5}">
                      <a16:colId xmlns:a16="http://schemas.microsoft.com/office/drawing/2014/main" val="486898098"/>
                    </a:ext>
                  </a:extLst>
                </a:gridCol>
                <a:gridCol w="958374">
                  <a:extLst>
                    <a:ext uri="{9D8B030D-6E8A-4147-A177-3AD203B41FA5}">
                      <a16:colId xmlns:a16="http://schemas.microsoft.com/office/drawing/2014/main" val="2366207827"/>
                    </a:ext>
                  </a:extLst>
                </a:gridCol>
                <a:gridCol w="958374">
                  <a:extLst>
                    <a:ext uri="{9D8B030D-6E8A-4147-A177-3AD203B41FA5}">
                      <a16:colId xmlns:a16="http://schemas.microsoft.com/office/drawing/2014/main" val="218043243"/>
                    </a:ext>
                  </a:extLst>
                </a:gridCol>
                <a:gridCol w="958374">
                  <a:extLst>
                    <a:ext uri="{9D8B030D-6E8A-4147-A177-3AD203B41FA5}">
                      <a16:colId xmlns:a16="http://schemas.microsoft.com/office/drawing/2014/main" val="2001025207"/>
                    </a:ext>
                  </a:extLst>
                </a:gridCol>
                <a:gridCol w="958374">
                  <a:extLst>
                    <a:ext uri="{9D8B030D-6E8A-4147-A177-3AD203B41FA5}">
                      <a16:colId xmlns:a16="http://schemas.microsoft.com/office/drawing/2014/main" val="1729396766"/>
                    </a:ext>
                  </a:extLst>
                </a:gridCol>
                <a:gridCol w="958374">
                  <a:extLst>
                    <a:ext uri="{9D8B030D-6E8A-4147-A177-3AD203B41FA5}">
                      <a16:colId xmlns:a16="http://schemas.microsoft.com/office/drawing/2014/main" val="1097022487"/>
                    </a:ext>
                  </a:extLst>
                </a:gridCol>
                <a:gridCol w="958374">
                  <a:extLst>
                    <a:ext uri="{9D8B030D-6E8A-4147-A177-3AD203B41FA5}">
                      <a16:colId xmlns:a16="http://schemas.microsoft.com/office/drawing/2014/main" val="1689248957"/>
                    </a:ext>
                  </a:extLst>
                </a:gridCol>
                <a:gridCol w="958374">
                  <a:extLst>
                    <a:ext uri="{9D8B030D-6E8A-4147-A177-3AD203B41FA5}">
                      <a16:colId xmlns:a16="http://schemas.microsoft.com/office/drawing/2014/main" val="2965466959"/>
                    </a:ext>
                  </a:extLst>
                </a:gridCol>
                <a:gridCol w="958374">
                  <a:extLst>
                    <a:ext uri="{9D8B030D-6E8A-4147-A177-3AD203B41FA5}">
                      <a16:colId xmlns:a16="http://schemas.microsoft.com/office/drawing/2014/main" val="474894472"/>
                    </a:ext>
                  </a:extLst>
                </a:gridCol>
              </a:tblGrid>
              <a:tr h="454464">
                <a:tc rowSpan="2">
                  <a:txBody>
                    <a:bodyPr/>
                    <a:lstStyle/>
                    <a:p>
                      <a:pPr algn="ctr">
                        <a:lnSpc>
                          <a:spcPct val="115000"/>
                        </a:lnSpc>
                        <a:spcAft>
                          <a:spcPts val="800"/>
                        </a:spcAft>
                        <a:buNone/>
                      </a:pPr>
                      <a:r>
                        <a:rPr lang="en-US" sz="1500" kern="100" dirty="0">
                          <a:effectLst/>
                        </a:rPr>
                        <a:t>Month</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a:txBody>
                    <a:bodyPr/>
                    <a:lstStyle/>
                    <a:p>
                      <a:pPr algn="ctr">
                        <a:lnSpc>
                          <a:spcPct val="115000"/>
                        </a:lnSpc>
                        <a:spcAft>
                          <a:spcPts val="800"/>
                        </a:spcAft>
                        <a:buNone/>
                      </a:pPr>
                      <a:r>
                        <a:rPr lang="en-US" sz="1500" kern="100" dirty="0">
                          <a:effectLst/>
                        </a:rPr>
                        <a:t>Supervisor/Coordinator/</a:t>
                      </a:r>
                      <a:br>
                        <a:rPr lang="en-US" sz="1500" kern="100" dirty="0">
                          <a:effectLst/>
                        </a:rPr>
                      </a:br>
                      <a:r>
                        <a:rPr lang="en-US" sz="1500" kern="100" dirty="0">
                          <a:effectLst/>
                        </a:rPr>
                        <a:t>Executive</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gridSpan="2">
                  <a:txBody>
                    <a:bodyPr/>
                    <a:lstStyle/>
                    <a:p>
                      <a:pPr algn="ctr">
                        <a:lnSpc>
                          <a:spcPct val="115000"/>
                        </a:lnSpc>
                        <a:spcAft>
                          <a:spcPts val="800"/>
                        </a:spcAft>
                        <a:buNone/>
                      </a:pPr>
                      <a:r>
                        <a:rPr lang="en-US" sz="1500" kern="100" dirty="0">
                          <a:effectLst/>
                          <a:latin typeface="Aptos" panose="020B0004020202020204" pitchFamily="34" charset="0"/>
                          <a:ea typeface="Aptos" panose="020B0004020202020204" pitchFamily="34" charset="0"/>
                          <a:cs typeface="Times New Roman" panose="02020603050405020304" pitchFamily="18" charset="0"/>
                        </a:rPr>
                        <a:t>Engineer</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gridSpan="2">
                  <a:txBody>
                    <a:bodyPr/>
                    <a:lstStyle/>
                    <a:p>
                      <a:pPr algn="ctr">
                        <a:lnSpc>
                          <a:spcPct val="115000"/>
                        </a:lnSpc>
                        <a:spcAft>
                          <a:spcPts val="800"/>
                        </a:spcAft>
                        <a:buNone/>
                      </a:pPr>
                      <a:r>
                        <a:rPr lang="en-US" sz="1500" kern="100" dirty="0">
                          <a:effectLst/>
                        </a:rPr>
                        <a:t>Senior Engineer</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gridSpan="2">
                  <a:txBody>
                    <a:bodyPr/>
                    <a:lstStyle/>
                    <a:p>
                      <a:pPr algn="ctr">
                        <a:lnSpc>
                          <a:spcPct val="115000"/>
                        </a:lnSpc>
                        <a:spcAft>
                          <a:spcPts val="800"/>
                        </a:spcAft>
                        <a:buNone/>
                      </a:pPr>
                      <a:r>
                        <a:rPr lang="en-US" sz="1500" kern="100" dirty="0">
                          <a:effectLst/>
                        </a:rPr>
                        <a:t>Manager</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hMerge="1">
                  <a:txBody>
                    <a:bodyPr/>
                    <a:lstStyle/>
                    <a:p>
                      <a:endParaRPr lang="en-MY"/>
                    </a:p>
                  </a:txBody>
                  <a:tcPr/>
                </a:tc>
                <a:extLst>
                  <a:ext uri="{0D108BD9-81ED-4DB2-BD59-A6C34878D82A}">
                    <a16:rowId xmlns:a16="http://schemas.microsoft.com/office/drawing/2014/main" val="698985530"/>
                  </a:ext>
                </a:extLst>
              </a:tr>
              <a:tr h="604507">
                <a:tc vMerge="1">
                  <a:txBody>
                    <a:bodyPr/>
                    <a:lstStyle/>
                    <a:p>
                      <a:endParaRPr lang="en-MY"/>
                    </a:p>
                  </a:txBody>
                  <a:tcP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95439365"/>
                  </a:ext>
                </a:extLst>
              </a:tr>
              <a:tr h="604507">
                <a:tc>
                  <a:txBody>
                    <a:bodyPr/>
                    <a:lstStyle/>
                    <a:p>
                      <a:pPr algn="ctr">
                        <a:lnSpc>
                          <a:spcPct val="115000"/>
                        </a:lnSpc>
                        <a:spcAft>
                          <a:spcPts val="800"/>
                        </a:spcAft>
                        <a:buNone/>
                      </a:pPr>
                      <a:r>
                        <a:rPr lang="en-US" sz="1500" kern="100" dirty="0">
                          <a:effectLst/>
                        </a:rPr>
                        <a:t>Jul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rowSpan="5" gridSpan="2">
                  <a:txBody>
                    <a:bodyPr/>
                    <a:lstStyle/>
                    <a:p>
                      <a:pPr algn="ctr">
                        <a:lnSpc>
                          <a:spcPct val="115000"/>
                        </a:lnSpc>
                        <a:spcAft>
                          <a:spcPts val="800"/>
                        </a:spcAft>
                        <a:buNone/>
                      </a:pPr>
                      <a:r>
                        <a:rPr lang="en-US" sz="1500" b="1" kern="100" dirty="0">
                          <a:effectLst/>
                          <a:latin typeface="Aptos" panose="020B0004020202020204" pitchFamily="34" charset="0"/>
                          <a:ea typeface="Aptos" panose="020B0004020202020204" pitchFamily="34" charset="0"/>
                          <a:cs typeface="Times New Roman" panose="02020603050405020304" pitchFamily="18" charset="0"/>
                        </a:rPr>
                        <a:t>REVISION</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rowSpan="5" h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31</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32</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31</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32</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27</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buNone/>
                      </a:pPr>
                      <a:r>
                        <a:rPr lang="en-US" sz="1500" kern="100" dirty="0">
                          <a:effectLst/>
                        </a:rPr>
                        <a:t>Class 29</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26322821"/>
                  </a:ext>
                </a:extLst>
              </a:tr>
              <a:tr h="604507">
                <a:tc>
                  <a:txBody>
                    <a:bodyPr/>
                    <a:lstStyle/>
                    <a:p>
                      <a:pPr algn="ctr">
                        <a:lnSpc>
                          <a:spcPct val="115000"/>
                        </a:lnSpc>
                        <a:spcAft>
                          <a:spcPts val="800"/>
                        </a:spcAft>
                        <a:buNone/>
                      </a:pPr>
                      <a:r>
                        <a:rPr lang="en-US" sz="1500" kern="100">
                          <a:effectLst/>
                        </a:rPr>
                        <a:t>Aug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33</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r>
                        <a:rPr lang="en-US" sz="1500" kern="100" dirty="0">
                          <a:effectLst/>
                        </a:rPr>
                        <a:t>Class 33</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34</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30</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buNone/>
                      </a:pPr>
                      <a:r>
                        <a:rPr lang="en-US" sz="1500" kern="100" dirty="0">
                          <a:effectLst/>
                        </a:rPr>
                        <a:t>Class 32</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1572360"/>
                  </a:ext>
                </a:extLst>
              </a:tr>
              <a:tr h="604507">
                <a:tc>
                  <a:txBody>
                    <a:bodyPr/>
                    <a:lstStyle/>
                    <a:p>
                      <a:pPr algn="ctr">
                        <a:lnSpc>
                          <a:spcPct val="115000"/>
                        </a:lnSpc>
                        <a:spcAft>
                          <a:spcPts val="800"/>
                        </a:spcAft>
                        <a:buNone/>
                      </a:pPr>
                      <a:r>
                        <a:rPr lang="en-US" sz="1500" kern="100">
                          <a:effectLst/>
                        </a:rPr>
                        <a:t>Sep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r>
                        <a:rPr lang="en-US" sz="1500" kern="100" dirty="0">
                          <a:effectLst/>
                        </a:rPr>
                        <a:t>Class 33</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buNone/>
                      </a:pPr>
                      <a:r>
                        <a:rPr lang="en-US" sz="1500" kern="100" dirty="0">
                          <a:effectLst/>
                        </a:rPr>
                        <a:t>Class 34</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33007310"/>
                  </a:ext>
                </a:extLst>
              </a:tr>
              <a:tr h="604507">
                <a:tc>
                  <a:txBody>
                    <a:bodyPr/>
                    <a:lstStyle/>
                    <a:p>
                      <a:pPr algn="ctr">
                        <a:lnSpc>
                          <a:spcPct val="115000"/>
                        </a:lnSpc>
                        <a:spcAft>
                          <a:spcPts val="800"/>
                        </a:spcAft>
                        <a:buNone/>
                      </a:pPr>
                      <a:r>
                        <a:rPr lang="en-US" sz="1500" kern="100">
                          <a:effectLst/>
                        </a:rPr>
                        <a:t>Oct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r>
                        <a:rPr lang="en-US" sz="1500" kern="100" dirty="0">
                          <a:effectLst/>
                        </a:rPr>
                        <a:t>Class 35</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buNone/>
                      </a:pPr>
                      <a:r>
                        <a:rPr lang="en-US" sz="1500" kern="100" dirty="0">
                          <a:effectLst/>
                        </a:rPr>
                        <a:t>Class 36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03086324"/>
                  </a:ext>
                </a:extLst>
              </a:tr>
              <a:tr h="604507">
                <a:tc>
                  <a:txBody>
                    <a:bodyPr/>
                    <a:lstStyle/>
                    <a:p>
                      <a:pPr algn="ctr">
                        <a:lnSpc>
                          <a:spcPct val="115000"/>
                        </a:lnSpc>
                        <a:spcAft>
                          <a:spcPts val="800"/>
                        </a:spcAft>
                        <a:buNone/>
                      </a:pPr>
                      <a:r>
                        <a:rPr lang="en-US" sz="1500" kern="100">
                          <a:effectLst/>
                        </a:rPr>
                        <a:t>Nov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2"/>
                    </a:solidFill>
                  </a:tcPr>
                </a:tc>
                <a:tc>
                  <a:txBody>
                    <a:bodyPr/>
                    <a:lstStyle/>
                    <a:p>
                      <a:pPr algn="ctr">
                        <a:lnSpc>
                          <a:spcPct val="115000"/>
                        </a:lnSpc>
                        <a:spcAft>
                          <a:spcPts val="800"/>
                        </a:spcAft>
                        <a:buNone/>
                      </a:pP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1351590555"/>
                  </a:ext>
                </a:extLst>
              </a:tr>
              <a:tr h="604507">
                <a:tc>
                  <a:txBody>
                    <a:bodyPr/>
                    <a:lstStyle/>
                    <a:p>
                      <a:pPr algn="ctr">
                        <a:lnSpc>
                          <a:spcPct val="115000"/>
                        </a:lnSpc>
                        <a:spcAft>
                          <a:spcPts val="800"/>
                        </a:spcAft>
                        <a:buNone/>
                      </a:pPr>
                      <a:r>
                        <a:rPr lang="en-US" sz="1500" kern="100" dirty="0">
                          <a:effectLst/>
                        </a:rPr>
                        <a:t>Dec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8">
                  <a:txBody>
                    <a:bodyPr/>
                    <a:lstStyle/>
                    <a:p>
                      <a:pPr algn="ctr">
                        <a:lnSpc>
                          <a:spcPct val="115000"/>
                        </a:lnSpc>
                        <a:spcAft>
                          <a:spcPts val="800"/>
                        </a:spcAft>
                        <a:buNone/>
                      </a:pPr>
                      <a:r>
                        <a:rPr lang="en-US" sz="1500" b="1" kern="100" dirty="0">
                          <a:effectLst/>
                        </a:rPr>
                        <a:t>Assessment</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hMerge="1">
                  <a:txBody>
                    <a:bodyPr/>
                    <a:lstStyle/>
                    <a:p>
                      <a:pPr algn="ctr">
                        <a:lnSpc>
                          <a:spcPct val="115000"/>
                        </a:lnSpc>
                        <a:spcAft>
                          <a:spcPts val="800"/>
                        </a:spcAft>
                        <a:buNone/>
                      </a:pP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hMerge="1">
                  <a:txBody>
                    <a:bodyPr/>
                    <a:lstStyle/>
                    <a:p>
                      <a:pPr algn="ctr">
                        <a:lnSpc>
                          <a:spcPct val="115000"/>
                        </a:lnSpc>
                        <a:spcAft>
                          <a:spcPts val="800"/>
                        </a:spcAft>
                        <a:buNone/>
                      </a:pP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hMerge="1">
                  <a:txBody>
                    <a:bodyPr/>
                    <a:lstStyle/>
                    <a:p>
                      <a:pPr algn="ctr">
                        <a:lnSpc>
                          <a:spcPct val="115000"/>
                        </a:lnSpc>
                        <a:spcAft>
                          <a:spcPts val="800"/>
                        </a:spcAft>
                        <a:buNone/>
                      </a:pP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hMerge="1">
                  <a:txBody>
                    <a:bodyPr/>
                    <a:lstStyle/>
                    <a:p>
                      <a:endParaRPr lang="en-MY"/>
                    </a:p>
                  </a:txBody>
                  <a:tcPr/>
                </a:tc>
                <a:extLst>
                  <a:ext uri="{0D108BD9-81ED-4DB2-BD59-A6C34878D82A}">
                    <a16:rowId xmlns:a16="http://schemas.microsoft.com/office/drawing/2014/main" val="2730823718"/>
                  </a:ext>
                </a:extLst>
              </a:tr>
            </a:tbl>
          </a:graphicData>
        </a:graphic>
      </p:graphicFrame>
    </p:spTree>
    <p:extLst>
      <p:ext uri="{BB962C8B-B14F-4D97-AF65-F5344CB8AC3E}">
        <p14:creationId xmlns:p14="http://schemas.microsoft.com/office/powerpoint/2010/main" val="2981206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8876C-A304-8BEB-0D3D-A692CBA143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B88307A-DCE3-F11C-8906-6DB5F5507CF5}"/>
              </a:ext>
            </a:extLst>
          </p:cNvPr>
          <p:cNvSpPr txBox="1"/>
          <p:nvPr/>
        </p:nvSpPr>
        <p:spPr>
          <a:xfrm>
            <a:off x="307895" y="639234"/>
            <a:ext cx="7086842" cy="461665"/>
          </a:xfrm>
          <a:prstGeom prst="rect">
            <a:avLst/>
          </a:prstGeom>
          <a:noFill/>
        </p:spPr>
        <p:txBody>
          <a:bodyPr wrap="square" rtlCol="0">
            <a:spAutoFit/>
          </a:bodyPr>
          <a:lstStyle/>
          <a:p>
            <a:r>
              <a:rPr lang="en-US" b="1" dirty="0">
                <a:latin typeface="+mn-lt"/>
              </a:rPr>
              <a:t>Training Timeline Proposed for Year 2026 (Batch 2)</a:t>
            </a:r>
          </a:p>
        </p:txBody>
      </p:sp>
      <p:graphicFrame>
        <p:nvGraphicFramePr>
          <p:cNvPr id="2" name="Table 1">
            <a:extLst>
              <a:ext uri="{FF2B5EF4-FFF2-40B4-BE49-F238E27FC236}">
                <a16:creationId xmlns:a16="http://schemas.microsoft.com/office/drawing/2014/main" id="{D30571EE-63BB-E87B-2F10-5D1A5D9E3FD3}"/>
              </a:ext>
            </a:extLst>
          </p:cNvPr>
          <p:cNvGraphicFramePr>
            <a:graphicFrameLocks noGrp="1"/>
          </p:cNvGraphicFramePr>
          <p:nvPr/>
        </p:nvGraphicFramePr>
        <p:xfrm>
          <a:off x="390283" y="1391517"/>
          <a:ext cx="8615173" cy="4741426"/>
        </p:xfrm>
        <a:graphic>
          <a:graphicData uri="http://schemas.openxmlformats.org/drawingml/2006/table">
            <a:tbl>
              <a:tblPr firstRow="1" bandRow="1">
                <a:tableStyleId>{93296810-A885-4BE3-A3E7-6D5BEEA58F35}</a:tableStyleId>
              </a:tblPr>
              <a:tblGrid>
                <a:gridCol w="1708345">
                  <a:extLst>
                    <a:ext uri="{9D8B030D-6E8A-4147-A177-3AD203B41FA5}">
                      <a16:colId xmlns:a16="http://schemas.microsoft.com/office/drawing/2014/main" val="486898098"/>
                    </a:ext>
                  </a:extLst>
                </a:gridCol>
                <a:gridCol w="1726707">
                  <a:extLst>
                    <a:ext uri="{9D8B030D-6E8A-4147-A177-3AD203B41FA5}">
                      <a16:colId xmlns:a16="http://schemas.microsoft.com/office/drawing/2014/main" val="2366207827"/>
                    </a:ext>
                  </a:extLst>
                </a:gridCol>
                <a:gridCol w="1726707">
                  <a:extLst>
                    <a:ext uri="{9D8B030D-6E8A-4147-A177-3AD203B41FA5}">
                      <a16:colId xmlns:a16="http://schemas.microsoft.com/office/drawing/2014/main" val="218043243"/>
                    </a:ext>
                  </a:extLst>
                </a:gridCol>
                <a:gridCol w="1726707">
                  <a:extLst>
                    <a:ext uri="{9D8B030D-6E8A-4147-A177-3AD203B41FA5}">
                      <a16:colId xmlns:a16="http://schemas.microsoft.com/office/drawing/2014/main" val="2001025207"/>
                    </a:ext>
                  </a:extLst>
                </a:gridCol>
                <a:gridCol w="1726707">
                  <a:extLst>
                    <a:ext uri="{9D8B030D-6E8A-4147-A177-3AD203B41FA5}">
                      <a16:colId xmlns:a16="http://schemas.microsoft.com/office/drawing/2014/main" val="1729396766"/>
                    </a:ext>
                  </a:extLst>
                </a:gridCol>
              </a:tblGrid>
              <a:tr h="517633">
                <a:tc rowSpan="2">
                  <a:txBody>
                    <a:bodyPr/>
                    <a:lstStyle/>
                    <a:p>
                      <a:pPr algn="ctr">
                        <a:lnSpc>
                          <a:spcPct val="115000"/>
                        </a:lnSpc>
                        <a:spcAft>
                          <a:spcPts val="800"/>
                        </a:spcAft>
                        <a:buNone/>
                      </a:pPr>
                      <a:r>
                        <a:rPr lang="en-US" sz="1500" kern="100" dirty="0">
                          <a:effectLst/>
                        </a:rPr>
                        <a:t>Month</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a:txBody>
                    <a:bodyPr/>
                    <a:lstStyle/>
                    <a:p>
                      <a:pPr algn="ctr">
                        <a:lnSpc>
                          <a:spcPct val="115000"/>
                        </a:lnSpc>
                        <a:spcAft>
                          <a:spcPts val="800"/>
                        </a:spcAft>
                        <a:buNone/>
                      </a:pPr>
                      <a:r>
                        <a:rPr lang="en-US" sz="1500" kern="100" dirty="0">
                          <a:effectLst/>
                        </a:rPr>
                        <a:t>Supervisor / Planner</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gridSpan="2">
                  <a:txBody>
                    <a:bodyPr/>
                    <a:lstStyle/>
                    <a:p>
                      <a:pPr algn="ctr">
                        <a:lnSpc>
                          <a:spcPct val="115000"/>
                        </a:lnSpc>
                        <a:spcAft>
                          <a:spcPts val="800"/>
                        </a:spcAft>
                        <a:buNone/>
                      </a:pPr>
                      <a:r>
                        <a:rPr lang="en-US" sz="1500" kern="100" dirty="0">
                          <a:effectLst/>
                        </a:rPr>
                        <a:t>Engineer</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extLst>
                  <a:ext uri="{0D108BD9-81ED-4DB2-BD59-A6C34878D82A}">
                    <a16:rowId xmlns:a16="http://schemas.microsoft.com/office/drawing/2014/main" val="698985530"/>
                  </a:ext>
                </a:extLst>
              </a:tr>
              <a:tr h="603399">
                <a:tc vMerge="1">
                  <a:txBody>
                    <a:bodyPr/>
                    <a:lstStyle/>
                    <a:p>
                      <a:endParaRPr lang="en-MY"/>
                    </a:p>
                  </a:txBody>
                  <a:tcP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2595439365"/>
                  </a:ext>
                </a:extLst>
              </a:tr>
              <a:tr h="603399">
                <a:tc>
                  <a:txBody>
                    <a:bodyPr/>
                    <a:lstStyle/>
                    <a:p>
                      <a:pPr algn="ctr">
                        <a:lnSpc>
                          <a:spcPct val="115000"/>
                        </a:lnSpc>
                        <a:spcAft>
                          <a:spcPts val="800"/>
                        </a:spcAft>
                        <a:buNone/>
                      </a:pPr>
                      <a:r>
                        <a:rPr lang="en-US" sz="1500" kern="100" dirty="0">
                          <a:effectLst/>
                        </a:rPr>
                        <a:t>Jul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rowSpan="5" gridSpan="2">
                  <a:txBody>
                    <a:bodyPr/>
                    <a:lstStyle/>
                    <a:p>
                      <a:pPr algn="ctr">
                        <a:lnSpc>
                          <a:spcPct val="115000"/>
                        </a:lnSpc>
                        <a:spcAft>
                          <a:spcPts val="800"/>
                        </a:spcAft>
                        <a:buNone/>
                      </a:pPr>
                      <a:r>
                        <a:rPr lang="en-US" sz="1500" b="1" kern="100" dirty="0">
                          <a:effectLst/>
                        </a:rPr>
                        <a:t>REVISION</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rowSpan="5" h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21</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22</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926322821"/>
                  </a:ext>
                </a:extLst>
              </a:tr>
              <a:tr h="603399">
                <a:tc>
                  <a:txBody>
                    <a:bodyPr/>
                    <a:lstStyle/>
                    <a:p>
                      <a:pPr algn="ctr">
                        <a:lnSpc>
                          <a:spcPct val="115000"/>
                        </a:lnSpc>
                        <a:spcAft>
                          <a:spcPts val="800"/>
                        </a:spcAft>
                        <a:buNone/>
                      </a:pPr>
                      <a:r>
                        <a:rPr lang="en-US" sz="1500" kern="100">
                          <a:effectLst/>
                        </a:rPr>
                        <a:t>Aug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kern="100" dirty="0">
                          <a:effectLst/>
                        </a:rPr>
                        <a:t>Class 23</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1500" kern="100" dirty="0">
                          <a:effectLst/>
                        </a:rPr>
                        <a:t>Class 24</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271572360"/>
                  </a:ext>
                </a:extLst>
              </a:tr>
              <a:tr h="603399">
                <a:tc>
                  <a:txBody>
                    <a:bodyPr/>
                    <a:lstStyle/>
                    <a:p>
                      <a:pPr algn="ctr">
                        <a:lnSpc>
                          <a:spcPct val="115000"/>
                        </a:lnSpc>
                        <a:spcAft>
                          <a:spcPts val="800"/>
                        </a:spcAft>
                        <a:buNone/>
                      </a:pPr>
                      <a:r>
                        <a:rPr lang="en-US" sz="1500" kern="100">
                          <a:effectLst/>
                        </a:rPr>
                        <a:t>Sep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25</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26</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4233007310"/>
                  </a:ext>
                </a:extLst>
              </a:tr>
              <a:tr h="603399">
                <a:tc>
                  <a:txBody>
                    <a:bodyPr/>
                    <a:lstStyle/>
                    <a:p>
                      <a:pPr algn="ctr">
                        <a:lnSpc>
                          <a:spcPct val="115000"/>
                        </a:lnSpc>
                        <a:spcAft>
                          <a:spcPts val="800"/>
                        </a:spcAft>
                        <a:buNone/>
                      </a:pPr>
                      <a:r>
                        <a:rPr lang="en-US" sz="1500" kern="100">
                          <a:effectLst/>
                        </a:rPr>
                        <a:t>Oct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27</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28</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4103086324"/>
                  </a:ext>
                </a:extLst>
              </a:tr>
              <a:tr h="603399">
                <a:tc>
                  <a:txBody>
                    <a:bodyPr/>
                    <a:lstStyle/>
                    <a:p>
                      <a:pPr algn="ctr">
                        <a:lnSpc>
                          <a:spcPct val="115000"/>
                        </a:lnSpc>
                        <a:spcAft>
                          <a:spcPts val="800"/>
                        </a:spcAft>
                        <a:buNone/>
                      </a:pPr>
                      <a:r>
                        <a:rPr lang="en-US" sz="1500" kern="100">
                          <a:effectLst/>
                        </a:rPr>
                        <a:t>Nov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vMerge="1">
                  <a:txBody>
                    <a:bodyPr/>
                    <a:lstStyle/>
                    <a:p>
                      <a:pPr algn="ctr">
                        <a:lnSpc>
                          <a:spcPct val="115000"/>
                        </a:lnSpc>
                        <a:spcAft>
                          <a:spcPts val="800"/>
                        </a:spcAft>
                        <a:buNone/>
                      </a:pPr>
                      <a:endParaRPr lang="en-MY" sz="13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vMerge="1">
                  <a:txBody>
                    <a:bodyPr/>
                    <a:lstStyle/>
                    <a:p>
                      <a:pPr algn="ctr">
                        <a:lnSpc>
                          <a:spcPct val="115000"/>
                        </a:lnSpc>
                        <a:spcAft>
                          <a:spcPts val="800"/>
                        </a:spcAft>
                        <a:buNone/>
                      </a:pPr>
                      <a:endParaRPr lang="en-MY"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29</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30</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1351590555"/>
                  </a:ext>
                </a:extLst>
              </a:tr>
              <a:tr h="603399">
                <a:tc>
                  <a:txBody>
                    <a:bodyPr/>
                    <a:lstStyle/>
                    <a:p>
                      <a:pPr algn="ctr">
                        <a:lnSpc>
                          <a:spcPct val="115000"/>
                        </a:lnSpc>
                        <a:spcAft>
                          <a:spcPts val="800"/>
                        </a:spcAft>
                        <a:buNone/>
                      </a:pPr>
                      <a:r>
                        <a:rPr lang="en-US" sz="1500" kern="100" dirty="0">
                          <a:effectLst/>
                        </a:rPr>
                        <a:t>Dec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4">
                  <a:txBody>
                    <a:bodyPr/>
                    <a:lstStyle/>
                    <a:p>
                      <a:pPr algn="ctr">
                        <a:lnSpc>
                          <a:spcPct val="115000"/>
                        </a:lnSpc>
                        <a:spcAft>
                          <a:spcPts val="800"/>
                        </a:spcAft>
                        <a:buNone/>
                      </a:pPr>
                      <a:r>
                        <a:rPr lang="en-US" sz="1500" b="1" kern="100" dirty="0">
                          <a:effectLst/>
                        </a:rPr>
                        <a:t>Assessment</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hMerge="1">
                  <a:txBody>
                    <a:bodyPr/>
                    <a:lstStyle/>
                    <a:p>
                      <a:pPr algn="ctr">
                        <a:lnSpc>
                          <a:spcPct val="115000"/>
                        </a:lnSpc>
                        <a:spcAft>
                          <a:spcPts val="800"/>
                        </a:spcAft>
                        <a:buNone/>
                      </a:pP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extLst>
                  <a:ext uri="{0D108BD9-81ED-4DB2-BD59-A6C34878D82A}">
                    <a16:rowId xmlns:a16="http://schemas.microsoft.com/office/drawing/2014/main" val="2730823718"/>
                  </a:ext>
                </a:extLst>
              </a:tr>
            </a:tbl>
          </a:graphicData>
        </a:graphic>
      </p:graphicFrame>
    </p:spTree>
    <p:extLst>
      <p:ext uri="{BB962C8B-B14F-4D97-AF65-F5344CB8AC3E}">
        <p14:creationId xmlns:p14="http://schemas.microsoft.com/office/powerpoint/2010/main" val="40243513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BA725-CE94-FDCE-8F6C-3797867A973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FD2BEBF-2450-2CC4-B4F5-B556E794DC18}"/>
              </a:ext>
            </a:extLst>
          </p:cNvPr>
          <p:cNvSpPr txBox="1"/>
          <p:nvPr/>
        </p:nvSpPr>
        <p:spPr>
          <a:xfrm>
            <a:off x="307895" y="639234"/>
            <a:ext cx="7086842" cy="461665"/>
          </a:xfrm>
          <a:prstGeom prst="rect">
            <a:avLst/>
          </a:prstGeom>
          <a:noFill/>
        </p:spPr>
        <p:txBody>
          <a:bodyPr wrap="square" rtlCol="0">
            <a:spAutoFit/>
          </a:bodyPr>
          <a:lstStyle/>
          <a:p>
            <a:r>
              <a:rPr lang="en-US" b="1" dirty="0">
                <a:latin typeface="+mn-lt"/>
              </a:rPr>
              <a:t>Training Timeline Proposed for Year 2026 (Batch 3 &amp; 4)</a:t>
            </a:r>
          </a:p>
        </p:txBody>
      </p:sp>
      <p:graphicFrame>
        <p:nvGraphicFramePr>
          <p:cNvPr id="2" name="Table 1">
            <a:extLst>
              <a:ext uri="{FF2B5EF4-FFF2-40B4-BE49-F238E27FC236}">
                <a16:creationId xmlns:a16="http://schemas.microsoft.com/office/drawing/2014/main" id="{718441DE-19E5-FEB4-B854-FDFA346D8E84}"/>
              </a:ext>
            </a:extLst>
          </p:cNvPr>
          <p:cNvGraphicFramePr>
            <a:graphicFrameLocks noGrp="1"/>
          </p:cNvGraphicFramePr>
          <p:nvPr/>
        </p:nvGraphicFramePr>
        <p:xfrm>
          <a:off x="390283" y="1391516"/>
          <a:ext cx="8605934" cy="4658301"/>
        </p:xfrm>
        <a:graphic>
          <a:graphicData uri="http://schemas.openxmlformats.org/drawingml/2006/table">
            <a:tbl>
              <a:tblPr firstRow="1" bandRow="1">
                <a:tableStyleId>{93296810-A885-4BE3-A3E7-6D5BEEA58F35}</a:tableStyleId>
              </a:tblPr>
              <a:tblGrid>
                <a:gridCol w="1706514">
                  <a:extLst>
                    <a:ext uri="{9D8B030D-6E8A-4147-A177-3AD203B41FA5}">
                      <a16:colId xmlns:a16="http://schemas.microsoft.com/office/drawing/2014/main" val="486898098"/>
                    </a:ext>
                  </a:extLst>
                </a:gridCol>
                <a:gridCol w="1724855">
                  <a:extLst>
                    <a:ext uri="{9D8B030D-6E8A-4147-A177-3AD203B41FA5}">
                      <a16:colId xmlns:a16="http://schemas.microsoft.com/office/drawing/2014/main" val="2366207827"/>
                    </a:ext>
                  </a:extLst>
                </a:gridCol>
                <a:gridCol w="1724855">
                  <a:extLst>
                    <a:ext uri="{9D8B030D-6E8A-4147-A177-3AD203B41FA5}">
                      <a16:colId xmlns:a16="http://schemas.microsoft.com/office/drawing/2014/main" val="218043243"/>
                    </a:ext>
                  </a:extLst>
                </a:gridCol>
                <a:gridCol w="1724855">
                  <a:extLst>
                    <a:ext uri="{9D8B030D-6E8A-4147-A177-3AD203B41FA5}">
                      <a16:colId xmlns:a16="http://schemas.microsoft.com/office/drawing/2014/main" val="2001025207"/>
                    </a:ext>
                  </a:extLst>
                </a:gridCol>
                <a:gridCol w="1724855">
                  <a:extLst>
                    <a:ext uri="{9D8B030D-6E8A-4147-A177-3AD203B41FA5}">
                      <a16:colId xmlns:a16="http://schemas.microsoft.com/office/drawing/2014/main" val="1729396766"/>
                    </a:ext>
                  </a:extLst>
                </a:gridCol>
              </a:tblGrid>
              <a:tr h="515652">
                <a:tc rowSpan="2">
                  <a:txBody>
                    <a:bodyPr/>
                    <a:lstStyle/>
                    <a:p>
                      <a:pPr algn="ctr">
                        <a:lnSpc>
                          <a:spcPct val="115000"/>
                        </a:lnSpc>
                        <a:spcAft>
                          <a:spcPts val="800"/>
                        </a:spcAft>
                        <a:buNone/>
                      </a:pPr>
                      <a:r>
                        <a:rPr lang="en-US" sz="1500" kern="100" dirty="0">
                          <a:effectLst/>
                        </a:rPr>
                        <a:t>Month</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2">
                  <a:txBody>
                    <a:bodyPr/>
                    <a:lstStyle/>
                    <a:p>
                      <a:pPr algn="ctr">
                        <a:lnSpc>
                          <a:spcPct val="115000"/>
                        </a:lnSpc>
                        <a:spcAft>
                          <a:spcPts val="800"/>
                        </a:spcAft>
                        <a:buNone/>
                      </a:pPr>
                      <a:r>
                        <a:rPr lang="en-US" sz="1500" kern="100" dirty="0">
                          <a:effectLst/>
                        </a:rPr>
                        <a:t>Batch 3</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gridSpan="2">
                  <a:txBody>
                    <a:bodyPr/>
                    <a:lstStyle/>
                    <a:p>
                      <a:pPr algn="ctr">
                        <a:lnSpc>
                          <a:spcPct val="115000"/>
                        </a:lnSpc>
                        <a:spcAft>
                          <a:spcPts val="800"/>
                        </a:spcAft>
                        <a:buNone/>
                      </a:pPr>
                      <a:r>
                        <a:rPr lang="en-US" sz="1500" kern="100" dirty="0">
                          <a:effectLst/>
                        </a:rPr>
                        <a:t>Batch 4</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extLst>
                  <a:ext uri="{0D108BD9-81ED-4DB2-BD59-A6C34878D82A}">
                    <a16:rowId xmlns:a16="http://schemas.microsoft.com/office/drawing/2014/main" val="698985530"/>
                  </a:ext>
                </a:extLst>
              </a:tr>
              <a:tr h="591807">
                <a:tc vMerge="1">
                  <a:txBody>
                    <a:bodyPr/>
                    <a:lstStyle/>
                    <a:p>
                      <a:endParaRPr lang="en-MY"/>
                    </a:p>
                  </a:txBody>
                  <a:tcP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1~2</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algn="ctr">
                        <a:lnSpc>
                          <a:spcPct val="115000"/>
                        </a:lnSpc>
                        <a:spcAft>
                          <a:spcPts val="800"/>
                        </a:spcAft>
                        <a:buNone/>
                      </a:pPr>
                      <a:r>
                        <a:rPr lang="en-US" sz="1500" b="1" kern="100" dirty="0">
                          <a:effectLst/>
                        </a:rPr>
                        <a:t>Week 3~4</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2595439365"/>
                  </a:ext>
                </a:extLst>
              </a:tr>
              <a:tr h="591807">
                <a:tc>
                  <a:txBody>
                    <a:bodyPr/>
                    <a:lstStyle/>
                    <a:p>
                      <a:pPr algn="ctr">
                        <a:lnSpc>
                          <a:spcPct val="115000"/>
                        </a:lnSpc>
                        <a:spcAft>
                          <a:spcPts val="800"/>
                        </a:spcAft>
                        <a:buNone/>
                      </a:pPr>
                      <a:r>
                        <a:rPr lang="en-US" sz="1500" kern="100" dirty="0">
                          <a:effectLst/>
                        </a:rPr>
                        <a:t>Jul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11</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12</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926322821"/>
                  </a:ext>
                </a:extLst>
              </a:tr>
              <a:tr h="591807">
                <a:tc>
                  <a:txBody>
                    <a:bodyPr/>
                    <a:lstStyle/>
                    <a:p>
                      <a:pPr algn="ctr">
                        <a:lnSpc>
                          <a:spcPct val="115000"/>
                        </a:lnSpc>
                        <a:spcAft>
                          <a:spcPts val="800"/>
                        </a:spcAft>
                        <a:buNone/>
                      </a:pPr>
                      <a:r>
                        <a:rPr lang="en-US" sz="1500" kern="100">
                          <a:effectLst/>
                        </a:rPr>
                        <a:t>Aug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13</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14</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3</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4</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271572360"/>
                  </a:ext>
                </a:extLst>
              </a:tr>
              <a:tr h="591807">
                <a:tc>
                  <a:txBody>
                    <a:bodyPr/>
                    <a:lstStyle/>
                    <a:p>
                      <a:pPr algn="ctr">
                        <a:lnSpc>
                          <a:spcPct val="115000"/>
                        </a:lnSpc>
                        <a:spcAft>
                          <a:spcPts val="800"/>
                        </a:spcAft>
                        <a:buNone/>
                      </a:pPr>
                      <a:r>
                        <a:rPr lang="en-US" sz="1500" kern="100">
                          <a:effectLst/>
                        </a:rPr>
                        <a:t>Sep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15</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16</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5</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6</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4233007310"/>
                  </a:ext>
                </a:extLst>
              </a:tr>
              <a:tr h="591807">
                <a:tc>
                  <a:txBody>
                    <a:bodyPr/>
                    <a:lstStyle/>
                    <a:p>
                      <a:pPr algn="ctr">
                        <a:lnSpc>
                          <a:spcPct val="115000"/>
                        </a:lnSpc>
                        <a:spcAft>
                          <a:spcPts val="800"/>
                        </a:spcAft>
                        <a:buNone/>
                      </a:pPr>
                      <a:r>
                        <a:rPr lang="en-US" sz="1500" kern="100">
                          <a:effectLst/>
                        </a:rPr>
                        <a:t>Oct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17</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18</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7</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8</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4103086324"/>
                  </a:ext>
                </a:extLst>
              </a:tr>
              <a:tr h="591807">
                <a:tc>
                  <a:txBody>
                    <a:bodyPr/>
                    <a:lstStyle/>
                    <a:p>
                      <a:pPr algn="ctr">
                        <a:lnSpc>
                          <a:spcPct val="115000"/>
                        </a:lnSpc>
                        <a:spcAft>
                          <a:spcPts val="800"/>
                        </a:spcAft>
                        <a:buNone/>
                      </a:pPr>
                      <a:r>
                        <a:rPr lang="en-US" sz="1500" kern="100">
                          <a:effectLst/>
                        </a:rPr>
                        <a:t>Nov 2026</a:t>
                      </a:r>
                      <a:endParaRPr lang="en-MY" sz="1500" kern="10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19</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20</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9</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500" b="0" i="0" u="none" strike="noStrike" kern="100" cap="none" spc="0" normalizeH="0" baseline="0" noProof="0" dirty="0">
                          <a:ln>
                            <a:noFill/>
                          </a:ln>
                          <a:solidFill>
                            <a:srgbClr val="000000"/>
                          </a:solidFill>
                          <a:effectLst/>
                          <a:uLnTx/>
                          <a:uFillTx/>
                          <a:latin typeface="Arial Narrow"/>
                          <a:ea typeface="+mn-ea"/>
                          <a:cs typeface="+mn-cs"/>
                        </a:rPr>
                        <a:t>Class 10</a:t>
                      </a:r>
                      <a:endParaRPr kumimoji="0" lang="en-MY" sz="15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extLst>
                  <a:ext uri="{0D108BD9-81ED-4DB2-BD59-A6C34878D82A}">
                    <a16:rowId xmlns:a16="http://schemas.microsoft.com/office/drawing/2014/main" val="1351590555"/>
                  </a:ext>
                </a:extLst>
              </a:tr>
              <a:tr h="591807">
                <a:tc>
                  <a:txBody>
                    <a:bodyPr/>
                    <a:lstStyle/>
                    <a:p>
                      <a:pPr algn="ctr">
                        <a:lnSpc>
                          <a:spcPct val="115000"/>
                        </a:lnSpc>
                        <a:spcAft>
                          <a:spcPts val="800"/>
                        </a:spcAft>
                        <a:buNone/>
                      </a:pPr>
                      <a:r>
                        <a:rPr lang="en-US" sz="1500" kern="100" dirty="0">
                          <a:effectLst/>
                        </a:rPr>
                        <a:t>Dec 2026</a:t>
                      </a:r>
                      <a:endParaRPr lang="en-MY"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gridSpan="4">
                  <a:txBody>
                    <a:bodyPr/>
                    <a:lstStyle/>
                    <a:p>
                      <a:pPr algn="ctr">
                        <a:lnSpc>
                          <a:spcPct val="115000"/>
                        </a:lnSpc>
                        <a:spcAft>
                          <a:spcPts val="800"/>
                        </a:spcAft>
                        <a:buNone/>
                      </a:pPr>
                      <a:r>
                        <a:rPr lang="en-US" sz="1500" b="1" kern="100" dirty="0">
                          <a:effectLst/>
                        </a:rPr>
                        <a:t>Assessment</a:t>
                      </a: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tc hMerge="1">
                  <a:txBody>
                    <a:bodyPr/>
                    <a:lstStyle/>
                    <a:p>
                      <a:pPr algn="ctr">
                        <a:lnSpc>
                          <a:spcPct val="115000"/>
                        </a:lnSpc>
                        <a:spcAft>
                          <a:spcPts val="800"/>
                        </a:spcAft>
                        <a:buNone/>
                      </a:pPr>
                      <a:endParaRPr lang="en-MY" sz="15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50798" marR="50798" marT="8106" marB="0" anchor="ctr"/>
                </a:tc>
                <a:tc hMerge="1">
                  <a:txBody>
                    <a:bodyPr/>
                    <a:lstStyle/>
                    <a:p>
                      <a:endParaRPr lang="en-MY"/>
                    </a:p>
                  </a:txBody>
                  <a:tcPr/>
                </a:tc>
                <a:extLst>
                  <a:ext uri="{0D108BD9-81ED-4DB2-BD59-A6C34878D82A}">
                    <a16:rowId xmlns:a16="http://schemas.microsoft.com/office/drawing/2014/main" val="2730823718"/>
                  </a:ext>
                </a:extLst>
              </a:tr>
            </a:tbl>
          </a:graphicData>
        </a:graphic>
      </p:graphicFrame>
    </p:spTree>
    <p:extLst>
      <p:ext uri="{BB962C8B-B14F-4D97-AF65-F5344CB8AC3E}">
        <p14:creationId xmlns:p14="http://schemas.microsoft.com/office/powerpoint/2010/main" val="1977703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3EBCB-9BF1-CE33-08D5-4E6C69E1837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C906E2F-D81A-BC9C-C5CA-26CA554AA98B}"/>
              </a:ext>
            </a:extLst>
          </p:cNvPr>
          <p:cNvSpPr txBox="1"/>
          <p:nvPr/>
        </p:nvSpPr>
        <p:spPr>
          <a:xfrm>
            <a:off x="307895" y="639234"/>
            <a:ext cx="7086842" cy="461665"/>
          </a:xfrm>
          <a:prstGeom prst="rect">
            <a:avLst/>
          </a:prstGeom>
          <a:noFill/>
        </p:spPr>
        <p:txBody>
          <a:bodyPr wrap="square" rtlCol="0">
            <a:spAutoFit/>
          </a:bodyPr>
          <a:lstStyle/>
          <a:p>
            <a:r>
              <a:rPr lang="en-US" b="1" dirty="0">
                <a:latin typeface="+mn-lt"/>
              </a:rPr>
              <a:t>Training by Batch</a:t>
            </a:r>
          </a:p>
        </p:txBody>
      </p:sp>
      <p:graphicFrame>
        <p:nvGraphicFramePr>
          <p:cNvPr id="8" name="Table 7">
            <a:extLst>
              <a:ext uri="{FF2B5EF4-FFF2-40B4-BE49-F238E27FC236}">
                <a16:creationId xmlns:a16="http://schemas.microsoft.com/office/drawing/2014/main" id="{8D8EEA84-FD67-A7B7-1E69-A8C3E3B9147B}"/>
              </a:ext>
            </a:extLst>
          </p:cNvPr>
          <p:cNvGraphicFramePr>
            <a:graphicFrameLocks noGrp="1"/>
          </p:cNvGraphicFramePr>
          <p:nvPr>
            <p:extLst>
              <p:ext uri="{D42A27DB-BD31-4B8C-83A1-F6EECF244321}">
                <p14:modId xmlns:p14="http://schemas.microsoft.com/office/powerpoint/2010/main" val="2361521619"/>
              </p:ext>
            </p:extLst>
          </p:nvPr>
        </p:nvGraphicFramePr>
        <p:xfrm>
          <a:off x="376285" y="1288307"/>
          <a:ext cx="8173354" cy="4838172"/>
        </p:xfrm>
        <a:graphic>
          <a:graphicData uri="http://schemas.openxmlformats.org/drawingml/2006/table">
            <a:tbl>
              <a:tblPr firstRow="1" firstCol="1" bandRow="1">
                <a:tableStyleId>{93296810-A885-4BE3-A3E7-6D5BEEA58F35}</a:tableStyleId>
              </a:tblPr>
              <a:tblGrid>
                <a:gridCol w="1624880">
                  <a:extLst>
                    <a:ext uri="{9D8B030D-6E8A-4147-A177-3AD203B41FA5}">
                      <a16:colId xmlns:a16="http://schemas.microsoft.com/office/drawing/2014/main" val="204531060"/>
                    </a:ext>
                  </a:extLst>
                </a:gridCol>
                <a:gridCol w="1624880">
                  <a:extLst>
                    <a:ext uri="{9D8B030D-6E8A-4147-A177-3AD203B41FA5}">
                      <a16:colId xmlns:a16="http://schemas.microsoft.com/office/drawing/2014/main" val="3766836395"/>
                    </a:ext>
                  </a:extLst>
                </a:gridCol>
                <a:gridCol w="1536292">
                  <a:extLst>
                    <a:ext uri="{9D8B030D-6E8A-4147-A177-3AD203B41FA5}">
                      <a16:colId xmlns:a16="http://schemas.microsoft.com/office/drawing/2014/main" val="2168986595"/>
                    </a:ext>
                  </a:extLst>
                </a:gridCol>
                <a:gridCol w="1713466">
                  <a:extLst>
                    <a:ext uri="{9D8B030D-6E8A-4147-A177-3AD203B41FA5}">
                      <a16:colId xmlns:a16="http://schemas.microsoft.com/office/drawing/2014/main" val="1135456344"/>
                    </a:ext>
                  </a:extLst>
                </a:gridCol>
                <a:gridCol w="1673836">
                  <a:extLst>
                    <a:ext uri="{9D8B030D-6E8A-4147-A177-3AD203B41FA5}">
                      <a16:colId xmlns:a16="http://schemas.microsoft.com/office/drawing/2014/main" val="3436286572"/>
                    </a:ext>
                  </a:extLst>
                </a:gridCol>
              </a:tblGrid>
              <a:tr h="189272">
                <a:tc>
                  <a:txBody>
                    <a:bodyPr/>
                    <a:lstStyle/>
                    <a:p>
                      <a:pPr algn="ctr">
                        <a:lnSpc>
                          <a:spcPct val="115000"/>
                        </a:lnSpc>
                        <a:spcAft>
                          <a:spcPts val="800"/>
                        </a:spcAft>
                        <a:buNone/>
                      </a:pPr>
                      <a:r>
                        <a:rPr lang="en-MY" sz="1100" kern="100">
                          <a:effectLst/>
                          <a:latin typeface="+mn-lt"/>
                        </a:rPr>
                        <a:t>Position</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15000"/>
                        </a:lnSpc>
                        <a:spcAft>
                          <a:spcPts val="800"/>
                        </a:spcAft>
                        <a:buNone/>
                      </a:pPr>
                      <a:r>
                        <a:rPr lang="en-MY" sz="1100" kern="100">
                          <a:effectLst/>
                          <a:latin typeface="+mn-lt"/>
                        </a:rPr>
                        <a:t>Batch 1</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15000"/>
                        </a:lnSpc>
                        <a:spcAft>
                          <a:spcPts val="800"/>
                        </a:spcAft>
                        <a:buNone/>
                      </a:pPr>
                      <a:r>
                        <a:rPr lang="en-MY" sz="1100" kern="100">
                          <a:effectLst/>
                          <a:latin typeface="+mn-lt"/>
                        </a:rPr>
                        <a:t>Batch 2</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15000"/>
                        </a:lnSpc>
                        <a:spcAft>
                          <a:spcPts val="800"/>
                        </a:spcAft>
                        <a:buNone/>
                      </a:pPr>
                      <a:r>
                        <a:rPr lang="en-MY" sz="1100" kern="100">
                          <a:effectLst/>
                          <a:latin typeface="+mn-lt"/>
                        </a:rPr>
                        <a:t>Batch 3</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15000"/>
                        </a:lnSpc>
                        <a:spcAft>
                          <a:spcPts val="800"/>
                        </a:spcAft>
                        <a:buNone/>
                      </a:pPr>
                      <a:r>
                        <a:rPr lang="en-MY" sz="1100" kern="100">
                          <a:effectLst/>
                          <a:latin typeface="+mn-lt"/>
                        </a:rPr>
                        <a:t>Batch 4</a:t>
                      </a:r>
                      <a:endParaRPr lang="en-MY" sz="1100" kern="10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48417805"/>
                  </a:ext>
                </a:extLst>
              </a:tr>
              <a:tr h="707285">
                <a:tc>
                  <a:txBody>
                    <a:bodyPr/>
                    <a:lstStyle/>
                    <a:p>
                      <a:pPr algn="ctr">
                        <a:lnSpc>
                          <a:spcPct val="115000"/>
                        </a:lnSpc>
                        <a:spcAft>
                          <a:spcPts val="800"/>
                        </a:spcAft>
                        <a:buNone/>
                      </a:pPr>
                      <a:r>
                        <a:rPr lang="en-MY" sz="1100" kern="100" dirty="0">
                          <a:effectLst/>
                          <a:latin typeface="+mn-lt"/>
                        </a:rPr>
                        <a:t>Supervisor</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Izzat Zul Majdi</a:t>
                      </a:r>
                    </a:p>
                    <a:p>
                      <a:pPr algn="ctr"/>
                      <a:r>
                        <a:rPr lang="en-MY" sz="1100" kern="1200" dirty="0">
                          <a:solidFill>
                            <a:schemeClr val="dk1"/>
                          </a:solidFill>
                          <a:effectLst/>
                          <a:latin typeface="+mn-lt"/>
                          <a:ea typeface="+mn-ea"/>
                          <a:cs typeface="+mn-cs"/>
                        </a:rPr>
                        <a:t>Muhammad </a:t>
                      </a:r>
                      <a:r>
                        <a:rPr lang="en-MY" sz="1100" kern="1200" dirty="0" err="1">
                          <a:solidFill>
                            <a:schemeClr val="dk1"/>
                          </a:solidFill>
                          <a:effectLst/>
                          <a:latin typeface="+mn-lt"/>
                          <a:ea typeface="+mn-ea"/>
                          <a:cs typeface="+mn-cs"/>
                        </a:rPr>
                        <a:t>Waridh</a:t>
                      </a:r>
                      <a:endParaRPr lang="en-MY" sz="1100" kern="1200" dirty="0">
                        <a:solidFill>
                          <a:schemeClr val="dk1"/>
                        </a:solidFill>
                        <a:effectLst/>
                        <a:latin typeface="+mn-lt"/>
                        <a:ea typeface="+mn-ea"/>
                        <a:cs typeface="+mn-cs"/>
                      </a:endParaRPr>
                    </a:p>
                    <a:p>
                      <a:pPr algn="ctr"/>
                      <a:r>
                        <a:rPr lang="en-MY" sz="1100" kern="1200" dirty="0">
                          <a:solidFill>
                            <a:schemeClr val="dk1"/>
                          </a:solidFill>
                          <a:effectLst/>
                          <a:latin typeface="+mn-lt"/>
                          <a:ea typeface="+mn-ea"/>
                          <a:cs typeface="+mn-cs"/>
                        </a:rPr>
                        <a:t>Aiman Khair</a:t>
                      </a:r>
                    </a:p>
                    <a:p>
                      <a:pPr algn="ctr"/>
                      <a:r>
                        <a:rPr lang="en-MY" sz="1100" kern="1200" dirty="0">
                          <a:solidFill>
                            <a:schemeClr val="dk1"/>
                          </a:solidFill>
                          <a:effectLst/>
                          <a:latin typeface="+mn-lt"/>
                          <a:ea typeface="+mn-ea"/>
                          <a:cs typeface="+mn-cs"/>
                        </a:rPr>
                        <a:t>Zainal</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Nor Danial Iman</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a:effectLst/>
                          <a:latin typeface="+mn-lt"/>
                        </a:rPr>
                        <a:t>-</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a:effectLst/>
                          <a:latin typeface="+mn-lt"/>
                        </a:rPr>
                        <a:t>Azfar Aeiman</a:t>
                      </a:r>
                      <a:endParaRPr lang="en-MY" sz="1100" kern="10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43486760"/>
                  </a:ext>
                </a:extLst>
              </a:tr>
              <a:tr h="189272">
                <a:tc>
                  <a:txBody>
                    <a:bodyPr/>
                    <a:lstStyle/>
                    <a:p>
                      <a:pPr algn="ctr">
                        <a:lnSpc>
                          <a:spcPct val="115000"/>
                        </a:lnSpc>
                        <a:spcAft>
                          <a:spcPts val="800"/>
                        </a:spcAft>
                        <a:buNone/>
                      </a:pPr>
                      <a:r>
                        <a:rPr lang="en-MY" sz="1100" kern="100">
                          <a:effectLst/>
                          <a:latin typeface="+mn-lt"/>
                        </a:rPr>
                        <a:t>Planner / Coordinator</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Muhammad Naim </a:t>
                      </a:r>
                      <a:r>
                        <a:rPr lang="en-MY" sz="1100" kern="100" dirty="0" err="1">
                          <a:effectLst/>
                          <a:latin typeface="+mn-lt"/>
                        </a:rPr>
                        <a:t>Ikhmal</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Nurul Huda Nadia</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a:effectLst/>
                          <a:latin typeface="+mn-lt"/>
                        </a:rPr>
                        <a:t>-</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 -</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04544477"/>
                  </a:ext>
                </a:extLst>
              </a:tr>
              <a:tr h="707285">
                <a:tc>
                  <a:txBody>
                    <a:bodyPr/>
                    <a:lstStyle/>
                    <a:p>
                      <a:pPr algn="ctr">
                        <a:lnSpc>
                          <a:spcPct val="115000"/>
                        </a:lnSpc>
                        <a:spcAft>
                          <a:spcPts val="800"/>
                        </a:spcAft>
                        <a:buNone/>
                      </a:pPr>
                      <a:r>
                        <a:rPr lang="en-MY" sz="1100" kern="100">
                          <a:effectLst/>
                          <a:latin typeface="+mn-lt"/>
                        </a:rPr>
                        <a:t>Executive</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Nabil Aiman</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Mohamad Faiz</a:t>
                      </a:r>
                    </a:p>
                    <a:p>
                      <a:pPr algn="ctr"/>
                      <a:r>
                        <a:rPr lang="en-MY" sz="1100" kern="1200" dirty="0">
                          <a:solidFill>
                            <a:schemeClr val="dk1"/>
                          </a:solidFill>
                          <a:effectLst/>
                          <a:latin typeface="+mn-lt"/>
                          <a:ea typeface="+mn-ea"/>
                          <a:cs typeface="+mn-cs"/>
                        </a:rPr>
                        <a:t>Muhammad Syaakir</a:t>
                      </a:r>
                    </a:p>
                    <a:p>
                      <a:pPr algn="ctr"/>
                      <a:r>
                        <a:rPr lang="en-MY" sz="1100" kern="1200" dirty="0">
                          <a:solidFill>
                            <a:schemeClr val="dk1"/>
                          </a:solidFill>
                          <a:effectLst/>
                          <a:latin typeface="+mn-lt"/>
                          <a:ea typeface="+mn-ea"/>
                          <a:cs typeface="+mn-cs"/>
                        </a:rPr>
                        <a:t>Ahmad Afham</a:t>
                      </a:r>
                    </a:p>
                    <a:p>
                      <a:pPr algn="ctr"/>
                      <a:r>
                        <a:rPr lang="en-MY" sz="1100" kern="1200" dirty="0">
                          <a:solidFill>
                            <a:schemeClr val="dk1"/>
                          </a:solidFill>
                          <a:effectLst/>
                          <a:latin typeface="+mn-lt"/>
                          <a:ea typeface="+mn-ea"/>
                          <a:cs typeface="+mn-cs"/>
                        </a:rPr>
                        <a:t>Muhammad Nazhan</a:t>
                      </a:r>
                      <a:endParaRPr lang="en-MY" sz="1100" kern="100" dirty="0">
                        <a:effectLst/>
                        <a:latin typeface="+mn-lt"/>
                      </a:endParaRPr>
                    </a:p>
                  </a:txBody>
                  <a:tcPr marL="26171" marR="26171" marT="5452" marB="0" anchor="ctr"/>
                </a:tc>
                <a:tc>
                  <a:txBody>
                    <a:bodyPr/>
                    <a:lstStyle/>
                    <a:p>
                      <a:pPr algn="ctr"/>
                      <a:r>
                        <a:rPr lang="en-MY" sz="1100" kern="1200" dirty="0">
                          <a:solidFill>
                            <a:schemeClr val="dk1"/>
                          </a:solidFill>
                          <a:effectLst/>
                          <a:latin typeface="+mn-lt"/>
                          <a:ea typeface="+mn-ea"/>
                          <a:cs typeface="+mn-cs"/>
                        </a:rPr>
                        <a:t>Muhammad </a:t>
                      </a:r>
                      <a:r>
                        <a:rPr lang="en-MY" sz="1100" kern="1200" dirty="0" err="1">
                          <a:solidFill>
                            <a:schemeClr val="dk1"/>
                          </a:solidFill>
                          <a:effectLst/>
                          <a:latin typeface="+mn-lt"/>
                          <a:ea typeface="+mn-ea"/>
                          <a:cs typeface="+mn-cs"/>
                        </a:rPr>
                        <a:t>Shazany</a:t>
                      </a:r>
                      <a:endParaRPr lang="en-MY" sz="1100" kern="1200" dirty="0">
                        <a:solidFill>
                          <a:schemeClr val="dk1"/>
                        </a:solidFill>
                        <a:effectLst/>
                        <a:latin typeface="+mn-lt"/>
                        <a:ea typeface="+mn-ea"/>
                        <a:cs typeface="+mn-cs"/>
                      </a:endParaRPr>
                    </a:p>
                    <a:p>
                      <a:pPr algn="ctr"/>
                      <a:r>
                        <a:rPr lang="en-MY" sz="1100" kern="1200" dirty="0" err="1">
                          <a:solidFill>
                            <a:schemeClr val="dk1"/>
                          </a:solidFill>
                          <a:effectLst/>
                          <a:latin typeface="+mn-lt"/>
                          <a:ea typeface="+mn-ea"/>
                          <a:cs typeface="+mn-cs"/>
                        </a:rPr>
                        <a:t>Shahril</a:t>
                      </a:r>
                      <a:r>
                        <a:rPr lang="en-MY" sz="1100" kern="1200" dirty="0">
                          <a:solidFill>
                            <a:schemeClr val="dk1"/>
                          </a:solidFill>
                          <a:effectLst/>
                          <a:latin typeface="+mn-lt"/>
                          <a:ea typeface="+mn-ea"/>
                          <a:cs typeface="+mn-cs"/>
                        </a:rPr>
                        <a:t> Azri Haikal</a:t>
                      </a:r>
                    </a:p>
                    <a:p>
                      <a:pPr algn="ctr"/>
                      <a:r>
                        <a:rPr lang="en-MY" sz="1100" kern="1200" dirty="0">
                          <a:solidFill>
                            <a:schemeClr val="dk1"/>
                          </a:solidFill>
                          <a:effectLst/>
                          <a:latin typeface="+mn-lt"/>
                          <a:ea typeface="+mn-ea"/>
                          <a:cs typeface="+mn-cs"/>
                        </a:rPr>
                        <a:t>Muhammad </a:t>
                      </a:r>
                      <a:r>
                        <a:rPr lang="en-MY" sz="1100" kern="1200" dirty="0" err="1">
                          <a:solidFill>
                            <a:schemeClr val="dk1"/>
                          </a:solidFill>
                          <a:effectLst/>
                          <a:latin typeface="+mn-lt"/>
                          <a:ea typeface="+mn-ea"/>
                          <a:cs typeface="+mn-cs"/>
                        </a:rPr>
                        <a:t>Nuriman</a:t>
                      </a:r>
                      <a:endParaRPr lang="en-MY" sz="1100" kern="1200" dirty="0">
                        <a:solidFill>
                          <a:schemeClr val="dk1"/>
                        </a:solidFill>
                        <a:effectLst/>
                        <a:latin typeface="+mn-lt"/>
                        <a:ea typeface="+mn-ea"/>
                        <a:cs typeface="+mn-cs"/>
                      </a:endParaRPr>
                    </a:p>
                    <a:p>
                      <a:pPr algn="ctr"/>
                      <a:r>
                        <a:rPr lang="en-MY" sz="1100" kern="1200" dirty="0">
                          <a:solidFill>
                            <a:schemeClr val="dk1"/>
                          </a:solidFill>
                          <a:effectLst/>
                          <a:latin typeface="+mn-lt"/>
                          <a:ea typeface="+mn-ea"/>
                          <a:cs typeface="+mn-cs"/>
                        </a:rPr>
                        <a:t>Amri Mukhlis</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81971712"/>
                  </a:ext>
                </a:extLst>
              </a:tr>
              <a:tr h="1086951">
                <a:tc>
                  <a:txBody>
                    <a:bodyPr/>
                    <a:lstStyle/>
                    <a:p>
                      <a:pPr algn="ctr">
                        <a:lnSpc>
                          <a:spcPct val="115000"/>
                        </a:lnSpc>
                        <a:spcAft>
                          <a:spcPts val="800"/>
                        </a:spcAft>
                        <a:buNone/>
                      </a:pPr>
                      <a:r>
                        <a:rPr lang="en-MY" sz="1100" kern="100">
                          <a:effectLst/>
                          <a:latin typeface="+mn-lt"/>
                        </a:rPr>
                        <a:t>Engineer</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a:effectLst/>
                          <a:latin typeface="+mn-lt"/>
                        </a:rPr>
                        <a:t>Mohammad Fadzli</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Khairul Anwar Lim</a:t>
                      </a:r>
                    </a:p>
                    <a:p>
                      <a:pPr algn="ctr"/>
                      <a:r>
                        <a:rPr lang="en-MY" sz="1100" kern="1200" dirty="0">
                          <a:solidFill>
                            <a:schemeClr val="dk1"/>
                          </a:solidFill>
                          <a:effectLst/>
                          <a:latin typeface="+mn-lt"/>
                          <a:ea typeface="+mn-ea"/>
                          <a:cs typeface="+mn-cs"/>
                        </a:rPr>
                        <a:t>Ahmad </a:t>
                      </a:r>
                      <a:r>
                        <a:rPr lang="en-MY" sz="1100" kern="1200" dirty="0" err="1">
                          <a:solidFill>
                            <a:schemeClr val="dk1"/>
                          </a:solidFill>
                          <a:effectLst/>
                          <a:latin typeface="+mn-lt"/>
                          <a:ea typeface="+mn-ea"/>
                          <a:cs typeface="+mn-cs"/>
                        </a:rPr>
                        <a:t>Mursyid</a:t>
                      </a:r>
                      <a:endParaRPr lang="en-MY" sz="1100" kern="1200" dirty="0">
                        <a:solidFill>
                          <a:schemeClr val="dk1"/>
                        </a:solidFill>
                        <a:effectLst/>
                        <a:latin typeface="+mn-lt"/>
                        <a:ea typeface="+mn-ea"/>
                        <a:cs typeface="+mn-cs"/>
                      </a:endParaRPr>
                    </a:p>
                    <a:p>
                      <a:pPr algn="ctr"/>
                      <a:r>
                        <a:rPr lang="en-MY" sz="1100" kern="1200" dirty="0">
                          <a:solidFill>
                            <a:schemeClr val="dk1"/>
                          </a:solidFill>
                          <a:effectLst/>
                          <a:latin typeface="+mn-lt"/>
                          <a:ea typeface="+mn-ea"/>
                          <a:cs typeface="+mn-cs"/>
                        </a:rPr>
                        <a:t>Muhammad Izzat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kern="100" dirty="0">
                          <a:effectLst/>
                          <a:latin typeface="+mn-lt"/>
                        </a:rPr>
                        <a:t>Muhammad Syazwan Fikri</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Muhamad Zharif</a:t>
                      </a:r>
                    </a:p>
                    <a:p>
                      <a:pPr algn="ctr"/>
                      <a:r>
                        <a:rPr lang="en-MY" sz="1100" kern="1200" dirty="0">
                          <a:solidFill>
                            <a:schemeClr val="dk1"/>
                          </a:solidFill>
                          <a:effectLst/>
                          <a:latin typeface="+mn-lt"/>
                          <a:ea typeface="+mn-ea"/>
                          <a:cs typeface="+mn-cs"/>
                        </a:rPr>
                        <a:t>Tuan Muhammad ‘Ammar</a:t>
                      </a:r>
                    </a:p>
                    <a:p>
                      <a:pPr algn="ctr"/>
                      <a:r>
                        <a:rPr lang="en-MY" sz="1100" kern="1200" dirty="0">
                          <a:solidFill>
                            <a:schemeClr val="dk1"/>
                          </a:solidFill>
                          <a:effectLst/>
                          <a:latin typeface="+mn-lt"/>
                          <a:ea typeface="+mn-ea"/>
                          <a:cs typeface="+mn-cs"/>
                        </a:rPr>
                        <a:t>Yazrin Afif</a:t>
                      </a:r>
                    </a:p>
                    <a:p>
                      <a:pPr algn="ctr"/>
                      <a:r>
                        <a:rPr lang="en-MY" sz="1100" kern="1200" dirty="0">
                          <a:solidFill>
                            <a:schemeClr val="dk1"/>
                          </a:solidFill>
                          <a:effectLst/>
                          <a:latin typeface="+mn-lt"/>
                          <a:ea typeface="+mn-ea"/>
                          <a:cs typeface="+mn-cs"/>
                        </a:rPr>
                        <a:t>Nur Ainina</a:t>
                      </a:r>
                    </a:p>
                    <a:p>
                      <a:pPr algn="ctr"/>
                      <a:r>
                        <a:rPr lang="en-MY" sz="1100" kern="1200" dirty="0">
                          <a:solidFill>
                            <a:schemeClr val="dk1"/>
                          </a:solidFill>
                          <a:effectLst/>
                          <a:latin typeface="+mn-lt"/>
                          <a:ea typeface="+mn-ea"/>
                          <a:cs typeface="+mn-cs"/>
                        </a:rPr>
                        <a:t>Dhiren Singh</a:t>
                      </a:r>
                    </a:p>
                    <a:p>
                      <a:pPr algn="ctr"/>
                      <a:r>
                        <a:rPr lang="en-MY" sz="1100" kern="1200" dirty="0">
                          <a:solidFill>
                            <a:schemeClr val="dk1"/>
                          </a:solidFill>
                          <a:effectLst/>
                          <a:latin typeface="+mn-lt"/>
                          <a:ea typeface="+mn-ea"/>
                          <a:cs typeface="+mn-cs"/>
                        </a:rPr>
                        <a:t>Mohamad Zulfadhli</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Muhammad Hazim Arif</a:t>
                      </a:r>
                    </a:p>
                    <a:p>
                      <a:pPr algn="ctr"/>
                      <a:r>
                        <a:rPr lang="en-MY" sz="1100" kern="1200" dirty="0">
                          <a:solidFill>
                            <a:schemeClr val="dk1"/>
                          </a:solidFill>
                          <a:effectLst/>
                          <a:latin typeface="+mn-lt"/>
                          <a:ea typeface="+mn-ea"/>
                          <a:cs typeface="+mn-cs"/>
                        </a:rPr>
                        <a:t>Muhammad Hazim Mahadi</a:t>
                      </a:r>
                    </a:p>
                    <a:p>
                      <a:pPr algn="ctr"/>
                      <a:r>
                        <a:rPr lang="en-MY" sz="1100" kern="1200" dirty="0">
                          <a:solidFill>
                            <a:schemeClr val="dk1"/>
                          </a:solidFill>
                          <a:effectLst/>
                          <a:latin typeface="+mn-lt"/>
                          <a:ea typeface="+mn-ea"/>
                          <a:cs typeface="+mn-cs"/>
                        </a:rPr>
                        <a:t>Luqman Nul Hakim</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78178429"/>
                  </a:ext>
                </a:extLst>
              </a:tr>
              <a:tr h="707285">
                <a:tc>
                  <a:txBody>
                    <a:bodyPr/>
                    <a:lstStyle/>
                    <a:p>
                      <a:pPr algn="ctr">
                        <a:lnSpc>
                          <a:spcPct val="115000"/>
                        </a:lnSpc>
                        <a:spcAft>
                          <a:spcPts val="800"/>
                        </a:spcAft>
                        <a:buNone/>
                      </a:pPr>
                      <a:r>
                        <a:rPr lang="en-MY" sz="1100" kern="100">
                          <a:effectLst/>
                          <a:latin typeface="+mn-lt"/>
                        </a:rPr>
                        <a:t>Senior Engineer</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Adib Safuan</a:t>
                      </a:r>
                    </a:p>
                    <a:p>
                      <a:pPr algn="ctr"/>
                      <a:r>
                        <a:rPr lang="en-MY" sz="1100" kern="1200" dirty="0">
                          <a:solidFill>
                            <a:schemeClr val="dk1"/>
                          </a:solidFill>
                          <a:effectLst/>
                          <a:latin typeface="+mn-lt"/>
                          <a:ea typeface="+mn-ea"/>
                          <a:cs typeface="+mn-cs"/>
                        </a:rPr>
                        <a:t>Muhammad Haris</a:t>
                      </a:r>
                    </a:p>
                    <a:p>
                      <a:pPr algn="ctr"/>
                      <a:r>
                        <a:rPr lang="en-MY" sz="1100" kern="1200" dirty="0">
                          <a:solidFill>
                            <a:schemeClr val="dk1"/>
                          </a:solidFill>
                          <a:effectLst/>
                          <a:latin typeface="+mn-lt"/>
                          <a:ea typeface="+mn-ea"/>
                          <a:cs typeface="+mn-cs"/>
                        </a:rPr>
                        <a:t>Mohd Izzan Irfan</a:t>
                      </a:r>
                    </a:p>
                    <a:p>
                      <a:pPr algn="ctr"/>
                      <a:r>
                        <a:rPr lang="en-MY" sz="1100" kern="1200" dirty="0">
                          <a:solidFill>
                            <a:schemeClr val="dk1"/>
                          </a:solidFill>
                          <a:effectLst/>
                          <a:latin typeface="+mn-lt"/>
                          <a:ea typeface="+mn-ea"/>
                          <a:cs typeface="+mn-cs"/>
                        </a:rPr>
                        <a:t>Syed Mohamed Fairiq</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Lim Zhi Qin</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14852252"/>
                  </a:ext>
                </a:extLst>
              </a:tr>
              <a:tr h="356495">
                <a:tc>
                  <a:txBody>
                    <a:bodyPr/>
                    <a:lstStyle/>
                    <a:p>
                      <a:pPr algn="ctr">
                        <a:lnSpc>
                          <a:spcPct val="115000"/>
                        </a:lnSpc>
                        <a:spcAft>
                          <a:spcPts val="800"/>
                        </a:spcAft>
                        <a:buNone/>
                      </a:pPr>
                      <a:r>
                        <a:rPr lang="en-MY" sz="1100" kern="100">
                          <a:effectLst/>
                          <a:latin typeface="+mn-lt"/>
                        </a:rPr>
                        <a:t>Assistant Manager</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Leong Wai Lek</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200" dirty="0">
                          <a:solidFill>
                            <a:schemeClr val="dk1"/>
                          </a:solidFill>
                          <a:effectLst/>
                          <a:latin typeface="+mn-lt"/>
                          <a:ea typeface="+mn-ea"/>
                          <a:cs typeface="+mn-cs"/>
                        </a:rPr>
                        <a:t>-</a:t>
                      </a:r>
                      <a:endParaRPr lang="en-MY" sz="1100" kern="100" dirty="0">
                        <a:effectLst/>
                        <a:latin typeface="+mn-lt"/>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1118624"/>
                  </a:ext>
                </a:extLst>
              </a:tr>
              <a:tr h="894327">
                <a:tc>
                  <a:txBody>
                    <a:bodyPr/>
                    <a:lstStyle/>
                    <a:p>
                      <a:pPr algn="ctr">
                        <a:lnSpc>
                          <a:spcPct val="115000"/>
                        </a:lnSpc>
                        <a:spcAft>
                          <a:spcPts val="800"/>
                        </a:spcAft>
                        <a:buNone/>
                      </a:pPr>
                      <a:r>
                        <a:rPr lang="en-MY" sz="1100" kern="100">
                          <a:effectLst/>
                          <a:latin typeface="+mn-lt"/>
                        </a:rPr>
                        <a:t>Manager / Senior Manager</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r>
                        <a:rPr lang="en-MY" sz="1100" kern="1200" dirty="0">
                          <a:solidFill>
                            <a:schemeClr val="dk1"/>
                          </a:solidFill>
                          <a:effectLst/>
                          <a:latin typeface="+mn-lt"/>
                          <a:ea typeface="+mn-ea"/>
                          <a:cs typeface="+mn-cs"/>
                        </a:rPr>
                        <a:t>Deyna Cheng Su Lin</a:t>
                      </a:r>
                    </a:p>
                    <a:p>
                      <a:pPr algn="ctr"/>
                      <a:r>
                        <a:rPr lang="en-MY" sz="1100" kern="1200" dirty="0">
                          <a:solidFill>
                            <a:schemeClr val="dk1"/>
                          </a:solidFill>
                          <a:effectLst/>
                          <a:latin typeface="+mn-lt"/>
                          <a:ea typeface="+mn-ea"/>
                          <a:cs typeface="+mn-cs"/>
                        </a:rPr>
                        <a:t>Koh Soon Yong</a:t>
                      </a:r>
                    </a:p>
                    <a:p>
                      <a:pPr algn="ctr"/>
                      <a:r>
                        <a:rPr lang="en-MY" sz="1100" kern="1200" dirty="0">
                          <a:solidFill>
                            <a:schemeClr val="dk1"/>
                          </a:solidFill>
                          <a:effectLst/>
                          <a:latin typeface="+mn-lt"/>
                          <a:ea typeface="+mn-ea"/>
                          <a:cs typeface="+mn-cs"/>
                        </a:rPr>
                        <a:t>Ahmad Na’im</a:t>
                      </a:r>
                    </a:p>
                    <a:p>
                      <a:pPr algn="ctr"/>
                      <a:r>
                        <a:rPr lang="en-MY" sz="1100" kern="1200" dirty="0">
                          <a:solidFill>
                            <a:schemeClr val="dk1"/>
                          </a:solidFill>
                          <a:effectLst/>
                          <a:latin typeface="+mn-lt"/>
                          <a:ea typeface="+mn-ea"/>
                          <a:cs typeface="+mn-cs"/>
                        </a:rPr>
                        <a:t>Cheng Yuk Lun</a:t>
                      </a:r>
                    </a:p>
                    <a:p>
                      <a:pPr algn="ctr"/>
                      <a:r>
                        <a:rPr lang="en-MY" sz="1100" kern="1200" dirty="0">
                          <a:solidFill>
                            <a:schemeClr val="dk1"/>
                          </a:solidFill>
                          <a:effectLst/>
                          <a:latin typeface="+mn-lt"/>
                          <a:ea typeface="+mn-ea"/>
                          <a:cs typeface="+mn-cs"/>
                        </a:rPr>
                        <a:t>Tan Han Loong</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a:effectLst/>
                          <a:latin typeface="+mn-lt"/>
                        </a:rPr>
                        <a:t>-</a:t>
                      </a:r>
                      <a:endParaRPr lang="en-MY" sz="1100" kern="10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a:t>
                      </a:r>
                      <a:endParaRPr lang="en-MY" sz="1100" kern="100" dirty="0">
                        <a:effectLst/>
                        <a:latin typeface="+mn-lt"/>
                        <a:ea typeface="Aptos" panose="020B0004020202020204" pitchFamily="34" charset="0"/>
                        <a:cs typeface="Times New Roman" panose="02020603050405020304" pitchFamily="18" charset="0"/>
                      </a:endParaRPr>
                    </a:p>
                  </a:txBody>
                  <a:tcPr marL="26171" marR="26171" marT="5452" marB="0" anchor="ctr"/>
                </a:tc>
                <a:tc>
                  <a:txBody>
                    <a:bodyPr/>
                    <a:lstStyle/>
                    <a:p>
                      <a:pPr algn="ctr">
                        <a:lnSpc>
                          <a:spcPct val="100000"/>
                        </a:lnSpc>
                        <a:spcAft>
                          <a:spcPts val="800"/>
                        </a:spcAft>
                        <a:buNone/>
                      </a:pPr>
                      <a:r>
                        <a:rPr lang="en-MY" sz="1100" kern="100" dirty="0">
                          <a:effectLst/>
                          <a:latin typeface="+mn-lt"/>
                        </a:rPr>
                        <a:t>Ooi Cheah Peng</a:t>
                      </a:r>
                      <a:endParaRPr lang="en-MY" sz="1100" kern="100" dirty="0">
                        <a:effectLst/>
                        <a:latin typeface="+mn-lt"/>
                        <a:ea typeface="Aptos" panose="020B000402020202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65689417"/>
                  </a:ext>
                </a:extLst>
              </a:tr>
            </a:tbl>
          </a:graphicData>
        </a:graphic>
      </p:graphicFrame>
    </p:spTree>
    <p:extLst>
      <p:ext uri="{BB962C8B-B14F-4D97-AF65-F5344CB8AC3E}">
        <p14:creationId xmlns:p14="http://schemas.microsoft.com/office/powerpoint/2010/main" val="42208088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B87937-BFB7-68A2-9E45-430F53EEF202}"/>
              </a:ext>
            </a:extLst>
          </p:cNvPr>
          <p:cNvSpPr txBox="1"/>
          <p:nvPr/>
        </p:nvSpPr>
        <p:spPr>
          <a:xfrm>
            <a:off x="299506" y="639234"/>
            <a:ext cx="7086842" cy="461665"/>
          </a:xfrm>
          <a:prstGeom prst="rect">
            <a:avLst/>
          </a:prstGeom>
          <a:noFill/>
        </p:spPr>
        <p:txBody>
          <a:bodyPr wrap="square" rtlCol="0">
            <a:spAutoFit/>
          </a:bodyPr>
          <a:lstStyle/>
          <a:p>
            <a:r>
              <a:rPr lang="en-US" b="1" dirty="0">
                <a:latin typeface="+mn-lt"/>
              </a:rPr>
              <a:t>Class &amp; Topic Proposed for Year 2026</a:t>
            </a:r>
          </a:p>
        </p:txBody>
      </p:sp>
      <p:graphicFrame>
        <p:nvGraphicFramePr>
          <p:cNvPr id="3" name="Table 2">
            <a:extLst>
              <a:ext uri="{FF2B5EF4-FFF2-40B4-BE49-F238E27FC236}">
                <a16:creationId xmlns:a16="http://schemas.microsoft.com/office/drawing/2014/main" id="{1EC44119-9CD5-6B53-76D6-226874504571}"/>
              </a:ext>
            </a:extLst>
          </p:cNvPr>
          <p:cNvGraphicFramePr>
            <a:graphicFrameLocks noGrp="1"/>
          </p:cNvGraphicFramePr>
          <p:nvPr>
            <p:extLst>
              <p:ext uri="{D42A27DB-BD31-4B8C-83A1-F6EECF244321}">
                <p14:modId xmlns:p14="http://schemas.microsoft.com/office/powerpoint/2010/main" val="770945107"/>
              </p:ext>
            </p:extLst>
          </p:nvPr>
        </p:nvGraphicFramePr>
        <p:xfrm>
          <a:off x="379012" y="1344579"/>
          <a:ext cx="7322168" cy="4788000"/>
        </p:xfrm>
        <a:graphic>
          <a:graphicData uri="http://schemas.openxmlformats.org/drawingml/2006/table">
            <a:tbl>
              <a:tblPr firstRow="1" firstCol="1" bandRow="1">
                <a:tableStyleId>{93296810-A885-4BE3-A3E7-6D5BEEA58F35}</a:tableStyleId>
              </a:tblPr>
              <a:tblGrid>
                <a:gridCol w="885195">
                  <a:extLst>
                    <a:ext uri="{9D8B030D-6E8A-4147-A177-3AD203B41FA5}">
                      <a16:colId xmlns:a16="http://schemas.microsoft.com/office/drawing/2014/main" val="3627840998"/>
                    </a:ext>
                  </a:extLst>
                </a:gridCol>
                <a:gridCol w="6436973">
                  <a:extLst>
                    <a:ext uri="{9D8B030D-6E8A-4147-A177-3AD203B41FA5}">
                      <a16:colId xmlns:a16="http://schemas.microsoft.com/office/drawing/2014/main" val="594568217"/>
                    </a:ext>
                  </a:extLst>
                </a:gridCol>
              </a:tblGrid>
              <a:tr h="324000">
                <a:tc>
                  <a:txBody>
                    <a:bodyPr/>
                    <a:lstStyle/>
                    <a:p>
                      <a:pPr algn="ctr">
                        <a:lnSpc>
                          <a:spcPct val="107000"/>
                        </a:lnSpc>
                        <a:spcAft>
                          <a:spcPts val="800"/>
                        </a:spcAft>
                      </a:pPr>
                      <a:r>
                        <a:rPr lang="en-MY" sz="1000" kern="100" dirty="0">
                          <a:effectLst/>
                        </a:rPr>
                        <a:t>Class No.</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gn="ctr">
                        <a:lnSpc>
                          <a:spcPct val="107000"/>
                        </a:lnSpc>
                        <a:spcAft>
                          <a:spcPts val="800"/>
                        </a:spcAft>
                      </a:pPr>
                      <a:r>
                        <a:rPr lang="en-MY" sz="1000" kern="100" dirty="0">
                          <a:effectLst/>
                        </a:rPr>
                        <a:t>Training Topic</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159252773"/>
                  </a:ext>
                </a:extLst>
              </a:tr>
              <a:tr h="223200">
                <a:tc>
                  <a:txBody>
                    <a:bodyPr/>
                    <a:lstStyle/>
                    <a:p>
                      <a:pPr algn="ctr">
                        <a:lnSpc>
                          <a:spcPct val="107000"/>
                        </a:lnSpc>
                        <a:spcAft>
                          <a:spcPts val="800"/>
                        </a:spcAft>
                      </a:pPr>
                      <a:r>
                        <a:rPr lang="en-MY" sz="1000" kern="100" dirty="0">
                          <a:effectLst/>
                        </a:rPr>
                        <a:t>Class 1</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Quality Management System and Quality Objectives, Account - Claim Procedure, Purchasing Department Briefing, GDP and Organization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4150178059"/>
                  </a:ext>
                </a:extLst>
              </a:tr>
              <a:tr h="223200">
                <a:tc>
                  <a:txBody>
                    <a:bodyPr/>
                    <a:lstStyle/>
                    <a:p>
                      <a:pPr algn="ctr">
                        <a:lnSpc>
                          <a:spcPct val="107000"/>
                        </a:lnSpc>
                        <a:spcAft>
                          <a:spcPts val="800"/>
                        </a:spcAft>
                      </a:pPr>
                      <a:r>
                        <a:rPr lang="en-MY" sz="1000" kern="100" dirty="0">
                          <a:effectLst/>
                        </a:rPr>
                        <a:t>Class 2</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Drawing Control</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473431796"/>
                  </a:ext>
                </a:extLst>
              </a:tr>
              <a:tr h="223200">
                <a:tc>
                  <a:txBody>
                    <a:bodyPr/>
                    <a:lstStyle/>
                    <a:p>
                      <a:pPr algn="ctr">
                        <a:lnSpc>
                          <a:spcPct val="107000"/>
                        </a:lnSpc>
                        <a:spcAft>
                          <a:spcPts val="800"/>
                        </a:spcAft>
                      </a:pPr>
                      <a:r>
                        <a:rPr lang="en-MY" sz="1000" kern="100" dirty="0">
                          <a:effectLst/>
                        </a:rPr>
                        <a:t>Class 3</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Preparation and Site Readiness  </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376533176"/>
                  </a:ext>
                </a:extLst>
              </a:tr>
              <a:tr h="223200">
                <a:tc>
                  <a:txBody>
                    <a:bodyPr/>
                    <a:lstStyle/>
                    <a:p>
                      <a:pPr algn="ctr">
                        <a:lnSpc>
                          <a:spcPct val="107000"/>
                        </a:lnSpc>
                        <a:spcAft>
                          <a:spcPts val="800"/>
                        </a:spcAft>
                      </a:pPr>
                      <a:r>
                        <a:rPr lang="en-MY" sz="1000" kern="100" dirty="0">
                          <a:effectLst/>
                        </a:rPr>
                        <a:t>Class 4</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Department Standard Operating Procedures</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020162792"/>
                  </a:ext>
                </a:extLst>
              </a:tr>
              <a:tr h="223200">
                <a:tc>
                  <a:txBody>
                    <a:bodyPr/>
                    <a:lstStyle/>
                    <a:p>
                      <a:pPr algn="ctr">
                        <a:lnSpc>
                          <a:spcPct val="107000"/>
                        </a:lnSpc>
                        <a:spcAft>
                          <a:spcPts val="800"/>
                        </a:spcAft>
                      </a:pPr>
                      <a:r>
                        <a:rPr lang="en-MY" sz="1000" kern="100" dirty="0">
                          <a:effectLst/>
                        </a:rPr>
                        <a:t>Class 5</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Site Safety Induction, First Aid &amp; Site Housekeeping</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095895599"/>
                  </a:ext>
                </a:extLst>
              </a:tr>
              <a:tr h="223200">
                <a:tc>
                  <a:txBody>
                    <a:bodyPr/>
                    <a:lstStyle/>
                    <a:p>
                      <a:pPr algn="ctr">
                        <a:lnSpc>
                          <a:spcPct val="107000"/>
                        </a:lnSpc>
                        <a:spcAft>
                          <a:spcPts val="800"/>
                        </a:spcAft>
                      </a:pPr>
                      <a:r>
                        <a:rPr lang="en-MY" sz="1000" kern="100" dirty="0">
                          <a:effectLst/>
                        </a:rPr>
                        <a:t>Class 6</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Safety Information &amp; Reporting</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226268436"/>
                  </a:ext>
                </a:extLst>
              </a:tr>
              <a:tr h="223200">
                <a:tc>
                  <a:txBody>
                    <a:bodyPr/>
                    <a:lstStyle/>
                    <a:p>
                      <a:pPr algn="ctr">
                        <a:lnSpc>
                          <a:spcPct val="107000"/>
                        </a:lnSpc>
                        <a:spcAft>
                          <a:spcPts val="800"/>
                        </a:spcAft>
                      </a:pPr>
                      <a:r>
                        <a:rPr lang="en-MY" sz="1000" kern="100" dirty="0">
                          <a:effectLst/>
                        </a:rPr>
                        <a:t>Class 7</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Install &amp; Insulate Ducting System + Typical Detail - Ducting + Welded Duct Installation</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561458673"/>
                  </a:ext>
                </a:extLst>
              </a:tr>
              <a:tr h="223200">
                <a:tc>
                  <a:txBody>
                    <a:bodyPr/>
                    <a:lstStyle/>
                    <a:p>
                      <a:pPr algn="ctr">
                        <a:lnSpc>
                          <a:spcPct val="107000"/>
                        </a:lnSpc>
                        <a:spcAft>
                          <a:spcPts val="800"/>
                        </a:spcAft>
                      </a:pPr>
                      <a:r>
                        <a:rPr lang="en-MY" sz="1000" kern="100" dirty="0">
                          <a:effectLst/>
                        </a:rPr>
                        <a:t>Class 8</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Chilled Condenser Water Pipe Installation + Typical Detail - Chilled Condenser Water Pipe</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631997641"/>
                  </a:ext>
                </a:extLst>
              </a:tr>
              <a:tr h="223200">
                <a:tc>
                  <a:txBody>
                    <a:bodyPr/>
                    <a:lstStyle/>
                    <a:p>
                      <a:pPr algn="ctr">
                        <a:lnSpc>
                          <a:spcPct val="107000"/>
                        </a:lnSpc>
                        <a:spcAft>
                          <a:spcPts val="800"/>
                        </a:spcAft>
                      </a:pPr>
                      <a:r>
                        <a:rPr lang="en-MY" sz="1000" kern="100" dirty="0">
                          <a:effectLst/>
                        </a:rPr>
                        <a:t>Class 9</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Copper Piping</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133738353"/>
                  </a:ext>
                </a:extLst>
              </a:tr>
              <a:tr h="223200">
                <a:tc>
                  <a:txBody>
                    <a:bodyPr/>
                    <a:lstStyle/>
                    <a:p>
                      <a:pPr algn="ctr">
                        <a:lnSpc>
                          <a:spcPct val="107000"/>
                        </a:lnSpc>
                        <a:spcAft>
                          <a:spcPts val="800"/>
                        </a:spcAft>
                      </a:pPr>
                      <a:r>
                        <a:rPr lang="en-MY" sz="1000" kern="100" dirty="0">
                          <a:effectLst/>
                        </a:rPr>
                        <a:t>Class 10</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Cleanroom Panel Installation</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583423030"/>
                  </a:ext>
                </a:extLst>
              </a:tr>
              <a:tr h="223200">
                <a:tc>
                  <a:txBody>
                    <a:bodyPr/>
                    <a:lstStyle/>
                    <a:p>
                      <a:pPr algn="ctr">
                        <a:lnSpc>
                          <a:spcPct val="107000"/>
                        </a:lnSpc>
                        <a:spcAft>
                          <a:spcPts val="800"/>
                        </a:spcAft>
                      </a:pPr>
                      <a:r>
                        <a:rPr lang="en-MY" sz="1000" kern="100" dirty="0">
                          <a:effectLst/>
                        </a:rPr>
                        <a:t>Class 11</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a:effectLst/>
                        </a:rPr>
                        <a:t>Electrical Board Installation</a:t>
                      </a:r>
                      <a:endParaRPr lang="en-MY" sz="900" b="0" kern="10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226324375"/>
                  </a:ext>
                </a:extLst>
              </a:tr>
              <a:tr h="223200">
                <a:tc>
                  <a:txBody>
                    <a:bodyPr/>
                    <a:lstStyle/>
                    <a:p>
                      <a:pPr algn="ctr">
                        <a:lnSpc>
                          <a:spcPct val="107000"/>
                        </a:lnSpc>
                        <a:spcAft>
                          <a:spcPts val="800"/>
                        </a:spcAft>
                      </a:pPr>
                      <a:r>
                        <a:rPr lang="en-MY" sz="1000" kern="100" dirty="0">
                          <a:effectLst/>
                        </a:rPr>
                        <a:t>Class 12</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Self-Levelling Epoxy Floor Installation </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707053596"/>
                  </a:ext>
                </a:extLst>
              </a:tr>
              <a:tr h="223200">
                <a:tc>
                  <a:txBody>
                    <a:bodyPr/>
                    <a:lstStyle/>
                    <a:p>
                      <a:pPr algn="ctr">
                        <a:lnSpc>
                          <a:spcPct val="107000"/>
                        </a:lnSpc>
                        <a:spcAft>
                          <a:spcPts val="800"/>
                        </a:spcAft>
                      </a:pPr>
                      <a:r>
                        <a:rPr lang="en-MY" sz="1000" kern="100" dirty="0">
                          <a:effectLst/>
                        </a:rPr>
                        <a:t>Class 13</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AHU &amp; FCU Installation </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624336923"/>
                  </a:ext>
                </a:extLst>
              </a:tr>
              <a:tr h="223200">
                <a:tc>
                  <a:txBody>
                    <a:bodyPr/>
                    <a:lstStyle/>
                    <a:p>
                      <a:pPr algn="ctr">
                        <a:lnSpc>
                          <a:spcPct val="107000"/>
                        </a:lnSpc>
                        <a:spcAft>
                          <a:spcPts val="800"/>
                        </a:spcAft>
                      </a:pPr>
                      <a:r>
                        <a:rPr lang="en-MY" sz="1000" kern="100" dirty="0">
                          <a:effectLst/>
                        </a:rPr>
                        <a:t>Class 14</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HEPA Filter Installation (Chamber &amp; Terminal)</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068181165"/>
                  </a:ext>
                </a:extLst>
              </a:tr>
              <a:tr h="223200">
                <a:tc>
                  <a:txBody>
                    <a:bodyPr/>
                    <a:lstStyle/>
                    <a:p>
                      <a:pPr algn="ctr">
                        <a:lnSpc>
                          <a:spcPct val="107000"/>
                        </a:lnSpc>
                        <a:spcAft>
                          <a:spcPts val="800"/>
                        </a:spcAft>
                      </a:pPr>
                      <a:r>
                        <a:rPr lang="en-MY" sz="1000" kern="100" dirty="0">
                          <a:effectLst/>
                        </a:rPr>
                        <a:t>Class 15</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Cleanroom Technical Cleaning</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953474597"/>
                  </a:ext>
                </a:extLst>
              </a:tr>
              <a:tr h="223200">
                <a:tc>
                  <a:txBody>
                    <a:bodyPr/>
                    <a:lstStyle/>
                    <a:p>
                      <a:pPr algn="ctr">
                        <a:lnSpc>
                          <a:spcPct val="107000"/>
                        </a:lnSpc>
                        <a:spcAft>
                          <a:spcPts val="800"/>
                        </a:spcAft>
                      </a:pPr>
                      <a:r>
                        <a:rPr lang="en-MY" sz="1000" kern="100" dirty="0">
                          <a:effectLst/>
                        </a:rPr>
                        <a:t>Class 16</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Site Demobilization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604449169"/>
                  </a:ext>
                </a:extLst>
              </a:tr>
              <a:tr h="223200">
                <a:tc>
                  <a:txBody>
                    <a:bodyPr/>
                    <a:lstStyle/>
                    <a:p>
                      <a:pPr algn="ctr">
                        <a:lnSpc>
                          <a:spcPct val="107000"/>
                        </a:lnSpc>
                        <a:spcAft>
                          <a:spcPts val="800"/>
                        </a:spcAft>
                      </a:pPr>
                      <a:r>
                        <a:rPr lang="en-MY" sz="1000" kern="100" dirty="0">
                          <a:effectLst/>
                        </a:rPr>
                        <a:t>Class 17</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Electrical &amp; Wiring Installation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141147536"/>
                  </a:ext>
                </a:extLst>
              </a:tr>
              <a:tr h="223200">
                <a:tc>
                  <a:txBody>
                    <a:bodyPr/>
                    <a:lstStyle/>
                    <a:p>
                      <a:pPr algn="ctr">
                        <a:lnSpc>
                          <a:spcPct val="107000"/>
                        </a:lnSpc>
                        <a:spcAft>
                          <a:spcPts val="800"/>
                        </a:spcAft>
                      </a:pPr>
                      <a:r>
                        <a:rPr lang="en-MY" sz="1000" kern="100" dirty="0">
                          <a:effectLst/>
                        </a:rPr>
                        <a:t>Class 18</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Pass Box Installation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720810021"/>
                  </a:ext>
                </a:extLst>
              </a:tr>
              <a:tr h="223200">
                <a:tc>
                  <a:txBody>
                    <a:bodyPr/>
                    <a:lstStyle/>
                    <a:p>
                      <a:pPr algn="ctr">
                        <a:lnSpc>
                          <a:spcPct val="107000"/>
                        </a:lnSpc>
                        <a:spcAft>
                          <a:spcPts val="800"/>
                        </a:spcAft>
                      </a:pPr>
                      <a:r>
                        <a:rPr lang="en-MY" sz="1000" kern="100" dirty="0">
                          <a:effectLst/>
                        </a:rPr>
                        <a:t>Class 19</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HVAC Air Balancing &amp; Pressure Gauge Installation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927490356"/>
                  </a:ext>
                </a:extLst>
              </a:tr>
              <a:tr h="223200">
                <a:tc>
                  <a:txBody>
                    <a:bodyPr/>
                    <a:lstStyle/>
                    <a:p>
                      <a:pPr algn="ctr">
                        <a:lnSpc>
                          <a:spcPct val="107000"/>
                        </a:lnSpc>
                        <a:spcAft>
                          <a:spcPts val="800"/>
                        </a:spcAft>
                      </a:pPr>
                      <a:r>
                        <a:rPr lang="en-MY" sz="1000" kern="100" dirty="0">
                          <a:effectLst/>
                        </a:rPr>
                        <a:t>Class 20</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T</a:t>
                      </a:r>
                      <a:r>
                        <a:rPr lang="en-MY" sz="1000" b="0" kern="100" dirty="0" err="1">
                          <a:effectLst/>
                          <a:latin typeface="+mn-lt"/>
                          <a:ea typeface="Calibri" panose="020F0502020204030204" pitchFamily="34" charset="0"/>
                          <a:cs typeface="Times New Roman" panose="02020603050405020304" pitchFamily="18" charset="0"/>
                        </a:rPr>
                        <a:t>esting</a:t>
                      </a:r>
                      <a:r>
                        <a:rPr lang="en-MY" sz="1000" b="0" kern="100" dirty="0">
                          <a:effectLst/>
                          <a:latin typeface="+mn-lt"/>
                          <a:ea typeface="Calibri" panose="020F0502020204030204" pitchFamily="34" charset="0"/>
                          <a:cs typeface="Times New Roman" panose="02020603050405020304" pitchFamily="18" charset="0"/>
                        </a:rPr>
                        <a:t> &amp; Commissioning</a:t>
                      </a:r>
                    </a:p>
                  </a:txBody>
                  <a:tcPr marL="56369" marR="56369" marT="0" marB="0" anchor="ctr"/>
                </a:tc>
                <a:extLst>
                  <a:ext uri="{0D108BD9-81ED-4DB2-BD59-A6C34878D82A}">
                    <a16:rowId xmlns:a16="http://schemas.microsoft.com/office/drawing/2014/main" val="2863706652"/>
                  </a:ext>
                </a:extLst>
              </a:tr>
            </a:tbl>
          </a:graphicData>
        </a:graphic>
      </p:graphicFrame>
    </p:spTree>
    <p:extLst>
      <p:ext uri="{BB962C8B-B14F-4D97-AF65-F5344CB8AC3E}">
        <p14:creationId xmlns:p14="http://schemas.microsoft.com/office/powerpoint/2010/main" val="339524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CD41E-9BDD-439E-479C-645C335F69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C1FBA1-9A31-BB92-26E6-664E784CD947}"/>
              </a:ext>
            </a:extLst>
          </p:cNvPr>
          <p:cNvSpPr txBox="1"/>
          <p:nvPr/>
        </p:nvSpPr>
        <p:spPr>
          <a:xfrm>
            <a:off x="333324" y="638689"/>
            <a:ext cx="5423280" cy="461665"/>
          </a:xfrm>
          <a:prstGeom prst="rect">
            <a:avLst/>
          </a:prstGeom>
          <a:noFill/>
        </p:spPr>
        <p:txBody>
          <a:bodyPr wrap="none" rtlCol="0">
            <a:spAutoFit/>
          </a:bodyPr>
          <a:lstStyle/>
          <a:p>
            <a:r>
              <a:rPr lang="en-US" b="1" dirty="0">
                <a:latin typeface="+mn-lt"/>
              </a:rPr>
              <a:t>New Staff Reporting : Jan-2026 to Mar-2026</a:t>
            </a:r>
          </a:p>
        </p:txBody>
      </p:sp>
      <p:pic>
        <p:nvPicPr>
          <p:cNvPr id="5" name="Picture 4">
            <a:extLst>
              <a:ext uri="{FF2B5EF4-FFF2-40B4-BE49-F238E27FC236}">
                <a16:creationId xmlns:a16="http://schemas.microsoft.com/office/drawing/2014/main" id="{4A4C79CC-B1BB-A100-78E8-22611C4467DA}"/>
              </a:ext>
            </a:extLst>
          </p:cNvPr>
          <p:cNvPicPr>
            <a:picLocks noChangeAspect="1"/>
          </p:cNvPicPr>
          <p:nvPr/>
        </p:nvPicPr>
        <p:blipFill>
          <a:blip r:embed="rId3"/>
          <a:stretch>
            <a:fillRect/>
          </a:stretch>
        </p:blipFill>
        <p:spPr>
          <a:xfrm>
            <a:off x="6913548" y="9463"/>
            <a:ext cx="2230452" cy="1090891"/>
          </a:xfrm>
          <a:prstGeom prst="rect">
            <a:avLst/>
          </a:prstGeom>
        </p:spPr>
      </p:pic>
      <p:graphicFrame>
        <p:nvGraphicFramePr>
          <p:cNvPr id="7" name="Table 6">
            <a:extLst>
              <a:ext uri="{FF2B5EF4-FFF2-40B4-BE49-F238E27FC236}">
                <a16:creationId xmlns:a16="http://schemas.microsoft.com/office/drawing/2014/main" id="{ED3B1EB0-62A3-F5AD-2F5D-B82EF456651C}"/>
              </a:ext>
            </a:extLst>
          </p:cNvPr>
          <p:cNvGraphicFramePr>
            <a:graphicFrameLocks noGrp="1"/>
          </p:cNvGraphicFramePr>
          <p:nvPr>
            <p:extLst>
              <p:ext uri="{D42A27DB-BD31-4B8C-83A1-F6EECF244321}">
                <p14:modId xmlns:p14="http://schemas.microsoft.com/office/powerpoint/2010/main" val="4130244254"/>
              </p:ext>
            </p:extLst>
          </p:nvPr>
        </p:nvGraphicFramePr>
        <p:xfrm>
          <a:off x="387605" y="1456821"/>
          <a:ext cx="8589054" cy="4338320"/>
        </p:xfrm>
        <a:graphic>
          <a:graphicData uri="http://schemas.openxmlformats.org/drawingml/2006/table">
            <a:tbl>
              <a:tblPr firstRow="1" bandRow="1">
                <a:tableStyleId>{5C22544A-7EE6-4342-B048-85BDC9FD1C3A}</a:tableStyleId>
              </a:tblPr>
              <a:tblGrid>
                <a:gridCol w="931406">
                  <a:extLst>
                    <a:ext uri="{9D8B030D-6E8A-4147-A177-3AD203B41FA5}">
                      <a16:colId xmlns:a16="http://schemas.microsoft.com/office/drawing/2014/main" val="3536590743"/>
                    </a:ext>
                  </a:extLst>
                </a:gridCol>
                <a:gridCol w="2207384">
                  <a:extLst>
                    <a:ext uri="{9D8B030D-6E8A-4147-A177-3AD203B41FA5}">
                      <a16:colId xmlns:a16="http://schemas.microsoft.com/office/drawing/2014/main" val="4116917365"/>
                    </a:ext>
                  </a:extLst>
                </a:gridCol>
                <a:gridCol w="2742923">
                  <a:extLst>
                    <a:ext uri="{9D8B030D-6E8A-4147-A177-3AD203B41FA5}">
                      <a16:colId xmlns:a16="http://schemas.microsoft.com/office/drawing/2014/main" val="1590776749"/>
                    </a:ext>
                  </a:extLst>
                </a:gridCol>
                <a:gridCol w="2707341">
                  <a:extLst>
                    <a:ext uri="{9D8B030D-6E8A-4147-A177-3AD203B41FA5}">
                      <a16:colId xmlns:a16="http://schemas.microsoft.com/office/drawing/2014/main" val="1743795139"/>
                    </a:ext>
                  </a:extLst>
                </a:gridCol>
              </a:tblGrid>
              <a:tr h="370840">
                <a:tc>
                  <a:txBody>
                    <a:bodyPr/>
                    <a:lstStyle/>
                    <a:p>
                      <a:r>
                        <a:rPr lang="en-US" sz="1200" dirty="0"/>
                        <a:t>Month</a:t>
                      </a:r>
                      <a:endParaRPr lang="en-MY" sz="1200" dirty="0"/>
                    </a:p>
                  </a:txBody>
                  <a:tcPr/>
                </a:tc>
                <a:tc>
                  <a:txBody>
                    <a:bodyPr/>
                    <a:lstStyle/>
                    <a:p>
                      <a:r>
                        <a:rPr lang="en-US" sz="1200" dirty="0"/>
                        <a:t>Name</a:t>
                      </a:r>
                      <a:endParaRPr lang="en-MY" sz="1200" dirty="0"/>
                    </a:p>
                  </a:txBody>
                  <a:tcPr/>
                </a:tc>
                <a:tc>
                  <a:txBody>
                    <a:bodyPr/>
                    <a:lstStyle/>
                    <a:p>
                      <a:r>
                        <a:rPr lang="en-US" sz="1200" dirty="0"/>
                        <a:t>Position</a:t>
                      </a:r>
                      <a:endParaRPr lang="en-MY" sz="1200" dirty="0"/>
                    </a:p>
                  </a:txBody>
                  <a:tcPr/>
                </a:tc>
                <a:tc>
                  <a:txBody>
                    <a:bodyPr/>
                    <a:lstStyle/>
                    <a:p>
                      <a:r>
                        <a:rPr lang="en-US" sz="1200" dirty="0"/>
                        <a:t>Department / Project</a:t>
                      </a:r>
                      <a:endParaRPr lang="en-MY" sz="1200" dirty="0"/>
                    </a:p>
                  </a:txBody>
                  <a:tcPr/>
                </a:tc>
                <a:extLst>
                  <a:ext uri="{0D108BD9-81ED-4DB2-BD59-A6C34878D82A}">
                    <a16:rowId xmlns:a16="http://schemas.microsoft.com/office/drawing/2014/main" val="2552850930"/>
                  </a:ext>
                </a:extLst>
              </a:tr>
              <a:tr h="370840">
                <a:tc>
                  <a:txBody>
                    <a:bodyPr/>
                    <a:lstStyle/>
                    <a:p>
                      <a:r>
                        <a:rPr lang="en-US" sz="1200" dirty="0"/>
                        <a:t>Jan-2026</a:t>
                      </a:r>
                      <a:endParaRPr lang="en-MY" sz="1200" dirty="0"/>
                    </a:p>
                  </a:txBody>
                  <a:tcPr/>
                </a:tc>
                <a:tc>
                  <a:txBody>
                    <a:bodyPr/>
                    <a:lstStyle/>
                    <a:p>
                      <a:r>
                        <a:rPr lang="en-US" sz="1200" dirty="0"/>
                        <a:t>Mohamad Zulfadhli Bin Zulkepli</a:t>
                      </a:r>
                      <a:endParaRPr lang="en-MY" sz="1200" dirty="0"/>
                    </a:p>
                  </a:txBody>
                  <a:tcPr/>
                </a:tc>
                <a:tc>
                  <a:txBody>
                    <a:bodyPr/>
                    <a:lstStyle/>
                    <a:p>
                      <a:r>
                        <a:rPr lang="en-US" sz="1200" dirty="0"/>
                        <a:t>Engineer – Project</a:t>
                      </a:r>
                      <a:endParaRPr lang="en-MY" sz="1200" dirty="0"/>
                    </a:p>
                  </a:txBody>
                  <a:tcPr/>
                </a:tc>
                <a:tc>
                  <a:txBody>
                    <a:bodyPr/>
                    <a:lstStyle/>
                    <a:p>
                      <a:r>
                        <a:rPr lang="en-US" sz="1200" dirty="0"/>
                        <a:t>Engineering</a:t>
                      </a:r>
                      <a:endParaRPr lang="en-MY" sz="1200" dirty="0"/>
                    </a:p>
                  </a:txBody>
                  <a:tcPr/>
                </a:tc>
                <a:extLst>
                  <a:ext uri="{0D108BD9-81ED-4DB2-BD59-A6C34878D82A}">
                    <a16:rowId xmlns:a16="http://schemas.microsoft.com/office/drawing/2014/main" val="4031798497"/>
                  </a:ext>
                </a:extLst>
              </a:tr>
              <a:tr h="370840">
                <a:tc>
                  <a:txBody>
                    <a:bodyPr/>
                    <a:lstStyle/>
                    <a:p>
                      <a:endParaRPr lang="en-MY" sz="1200" dirty="0"/>
                    </a:p>
                  </a:txBody>
                  <a:tcPr/>
                </a:tc>
                <a:tc>
                  <a:txBody>
                    <a:bodyPr/>
                    <a:lstStyle/>
                    <a:p>
                      <a:r>
                        <a:rPr lang="en-MY" sz="1200" dirty="0"/>
                        <a:t>Nabila Nurashyura Binti Norazlee</a:t>
                      </a:r>
                    </a:p>
                  </a:txBody>
                  <a:tcPr/>
                </a:tc>
                <a:tc>
                  <a:txBody>
                    <a:bodyPr/>
                    <a:lstStyle/>
                    <a:p>
                      <a:r>
                        <a:rPr lang="en-US" sz="1200" dirty="0"/>
                        <a:t>Executive – Document Controller cum Project Admin</a:t>
                      </a:r>
                      <a:endParaRPr lang="en-MY" sz="1200" dirty="0"/>
                    </a:p>
                  </a:txBody>
                  <a:tcPr/>
                </a:tc>
                <a:tc>
                  <a:txBody>
                    <a:bodyPr/>
                    <a:lstStyle/>
                    <a:p>
                      <a:r>
                        <a:rPr lang="en-US" sz="1200" dirty="0"/>
                        <a:t>Project  &amp; Construction</a:t>
                      </a:r>
                      <a:endParaRPr lang="en-MY" sz="1200" dirty="0"/>
                    </a:p>
                  </a:txBody>
                  <a:tcPr/>
                </a:tc>
                <a:extLst>
                  <a:ext uri="{0D108BD9-81ED-4DB2-BD59-A6C34878D82A}">
                    <a16:rowId xmlns:a16="http://schemas.microsoft.com/office/drawing/2014/main" val="2904051999"/>
                  </a:ext>
                </a:extLst>
              </a:tr>
              <a:tr h="370840">
                <a:tc>
                  <a:txBody>
                    <a:bodyPr/>
                    <a:lstStyle/>
                    <a:p>
                      <a:r>
                        <a:rPr lang="en-US" sz="1200" dirty="0"/>
                        <a:t>Feb-2026</a:t>
                      </a:r>
                      <a:endParaRPr lang="en-MY" sz="1200" dirty="0"/>
                    </a:p>
                  </a:txBody>
                  <a:tcPr/>
                </a:tc>
                <a:tc>
                  <a:txBody>
                    <a:bodyPr/>
                    <a:lstStyle/>
                    <a:p>
                      <a:r>
                        <a:rPr lang="en-MY" sz="1200" dirty="0"/>
                        <a:t>Noraini Binti Ruslan</a:t>
                      </a:r>
                    </a:p>
                  </a:txBody>
                  <a:tcPr/>
                </a:tc>
                <a:tc>
                  <a:txBody>
                    <a:bodyPr/>
                    <a:lstStyle/>
                    <a:p>
                      <a:r>
                        <a:rPr lang="en-US" sz="1200" dirty="0"/>
                        <a:t>Executive – Document Controller </a:t>
                      </a:r>
                      <a:endParaRPr lang="en-MY" sz="1200" dirty="0"/>
                    </a:p>
                  </a:txBody>
                  <a:tcPr/>
                </a:tc>
                <a:tc>
                  <a:txBody>
                    <a:bodyPr/>
                    <a:lstStyle/>
                    <a:p>
                      <a:r>
                        <a:rPr lang="en-US" sz="1200" dirty="0"/>
                        <a:t>Engineering</a:t>
                      </a:r>
                      <a:endParaRPr lang="en-MY" sz="1200" dirty="0"/>
                    </a:p>
                  </a:txBody>
                  <a:tcPr/>
                </a:tc>
                <a:extLst>
                  <a:ext uri="{0D108BD9-81ED-4DB2-BD59-A6C34878D82A}">
                    <a16:rowId xmlns:a16="http://schemas.microsoft.com/office/drawing/2014/main" val="1170642594"/>
                  </a:ext>
                </a:extLst>
              </a:tr>
              <a:tr h="370840">
                <a:tc>
                  <a:txBody>
                    <a:bodyPr/>
                    <a:lstStyle/>
                    <a:p>
                      <a:endParaRPr lang="en-MY" sz="1200" dirty="0"/>
                    </a:p>
                  </a:txBody>
                  <a:tcPr/>
                </a:tc>
                <a:tc>
                  <a:txBody>
                    <a:bodyPr/>
                    <a:lstStyle/>
                    <a:p>
                      <a:r>
                        <a:rPr lang="en-MY" sz="1200" dirty="0"/>
                        <a:t>Muhammad Hazim Bin Mahadi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Project &amp; Construction – PDEX02</a:t>
                      </a:r>
                      <a:endParaRPr lang="en-MY" sz="1200" dirty="0"/>
                    </a:p>
                  </a:txBody>
                  <a:tcPr/>
                </a:tc>
                <a:extLst>
                  <a:ext uri="{0D108BD9-81ED-4DB2-BD59-A6C34878D82A}">
                    <a16:rowId xmlns:a16="http://schemas.microsoft.com/office/drawing/2014/main" val="891734027"/>
                  </a:ext>
                </a:extLst>
              </a:tr>
              <a:tr h="370840">
                <a:tc>
                  <a:txBody>
                    <a:bodyPr/>
                    <a:lstStyle/>
                    <a:p>
                      <a:endParaRPr lang="en-MY" sz="1200" dirty="0"/>
                    </a:p>
                  </a:txBody>
                  <a:tcPr/>
                </a:tc>
                <a:tc>
                  <a:txBody>
                    <a:bodyPr/>
                    <a:lstStyle/>
                    <a:p>
                      <a:r>
                        <a:rPr lang="en-MY" sz="1200" dirty="0"/>
                        <a:t>Azfar Aeiman Bin Zulkifli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Supervisor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Project &amp; Construction – PGSK02 / JGSK57</a:t>
                      </a:r>
                      <a:endParaRPr lang="en-MY" sz="1200" dirty="0"/>
                    </a:p>
                  </a:txBody>
                  <a:tcPr/>
                </a:tc>
                <a:extLst>
                  <a:ext uri="{0D108BD9-81ED-4DB2-BD59-A6C34878D82A}">
                    <a16:rowId xmlns:a16="http://schemas.microsoft.com/office/drawing/2014/main" val="2754771344"/>
                  </a:ext>
                </a:extLst>
              </a:tr>
              <a:tr h="370840">
                <a:tc>
                  <a:txBody>
                    <a:bodyPr/>
                    <a:lstStyle/>
                    <a:p>
                      <a:r>
                        <a:rPr lang="en-US" sz="1200" dirty="0"/>
                        <a:t>Mar-2026</a:t>
                      </a:r>
                      <a:endParaRPr lang="en-MY" sz="1200" dirty="0"/>
                    </a:p>
                  </a:txBody>
                  <a:tcPr/>
                </a:tc>
                <a:tc>
                  <a:txBody>
                    <a:bodyPr/>
                    <a:lstStyle/>
                    <a:p>
                      <a:r>
                        <a:rPr lang="en-MY" sz="1200" dirty="0"/>
                        <a:t>Lim Zhi Qin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Senior Engineer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Engineering / PGSK02</a:t>
                      </a:r>
                      <a:endParaRPr lang="en-MY" sz="1200" dirty="0"/>
                    </a:p>
                  </a:txBody>
                  <a:tcPr/>
                </a:tc>
                <a:extLst>
                  <a:ext uri="{0D108BD9-81ED-4DB2-BD59-A6C34878D82A}">
                    <a16:rowId xmlns:a16="http://schemas.microsoft.com/office/drawing/2014/main" val="1103678068"/>
                  </a:ext>
                </a:extLst>
              </a:tr>
              <a:tr h="370840">
                <a:tc>
                  <a:txBody>
                    <a:bodyPr/>
                    <a:lstStyle/>
                    <a:p>
                      <a:endParaRPr lang="en-MY" sz="1200" dirty="0"/>
                    </a:p>
                  </a:txBody>
                  <a:tcPr/>
                </a:tc>
                <a:tc>
                  <a:txBody>
                    <a:bodyPr/>
                    <a:lstStyle/>
                    <a:p>
                      <a:r>
                        <a:rPr lang="en-MY" sz="1200" dirty="0"/>
                        <a:t>Muhammad Hafni Syakir Bin Abdul Aziz</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Executive – Document Controller </a:t>
                      </a:r>
                      <a:endParaRPr lang="en-MY"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CTD / PDEX02</a:t>
                      </a:r>
                      <a:endParaRPr lang="en-MY" sz="1200" dirty="0"/>
                    </a:p>
                  </a:txBody>
                  <a:tcPr/>
                </a:tc>
                <a:extLst>
                  <a:ext uri="{0D108BD9-81ED-4DB2-BD59-A6C34878D82A}">
                    <a16:rowId xmlns:a16="http://schemas.microsoft.com/office/drawing/2014/main" val="1934129374"/>
                  </a:ext>
                </a:extLst>
              </a:tr>
              <a:tr h="370840">
                <a:tc>
                  <a:txBody>
                    <a:bodyPr/>
                    <a:lstStyle/>
                    <a:p>
                      <a:endParaRPr lang="en-MY" sz="1200" dirty="0"/>
                    </a:p>
                  </a:txBody>
                  <a:tcPr/>
                </a:tc>
                <a:tc>
                  <a:txBody>
                    <a:bodyPr/>
                    <a:lstStyle/>
                    <a:p>
                      <a:r>
                        <a:rPr lang="en-MY" sz="1200" dirty="0"/>
                        <a:t>Amri Mukhlis Bin Idris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Executive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Engineering / JGSC10</a:t>
                      </a:r>
                      <a:endParaRPr lang="en-MY" sz="1200" dirty="0"/>
                    </a:p>
                  </a:txBody>
                  <a:tcPr/>
                </a:tc>
                <a:extLst>
                  <a:ext uri="{0D108BD9-81ED-4DB2-BD59-A6C34878D82A}">
                    <a16:rowId xmlns:a16="http://schemas.microsoft.com/office/drawing/2014/main" val="2202131534"/>
                  </a:ext>
                </a:extLst>
              </a:tr>
              <a:tr h="370840">
                <a:tc>
                  <a:txBody>
                    <a:bodyPr/>
                    <a:lstStyle/>
                    <a:p>
                      <a:endParaRPr lang="en-MY" sz="1200" dirty="0"/>
                    </a:p>
                  </a:txBody>
                  <a:tcPr/>
                </a:tc>
                <a:tc>
                  <a:txBody>
                    <a:bodyPr/>
                    <a:lstStyle/>
                    <a:p>
                      <a:r>
                        <a:rPr lang="en-MY" sz="1200" dirty="0"/>
                        <a:t>Muhammad Nuriman Bin Mohd Ismam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Executive – Project</a:t>
                      </a:r>
                      <a:endParaRPr lang="en-MY"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Engineering / PPLS04</a:t>
                      </a:r>
                      <a:endParaRPr lang="en-MY" sz="1200" dirty="0"/>
                    </a:p>
                  </a:txBody>
                  <a:tcPr/>
                </a:tc>
                <a:extLst>
                  <a:ext uri="{0D108BD9-81ED-4DB2-BD59-A6C34878D82A}">
                    <a16:rowId xmlns:a16="http://schemas.microsoft.com/office/drawing/2014/main" val="3180837530"/>
                  </a:ext>
                </a:extLst>
              </a:tr>
              <a:tr h="370840">
                <a:tc>
                  <a:txBody>
                    <a:bodyPr/>
                    <a:lstStyle/>
                    <a:p>
                      <a:endParaRPr lang="en-MY" sz="1200" dirty="0"/>
                    </a:p>
                  </a:txBody>
                  <a:tcPr/>
                </a:tc>
                <a:tc>
                  <a:txBody>
                    <a:bodyPr/>
                    <a:lstStyle/>
                    <a:p>
                      <a:r>
                        <a:rPr lang="en-MY" sz="1200" dirty="0"/>
                        <a:t>Shahril Azri Haikal Bin Wasrilbayura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Executive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CTD / PDEX02</a:t>
                      </a:r>
                      <a:endParaRPr lang="en-MY" sz="1200" dirty="0"/>
                    </a:p>
                  </a:txBody>
                  <a:tcPr/>
                </a:tc>
                <a:extLst>
                  <a:ext uri="{0D108BD9-81ED-4DB2-BD59-A6C34878D82A}">
                    <a16:rowId xmlns:a16="http://schemas.microsoft.com/office/drawing/2014/main" val="848733595"/>
                  </a:ext>
                </a:extLst>
              </a:tr>
            </a:tbl>
          </a:graphicData>
        </a:graphic>
      </p:graphicFrame>
    </p:spTree>
    <p:extLst>
      <p:ext uri="{BB962C8B-B14F-4D97-AF65-F5344CB8AC3E}">
        <p14:creationId xmlns:p14="http://schemas.microsoft.com/office/powerpoint/2010/main" val="2399975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A6272-907D-95E7-8230-44BF229CF2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A0BD086-562D-7138-4C08-CE94E3503F96}"/>
              </a:ext>
            </a:extLst>
          </p:cNvPr>
          <p:cNvSpPr txBox="1"/>
          <p:nvPr/>
        </p:nvSpPr>
        <p:spPr>
          <a:xfrm>
            <a:off x="299506" y="639234"/>
            <a:ext cx="7086842" cy="461665"/>
          </a:xfrm>
          <a:prstGeom prst="rect">
            <a:avLst/>
          </a:prstGeom>
          <a:noFill/>
        </p:spPr>
        <p:txBody>
          <a:bodyPr wrap="square" rtlCol="0">
            <a:spAutoFit/>
          </a:bodyPr>
          <a:lstStyle/>
          <a:p>
            <a:r>
              <a:rPr lang="en-US" b="1" dirty="0">
                <a:latin typeface="+mn-lt"/>
              </a:rPr>
              <a:t>Class &amp; Topic Proposed for Year 2026</a:t>
            </a:r>
          </a:p>
        </p:txBody>
      </p:sp>
      <p:graphicFrame>
        <p:nvGraphicFramePr>
          <p:cNvPr id="3" name="Table 2">
            <a:extLst>
              <a:ext uri="{FF2B5EF4-FFF2-40B4-BE49-F238E27FC236}">
                <a16:creationId xmlns:a16="http://schemas.microsoft.com/office/drawing/2014/main" id="{A15D736C-968E-9EDE-5B5A-FCAC759ACCDA}"/>
              </a:ext>
            </a:extLst>
          </p:cNvPr>
          <p:cNvGraphicFramePr>
            <a:graphicFrameLocks noGrp="1"/>
          </p:cNvGraphicFramePr>
          <p:nvPr/>
        </p:nvGraphicFramePr>
        <p:xfrm>
          <a:off x="379012" y="1344579"/>
          <a:ext cx="7322168" cy="4788000"/>
        </p:xfrm>
        <a:graphic>
          <a:graphicData uri="http://schemas.openxmlformats.org/drawingml/2006/table">
            <a:tbl>
              <a:tblPr firstRow="1" firstCol="1" bandRow="1">
                <a:tableStyleId>{93296810-A885-4BE3-A3E7-6D5BEEA58F35}</a:tableStyleId>
              </a:tblPr>
              <a:tblGrid>
                <a:gridCol w="885195">
                  <a:extLst>
                    <a:ext uri="{9D8B030D-6E8A-4147-A177-3AD203B41FA5}">
                      <a16:colId xmlns:a16="http://schemas.microsoft.com/office/drawing/2014/main" val="3627840998"/>
                    </a:ext>
                  </a:extLst>
                </a:gridCol>
                <a:gridCol w="6436973">
                  <a:extLst>
                    <a:ext uri="{9D8B030D-6E8A-4147-A177-3AD203B41FA5}">
                      <a16:colId xmlns:a16="http://schemas.microsoft.com/office/drawing/2014/main" val="594568217"/>
                    </a:ext>
                  </a:extLst>
                </a:gridCol>
              </a:tblGrid>
              <a:tr h="324000">
                <a:tc>
                  <a:txBody>
                    <a:bodyPr/>
                    <a:lstStyle/>
                    <a:p>
                      <a:pPr algn="ctr">
                        <a:lnSpc>
                          <a:spcPct val="107000"/>
                        </a:lnSpc>
                        <a:spcAft>
                          <a:spcPts val="800"/>
                        </a:spcAft>
                      </a:pPr>
                      <a:r>
                        <a:rPr lang="en-MY" sz="1000" kern="100" dirty="0">
                          <a:effectLst/>
                        </a:rPr>
                        <a:t>Class No.</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gn="ctr">
                        <a:lnSpc>
                          <a:spcPct val="107000"/>
                        </a:lnSpc>
                        <a:spcAft>
                          <a:spcPts val="800"/>
                        </a:spcAft>
                      </a:pPr>
                      <a:r>
                        <a:rPr lang="en-MY" sz="1000" kern="100" dirty="0">
                          <a:effectLst/>
                        </a:rPr>
                        <a:t>Training Topic</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159252773"/>
                  </a:ext>
                </a:extLst>
              </a:tr>
              <a:tr h="223200">
                <a:tc>
                  <a:txBody>
                    <a:bodyPr/>
                    <a:lstStyle/>
                    <a:p>
                      <a:pPr algn="ctr">
                        <a:lnSpc>
                          <a:spcPct val="107000"/>
                        </a:lnSpc>
                        <a:spcAft>
                          <a:spcPts val="800"/>
                        </a:spcAft>
                      </a:pPr>
                      <a:r>
                        <a:rPr lang="en-MY" sz="1000" kern="100" dirty="0">
                          <a:effectLst/>
                        </a:rPr>
                        <a:t>Class 21</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Files and Related Document</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4150178059"/>
                  </a:ext>
                </a:extLst>
              </a:tr>
              <a:tr h="223200">
                <a:tc>
                  <a:txBody>
                    <a:bodyPr/>
                    <a:lstStyle/>
                    <a:p>
                      <a:pPr algn="ctr">
                        <a:lnSpc>
                          <a:spcPct val="107000"/>
                        </a:lnSpc>
                        <a:spcAft>
                          <a:spcPts val="800"/>
                        </a:spcAft>
                      </a:pPr>
                      <a:r>
                        <a:rPr lang="en-MY" sz="1000" kern="100" dirty="0">
                          <a:effectLst/>
                        </a:rPr>
                        <a:t>Class 22</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Equipment and Material Lifting</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473431796"/>
                  </a:ext>
                </a:extLst>
              </a:tr>
              <a:tr h="223200">
                <a:tc>
                  <a:txBody>
                    <a:bodyPr/>
                    <a:lstStyle/>
                    <a:p>
                      <a:pPr algn="ctr">
                        <a:lnSpc>
                          <a:spcPct val="107000"/>
                        </a:lnSpc>
                        <a:spcAft>
                          <a:spcPts val="800"/>
                        </a:spcAft>
                      </a:pPr>
                      <a:r>
                        <a:rPr lang="en-MY" sz="1000" kern="100" dirty="0">
                          <a:effectLst/>
                        </a:rPr>
                        <a:t>Class 23</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Delivery Process Flow</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376533176"/>
                  </a:ext>
                </a:extLst>
              </a:tr>
              <a:tr h="223200">
                <a:tc>
                  <a:txBody>
                    <a:bodyPr/>
                    <a:lstStyle/>
                    <a:p>
                      <a:pPr algn="ctr">
                        <a:lnSpc>
                          <a:spcPct val="107000"/>
                        </a:lnSpc>
                        <a:spcAft>
                          <a:spcPts val="800"/>
                        </a:spcAft>
                      </a:pPr>
                      <a:r>
                        <a:rPr lang="en-MY" sz="1000" kern="100" dirty="0">
                          <a:effectLst/>
                        </a:rPr>
                        <a:t>Class 24</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Validation, Commissioning and Qualification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020162792"/>
                  </a:ext>
                </a:extLst>
              </a:tr>
              <a:tr h="223200">
                <a:tc>
                  <a:txBody>
                    <a:bodyPr/>
                    <a:lstStyle/>
                    <a:p>
                      <a:pPr algn="ctr">
                        <a:lnSpc>
                          <a:spcPct val="107000"/>
                        </a:lnSpc>
                        <a:spcAft>
                          <a:spcPts val="800"/>
                        </a:spcAft>
                      </a:pPr>
                      <a:r>
                        <a:rPr lang="en-MY" sz="1000" kern="100" dirty="0">
                          <a:effectLst/>
                        </a:rPr>
                        <a:t>Class 25</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Project Kick Off</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095895599"/>
                  </a:ext>
                </a:extLst>
              </a:tr>
              <a:tr h="223200">
                <a:tc>
                  <a:txBody>
                    <a:bodyPr/>
                    <a:lstStyle/>
                    <a:p>
                      <a:pPr algn="ctr">
                        <a:lnSpc>
                          <a:spcPct val="107000"/>
                        </a:lnSpc>
                        <a:spcAft>
                          <a:spcPts val="800"/>
                        </a:spcAft>
                      </a:pPr>
                      <a:r>
                        <a:rPr lang="en-MY" sz="1000" kern="100" dirty="0">
                          <a:effectLst/>
                        </a:rPr>
                        <a:t>Class 26</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Lead Sheet and Clean Wall Panel Installation for </a:t>
                      </a:r>
                      <a:r>
                        <a:rPr lang="en-MY" sz="1000" b="0" kern="100" dirty="0" err="1">
                          <a:effectLst/>
                        </a:rPr>
                        <a:t>Hotlab</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226268436"/>
                  </a:ext>
                </a:extLst>
              </a:tr>
              <a:tr h="223200">
                <a:tc>
                  <a:txBody>
                    <a:bodyPr/>
                    <a:lstStyle/>
                    <a:p>
                      <a:pPr algn="ctr">
                        <a:lnSpc>
                          <a:spcPct val="107000"/>
                        </a:lnSpc>
                        <a:spcAft>
                          <a:spcPts val="800"/>
                        </a:spcAft>
                      </a:pPr>
                      <a:r>
                        <a:rPr lang="en-MY" sz="1000" kern="100" dirty="0">
                          <a:effectLst/>
                        </a:rPr>
                        <a:t>Class 27</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Design Table Application (Excel) and SAG/RAG Selection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561458673"/>
                  </a:ext>
                </a:extLst>
              </a:tr>
              <a:tr h="223200">
                <a:tc>
                  <a:txBody>
                    <a:bodyPr/>
                    <a:lstStyle/>
                    <a:p>
                      <a:pPr algn="ctr">
                        <a:lnSpc>
                          <a:spcPct val="107000"/>
                        </a:lnSpc>
                        <a:spcAft>
                          <a:spcPts val="800"/>
                        </a:spcAft>
                      </a:pPr>
                      <a:r>
                        <a:rPr lang="en-MY" sz="1000" kern="100" dirty="0">
                          <a:effectLst/>
                        </a:rPr>
                        <a:t>Class 28</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Understanding of Basic HVAC Design, Air Side Filtration System</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631997641"/>
                  </a:ext>
                </a:extLst>
              </a:tr>
              <a:tr h="223200">
                <a:tc>
                  <a:txBody>
                    <a:bodyPr/>
                    <a:lstStyle/>
                    <a:p>
                      <a:pPr algn="ctr">
                        <a:lnSpc>
                          <a:spcPct val="107000"/>
                        </a:lnSpc>
                        <a:spcAft>
                          <a:spcPts val="800"/>
                        </a:spcAft>
                      </a:pPr>
                      <a:r>
                        <a:rPr lang="en-MY" sz="1000" kern="100" dirty="0">
                          <a:effectLst/>
                        </a:rPr>
                        <a:t>Class 29</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err="1">
                          <a:effectLst/>
                        </a:rPr>
                        <a:t>Psychromatic</a:t>
                      </a:r>
                      <a:r>
                        <a:rPr lang="en-MY" sz="1000" b="0" kern="100" dirty="0">
                          <a:effectLst/>
                        </a:rPr>
                        <a:t> Chart Application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133738353"/>
                  </a:ext>
                </a:extLst>
              </a:tr>
              <a:tr h="223200">
                <a:tc>
                  <a:txBody>
                    <a:bodyPr/>
                    <a:lstStyle/>
                    <a:p>
                      <a:pPr algn="ctr">
                        <a:lnSpc>
                          <a:spcPct val="107000"/>
                        </a:lnSpc>
                        <a:spcAft>
                          <a:spcPts val="800"/>
                        </a:spcAft>
                      </a:pPr>
                      <a:r>
                        <a:rPr lang="en-MY" sz="1000" kern="100" dirty="0">
                          <a:effectLst/>
                        </a:rPr>
                        <a:t>Class 30</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HVAC Control System, BMS/EMS General / Typical System</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583423030"/>
                  </a:ext>
                </a:extLst>
              </a:tr>
              <a:tr h="223200">
                <a:tc>
                  <a:txBody>
                    <a:bodyPr/>
                    <a:lstStyle/>
                    <a:p>
                      <a:pPr algn="ctr">
                        <a:lnSpc>
                          <a:spcPct val="107000"/>
                        </a:lnSpc>
                        <a:spcAft>
                          <a:spcPts val="800"/>
                        </a:spcAft>
                      </a:pPr>
                      <a:r>
                        <a:rPr lang="en-MY" sz="1000" kern="100" dirty="0">
                          <a:effectLst/>
                        </a:rPr>
                        <a:t>Class 31</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Duct Sizing, HVAC System</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226324375"/>
                  </a:ext>
                </a:extLst>
              </a:tr>
              <a:tr h="223200">
                <a:tc>
                  <a:txBody>
                    <a:bodyPr/>
                    <a:lstStyle/>
                    <a:p>
                      <a:pPr algn="ctr">
                        <a:lnSpc>
                          <a:spcPct val="107000"/>
                        </a:lnSpc>
                        <a:spcAft>
                          <a:spcPts val="800"/>
                        </a:spcAft>
                      </a:pPr>
                      <a:r>
                        <a:rPr lang="en-MY" sz="1000" kern="100" dirty="0">
                          <a:effectLst/>
                        </a:rPr>
                        <a:t>Class 32</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CHW / CDW Pipe Sizing, System Sizing &amp; Typical P&amp;ID ACAD for the HVAC System</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707053596"/>
                  </a:ext>
                </a:extLst>
              </a:tr>
              <a:tr h="223200">
                <a:tc>
                  <a:txBody>
                    <a:bodyPr/>
                    <a:lstStyle/>
                    <a:p>
                      <a:pPr algn="ctr">
                        <a:lnSpc>
                          <a:spcPct val="107000"/>
                        </a:lnSpc>
                        <a:spcAft>
                          <a:spcPts val="800"/>
                        </a:spcAft>
                      </a:pPr>
                      <a:r>
                        <a:rPr lang="en-MY" sz="1000" kern="100" dirty="0">
                          <a:effectLst/>
                        </a:rPr>
                        <a:t>Class 33</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Microsoft Project</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624336923"/>
                  </a:ext>
                </a:extLst>
              </a:tr>
              <a:tr h="223200">
                <a:tc>
                  <a:txBody>
                    <a:bodyPr/>
                    <a:lstStyle/>
                    <a:p>
                      <a:pPr algn="ctr">
                        <a:lnSpc>
                          <a:spcPct val="107000"/>
                        </a:lnSpc>
                        <a:spcAft>
                          <a:spcPts val="800"/>
                        </a:spcAft>
                      </a:pPr>
                      <a:r>
                        <a:rPr lang="en-MY" sz="1000" kern="100" dirty="0">
                          <a:effectLst/>
                        </a:rPr>
                        <a:t>Class 34</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MY" sz="1000" b="0" kern="100" dirty="0">
                          <a:effectLst/>
                        </a:rPr>
                        <a:t>E-20 Application</a:t>
                      </a:r>
                      <a:endParaRPr lang="en-MY"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1068181165"/>
                  </a:ext>
                </a:extLst>
              </a:tr>
              <a:tr h="223200">
                <a:tc>
                  <a:txBody>
                    <a:bodyPr/>
                    <a:lstStyle/>
                    <a:p>
                      <a:pPr algn="ctr">
                        <a:lnSpc>
                          <a:spcPct val="107000"/>
                        </a:lnSpc>
                        <a:spcAft>
                          <a:spcPts val="800"/>
                        </a:spcAft>
                      </a:pPr>
                      <a:r>
                        <a:rPr lang="en-MY" sz="1000" kern="100" dirty="0">
                          <a:effectLst/>
                        </a:rPr>
                        <a:t>Class 35</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Project Management 1</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953474597"/>
                  </a:ext>
                </a:extLst>
              </a:tr>
              <a:tr h="223200">
                <a:tc>
                  <a:txBody>
                    <a:bodyPr/>
                    <a:lstStyle/>
                    <a:p>
                      <a:pPr algn="ctr">
                        <a:lnSpc>
                          <a:spcPct val="107000"/>
                        </a:lnSpc>
                        <a:spcAft>
                          <a:spcPts val="800"/>
                        </a:spcAft>
                      </a:pPr>
                      <a:r>
                        <a:rPr lang="en-MY" sz="1000" kern="100" dirty="0">
                          <a:effectLst/>
                        </a:rPr>
                        <a:t>Class 36</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Project Management 2</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604449169"/>
                  </a:ext>
                </a:extLst>
              </a:tr>
              <a:tr h="223200">
                <a:tc>
                  <a:txBody>
                    <a:bodyPr/>
                    <a:lstStyle/>
                    <a:p>
                      <a:pPr algn="ctr">
                        <a:lnSpc>
                          <a:spcPct val="107000"/>
                        </a:lnSpc>
                        <a:spcAft>
                          <a:spcPts val="800"/>
                        </a:spcAft>
                      </a:pPr>
                      <a:r>
                        <a:rPr lang="en-MY" sz="1000" kern="100" dirty="0">
                          <a:effectLst/>
                        </a:rPr>
                        <a:t>Class 37</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External Training</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3141147536"/>
                  </a:ext>
                </a:extLst>
              </a:tr>
              <a:tr h="223200">
                <a:tc>
                  <a:txBody>
                    <a:bodyPr/>
                    <a:lstStyle/>
                    <a:p>
                      <a:pPr algn="ctr">
                        <a:lnSpc>
                          <a:spcPct val="107000"/>
                        </a:lnSpc>
                        <a:spcAft>
                          <a:spcPts val="800"/>
                        </a:spcAft>
                      </a:pPr>
                      <a:r>
                        <a:rPr lang="en-MY" sz="1000" kern="100" dirty="0">
                          <a:effectLst/>
                        </a:rPr>
                        <a:t>Class 38</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External Training</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720810021"/>
                  </a:ext>
                </a:extLst>
              </a:tr>
              <a:tr h="223200">
                <a:tc>
                  <a:txBody>
                    <a:bodyPr/>
                    <a:lstStyle/>
                    <a:p>
                      <a:pPr algn="ctr">
                        <a:lnSpc>
                          <a:spcPct val="107000"/>
                        </a:lnSpc>
                        <a:spcAft>
                          <a:spcPts val="800"/>
                        </a:spcAft>
                      </a:pPr>
                      <a:r>
                        <a:rPr lang="en-MY" sz="1000" kern="100" dirty="0">
                          <a:effectLst/>
                        </a:rPr>
                        <a:t>Class 39</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External Training</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927490356"/>
                  </a:ext>
                </a:extLst>
              </a:tr>
              <a:tr h="223200">
                <a:tc>
                  <a:txBody>
                    <a:bodyPr/>
                    <a:lstStyle/>
                    <a:p>
                      <a:pPr algn="ctr">
                        <a:lnSpc>
                          <a:spcPct val="107000"/>
                        </a:lnSpc>
                        <a:spcAft>
                          <a:spcPts val="800"/>
                        </a:spcAft>
                      </a:pPr>
                      <a:r>
                        <a:rPr lang="en-MY" sz="1000" kern="100" dirty="0">
                          <a:effectLst/>
                        </a:rPr>
                        <a:t>Class 40</a:t>
                      </a:r>
                      <a:endParaRPr lang="en-MY"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369" marR="56369" marT="0" marB="0" anchor="ctr"/>
                </a:tc>
                <a:tc>
                  <a:txBody>
                    <a:bodyPr/>
                    <a:lstStyle/>
                    <a:p>
                      <a:pPr>
                        <a:lnSpc>
                          <a:spcPct val="107000"/>
                        </a:lnSpc>
                        <a:spcAft>
                          <a:spcPts val="800"/>
                        </a:spcAft>
                      </a:pPr>
                      <a:r>
                        <a:rPr lang="en-US" sz="1000" b="0" kern="100" dirty="0">
                          <a:effectLst/>
                          <a:latin typeface="+mn-lt"/>
                          <a:ea typeface="Calibri" panose="020F0502020204030204" pitchFamily="34" charset="0"/>
                          <a:cs typeface="Times New Roman" panose="02020603050405020304" pitchFamily="18" charset="0"/>
                        </a:rPr>
                        <a:t>External Training</a:t>
                      </a:r>
                      <a:endParaRPr lang="en-MY" sz="1000" b="0" kern="100" dirty="0">
                        <a:effectLst/>
                        <a:latin typeface="+mn-lt"/>
                        <a:ea typeface="Calibri" panose="020F0502020204030204" pitchFamily="34" charset="0"/>
                        <a:cs typeface="Times New Roman" panose="02020603050405020304" pitchFamily="18" charset="0"/>
                      </a:endParaRPr>
                    </a:p>
                  </a:txBody>
                  <a:tcPr marL="56369" marR="56369" marT="0" marB="0" anchor="ctr"/>
                </a:tc>
                <a:extLst>
                  <a:ext uri="{0D108BD9-81ED-4DB2-BD59-A6C34878D82A}">
                    <a16:rowId xmlns:a16="http://schemas.microsoft.com/office/drawing/2014/main" val="2863706652"/>
                  </a:ext>
                </a:extLst>
              </a:tr>
            </a:tbl>
          </a:graphicData>
        </a:graphic>
      </p:graphicFrame>
    </p:spTree>
    <p:extLst>
      <p:ext uri="{BB962C8B-B14F-4D97-AF65-F5344CB8AC3E}">
        <p14:creationId xmlns:p14="http://schemas.microsoft.com/office/powerpoint/2010/main" val="15950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4B82-E1AE-1655-5A8B-7D428FE4AF3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C9FDAB3-4F78-E10E-3676-7E4620B09996}"/>
              </a:ext>
            </a:extLst>
          </p:cNvPr>
          <p:cNvSpPr txBox="1">
            <a:spLocks noChangeArrowheads="1"/>
          </p:cNvSpPr>
          <p:nvPr/>
        </p:nvSpPr>
        <p:spPr>
          <a:xfrm>
            <a:off x="0" y="3645879"/>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r>
              <a:rPr lang="en-GB" sz="2800" b="1" kern="0" dirty="0"/>
              <a:t>Project Admin</a:t>
            </a:r>
            <a:endParaRPr lang="en-GB" sz="1800" kern="0" dirty="0"/>
          </a:p>
        </p:txBody>
      </p:sp>
    </p:spTree>
    <p:extLst>
      <p:ext uri="{BB962C8B-B14F-4D97-AF65-F5344CB8AC3E}">
        <p14:creationId xmlns:p14="http://schemas.microsoft.com/office/powerpoint/2010/main" val="28633184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5006" y="690509"/>
            <a:ext cx="7086842" cy="461665"/>
          </a:xfrm>
          <a:prstGeom prst="rect">
            <a:avLst/>
          </a:prstGeom>
          <a:noFill/>
        </p:spPr>
        <p:txBody>
          <a:bodyPr wrap="square" rtlCol="0">
            <a:spAutoFit/>
          </a:bodyPr>
          <a:lstStyle/>
          <a:p>
            <a:r>
              <a:rPr lang="en-MY" sz="2400" b="1" dirty="0">
                <a:latin typeface="+mn-lt"/>
              </a:rPr>
              <a:t>Standard Folder Update </a:t>
            </a:r>
          </a:p>
        </p:txBody>
      </p:sp>
      <p:sp>
        <p:nvSpPr>
          <p:cNvPr id="6" name="TextBox 7">
            <a:extLst>
              <a:ext uri="{FF2B5EF4-FFF2-40B4-BE49-F238E27FC236}">
                <a16:creationId xmlns:a16="http://schemas.microsoft.com/office/drawing/2014/main" id="{E3073CD2-DF64-44AE-99E6-1FE4E063E72A}"/>
              </a:ext>
            </a:extLst>
          </p:cNvPr>
          <p:cNvSpPr txBox="1"/>
          <p:nvPr/>
        </p:nvSpPr>
        <p:spPr>
          <a:xfrm>
            <a:off x="375006" y="1501040"/>
            <a:ext cx="8567825" cy="4362092"/>
          </a:xfrm>
          <a:prstGeom prst="rect">
            <a:avLst/>
          </a:prstGeom>
        </p:spPr>
        <p:txBody>
          <a:bodyPr wrap="square" lIns="0" tIns="0" rIns="0" bIns="0" rtlCol="0" anchor="t">
            <a:spAutoFit/>
          </a:bodyPr>
          <a:lstStyle/>
          <a:p>
            <a:pPr>
              <a:lnSpc>
                <a:spcPct val="150000"/>
              </a:lnSpc>
            </a:pPr>
            <a:r>
              <a:rPr lang="en-US" sz="2400" dirty="0">
                <a:solidFill>
                  <a:srgbClr val="1B1B1B"/>
                </a:solidFill>
                <a:latin typeface="Arial Narrow" panose="020B0606020202030204" pitchFamily="34" charset="0"/>
              </a:rPr>
              <a:t>Standard Folder (Tender, Job &amp; Project) updated from 2024 to revision 2026</a:t>
            </a:r>
          </a:p>
          <a:p>
            <a:pPr marL="342900" indent="-342900">
              <a:lnSpc>
                <a:spcPct val="150000"/>
              </a:lnSpc>
              <a:buFont typeface="Wingdings" panose="05000000000000000000" pitchFamily="2" charset="2"/>
              <a:buChar char="Ø"/>
            </a:pPr>
            <a:r>
              <a:rPr lang="en-US" sz="2400" dirty="0">
                <a:latin typeface="Arial Narrow" panose="020B0606020202030204" pitchFamily="34" charset="0"/>
              </a:rPr>
              <a:t>Tender </a:t>
            </a:r>
            <a:r>
              <a:rPr lang="en-US" dirty="0">
                <a:latin typeface="Arial Narrow" panose="020B0606020202030204" pitchFamily="34" charset="0"/>
              </a:rPr>
              <a:t>: </a:t>
            </a:r>
            <a:r>
              <a:rPr lang="en-US" dirty="0">
                <a:solidFill>
                  <a:schemeClr val="accent2"/>
                </a:solidFill>
                <a:latin typeface="Arial Narrow" panose="020B0606020202030204" pitchFamily="34" charset="0"/>
                <a:hlinkClick r:id="rId3" action="ppaction://hlinkfile">
                  <a:extLst>
                    <a:ext uri="{A12FA001-AC4F-418D-AE19-62706E023703}">
                      <ahyp:hlinkClr xmlns:ahyp="http://schemas.microsoft.com/office/drawing/2018/hyperlinkcolor" val="tx"/>
                    </a:ext>
                  </a:extLst>
                </a:hlinkClick>
              </a:rPr>
              <a:t>\\lufterserver\Lufter\PROJECTS &amp; JOBS\SAMPLE STANDARD TENDER FOLDER\TENDER SUBMISSION STANDARDS</a:t>
            </a:r>
            <a:endParaRPr lang="en-US" dirty="0">
              <a:solidFill>
                <a:schemeClr val="accent2"/>
              </a:solidFill>
              <a:latin typeface="Arial Narrow" panose="020B0606020202030204" pitchFamily="34" charset="0"/>
            </a:endParaRPr>
          </a:p>
          <a:p>
            <a:pPr marL="342900" indent="-342900">
              <a:lnSpc>
                <a:spcPct val="150000"/>
              </a:lnSpc>
              <a:buFont typeface="Wingdings" panose="05000000000000000000" pitchFamily="2" charset="2"/>
              <a:buChar char="Ø"/>
            </a:pPr>
            <a:endParaRPr lang="en-US" sz="2400" dirty="0">
              <a:solidFill>
                <a:schemeClr val="accent2"/>
              </a:solidFill>
              <a:latin typeface="Arial Narrow" panose="020B0606020202030204" pitchFamily="34" charset="0"/>
            </a:endParaRPr>
          </a:p>
          <a:p>
            <a:pPr marL="342900" indent="-342900">
              <a:lnSpc>
                <a:spcPct val="150000"/>
              </a:lnSpc>
              <a:buFont typeface="Wingdings" panose="05000000000000000000" pitchFamily="2" charset="2"/>
              <a:buChar char="Ø"/>
            </a:pPr>
            <a:r>
              <a:rPr lang="en-US" dirty="0">
                <a:latin typeface="Arial Narrow" panose="020B0606020202030204" pitchFamily="34" charset="0"/>
              </a:rPr>
              <a:t>Job &amp; Project : </a:t>
            </a:r>
            <a:r>
              <a:rPr lang="en-US" dirty="0">
                <a:solidFill>
                  <a:schemeClr val="accent2"/>
                </a:solidFill>
                <a:latin typeface="Arial Narrow" panose="020B0606020202030204" pitchFamily="34" charset="0"/>
                <a:hlinkClick r:id="rId4" action="ppaction://hlinkfile">
                  <a:extLst>
                    <a:ext uri="{A12FA001-AC4F-418D-AE19-62706E023703}">
                      <ahyp:hlinkClr xmlns:ahyp="http://schemas.microsoft.com/office/drawing/2018/hyperlinkcolor" val="tx"/>
                    </a:ext>
                  </a:extLst>
                </a:hlinkClick>
              </a:rPr>
              <a:t>\\lufterserver\Lufter\PROJECTS &amp; JOBS\SAMPLE STANDARD FOLDER\2026</a:t>
            </a:r>
            <a:endParaRPr lang="en-US" dirty="0">
              <a:solidFill>
                <a:schemeClr val="accent2"/>
              </a:solidFill>
              <a:latin typeface="Arial Narrow" panose="020B0606020202030204" pitchFamily="34" charset="0"/>
            </a:endParaRPr>
          </a:p>
          <a:p>
            <a:pPr marL="342900" indent="-342900">
              <a:lnSpc>
                <a:spcPct val="150000"/>
              </a:lnSpc>
              <a:buFont typeface="Wingdings" panose="05000000000000000000" pitchFamily="2" charset="2"/>
              <a:buChar char="Ø"/>
            </a:pPr>
            <a:endParaRPr lang="en-US" dirty="0">
              <a:solidFill>
                <a:schemeClr val="accent2"/>
              </a:solidFill>
              <a:latin typeface="Arial Narrow" panose="020B0606020202030204" pitchFamily="34" charset="0"/>
            </a:endParaRPr>
          </a:p>
          <a:p>
            <a:pPr>
              <a:lnSpc>
                <a:spcPct val="150000"/>
              </a:lnSpc>
            </a:pPr>
            <a:r>
              <a:rPr lang="en-US" b="1" i="1" dirty="0">
                <a:latin typeface="Arial Narrow" panose="020B0606020202030204" pitchFamily="34" charset="0"/>
              </a:rPr>
              <a:t>Same update applies to </a:t>
            </a:r>
            <a:r>
              <a:rPr lang="en-US" b="1" i="1" dirty="0" err="1">
                <a:latin typeface="Arial Narrow" panose="020B0606020202030204" pitchFamily="34" charset="0"/>
              </a:rPr>
              <a:t>Beluften</a:t>
            </a:r>
            <a:r>
              <a:rPr lang="en-US" b="1" i="1" dirty="0">
                <a:latin typeface="Arial Narrow" panose="020B0606020202030204" pitchFamily="34" charset="0"/>
              </a:rPr>
              <a:t> documents. </a:t>
            </a:r>
          </a:p>
        </p:txBody>
      </p:sp>
    </p:spTree>
    <p:extLst>
      <p:ext uri="{BB962C8B-B14F-4D97-AF65-F5344CB8AC3E}">
        <p14:creationId xmlns:p14="http://schemas.microsoft.com/office/powerpoint/2010/main" val="22153722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267" y="717852"/>
            <a:ext cx="7086842" cy="461665"/>
          </a:xfrm>
          <a:prstGeom prst="rect">
            <a:avLst/>
          </a:prstGeom>
          <a:noFill/>
        </p:spPr>
        <p:txBody>
          <a:bodyPr wrap="square" rtlCol="0">
            <a:spAutoFit/>
          </a:bodyPr>
          <a:lstStyle/>
          <a:p>
            <a:r>
              <a:rPr lang="en-US" sz="2400" b="1" dirty="0">
                <a:latin typeface="+mn-lt"/>
              </a:rPr>
              <a:t>Equipment Booking Procedure / Stock In &amp; Out </a:t>
            </a:r>
          </a:p>
        </p:txBody>
      </p:sp>
      <p:sp>
        <p:nvSpPr>
          <p:cNvPr id="2" name="Rectangle: Rounded Corners 1">
            <a:extLst>
              <a:ext uri="{FF2B5EF4-FFF2-40B4-BE49-F238E27FC236}">
                <a16:creationId xmlns:a16="http://schemas.microsoft.com/office/drawing/2014/main" id="{CAD0F4E0-FA23-3C04-1A15-FB09E7E61B1E}"/>
              </a:ext>
            </a:extLst>
          </p:cNvPr>
          <p:cNvSpPr/>
          <p:nvPr/>
        </p:nvSpPr>
        <p:spPr bwMode="auto">
          <a:xfrm>
            <a:off x="375007" y="1683427"/>
            <a:ext cx="6316738"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Font typeface="+mj-lt"/>
              <a:buNone/>
            </a:pPr>
            <a:r>
              <a:rPr lang="en-MY" sz="2200" b="1" dirty="0">
                <a:solidFill>
                  <a:schemeClr val="bg1"/>
                </a:solidFill>
                <a:latin typeface="Arial Narrow" panose="020B0606020202030204" pitchFamily="34" charset="0"/>
                <a:cs typeface="Times New Roman" panose="02020603050405020304" pitchFamily="18" charset="0"/>
              </a:rPr>
              <a:t>Project Team inform Project Admin / Store Executive</a:t>
            </a:r>
            <a:endParaRPr lang="en-MY" sz="2200" b="1" dirty="0">
              <a:solidFill>
                <a:schemeClr val="bg1"/>
              </a:solidFill>
            </a:endParaRPr>
          </a:p>
        </p:txBody>
      </p:sp>
      <p:sp>
        <p:nvSpPr>
          <p:cNvPr id="4" name="Rectangle: Rounded Corners 3">
            <a:extLst>
              <a:ext uri="{FF2B5EF4-FFF2-40B4-BE49-F238E27FC236}">
                <a16:creationId xmlns:a16="http://schemas.microsoft.com/office/drawing/2014/main" id="{BB32B4F5-18B0-8487-0647-AEBC2FF80069}"/>
              </a:ext>
            </a:extLst>
          </p:cNvPr>
          <p:cNvSpPr/>
          <p:nvPr/>
        </p:nvSpPr>
        <p:spPr bwMode="auto">
          <a:xfrm>
            <a:off x="375007" y="2407064"/>
            <a:ext cx="6316738" cy="869636"/>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Font typeface="+mj-lt"/>
              <a:buNone/>
            </a:pPr>
            <a:r>
              <a:rPr lang="en-US" sz="2200" b="1" dirty="0">
                <a:solidFill>
                  <a:schemeClr val="bg1"/>
                </a:solidFill>
                <a:latin typeface="Arial Narrow" panose="020B0606020202030204" pitchFamily="34" charset="0"/>
                <a:cs typeface="Times New Roman" panose="02020603050405020304" pitchFamily="18" charset="0"/>
              </a:rPr>
              <a:t>PA / Store Executive check the availability of requested items</a:t>
            </a:r>
          </a:p>
        </p:txBody>
      </p:sp>
      <p:sp>
        <p:nvSpPr>
          <p:cNvPr id="5" name="Rectangle: Rounded Corners 4">
            <a:extLst>
              <a:ext uri="{FF2B5EF4-FFF2-40B4-BE49-F238E27FC236}">
                <a16:creationId xmlns:a16="http://schemas.microsoft.com/office/drawing/2014/main" id="{5FE8FAD3-B66A-AB68-CF65-A87C4660D5C5}"/>
              </a:ext>
            </a:extLst>
          </p:cNvPr>
          <p:cNvSpPr/>
          <p:nvPr/>
        </p:nvSpPr>
        <p:spPr bwMode="auto">
          <a:xfrm>
            <a:off x="375006" y="3421446"/>
            <a:ext cx="6316737"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2200" b="1" dirty="0">
                <a:solidFill>
                  <a:schemeClr val="bg1"/>
                </a:solidFill>
                <a:latin typeface="Arial Narrow" panose="020B0606020202030204" pitchFamily="34" charset="0"/>
                <a:cs typeface="Times New Roman" panose="02020603050405020304" pitchFamily="18" charset="0"/>
              </a:rPr>
              <a:t>PA / Store Executive prepares the item</a:t>
            </a:r>
            <a:endParaRPr lang="en-MY" sz="2200" b="1" dirty="0">
              <a:solidFill>
                <a:schemeClr val="bg1"/>
              </a:solidFill>
            </a:endParaRPr>
          </a:p>
        </p:txBody>
      </p:sp>
      <p:sp>
        <p:nvSpPr>
          <p:cNvPr id="6" name="Rectangle: Rounded Corners 5">
            <a:extLst>
              <a:ext uri="{FF2B5EF4-FFF2-40B4-BE49-F238E27FC236}">
                <a16:creationId xmlns:a16="http://schemas.microsoft.com/office/drawing/2014/main" id="{AE05D79C-EC5F-EDF5-6BE2-E5E85A9BFC98}"/>
              </a:ext>
            </a:extLst>
          </p:cNvPr>
          <p:cNvSpPr/>
          <p:nvPr/>
        </p:nvSpPr>
        <p:spPr bwMode="auto">
          <a:xfrm>
            <a:off x="375007" y="4145083"/>
            <a:ext cx="6316736" cy="869636"/>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r>
              <a:rPr lang="en-MY" sz="2200" b="1" dirty="0">
                <a:solidFill>
                  <a:schemeClr val="bg1"/>
                </a:solidFill>
                <a:latin typeface="Arial Narrow" panose="020B0606020202030204" pitchFamily="34" charset="0"/>
                <a:cs typeface="Times New Roman" panose="02020603050405020304" pitchFamily="18" charset="0"/>
              </a:rPr>
              <a:t>Project Team to fill in </a:t>
            </a:r>
            <a:r>
              <a:rPr lang="en-MY" sz="2200" b="1" dirty="0">
                <a:solidFill>
                  <a:srgbClr val="7575FF"/>
                </a:solidFill>
                <a:latin typeface="Arial Narrow" panose="020B0606020202030204" pitchFamily="34" charset="0"/>
                <a:cs typeface="Times New Roman" panose="02020603050405020304" pitchFamily="18" charset="0"/>
              </a:rPr>
              <a:t>Material Requisition &amp; Stock Out form and update in Project Materials &amp; Equipment List</a:t>
            </a:r>
            <a:endParaRPr lang="en-MY" sz="2200" b="1" dirty="0">
              <a:solidFill>
                <a:srgbClr val="7575FF"/>
              </a:solidFill>
            </a:endParaRPr>
          </a:p>
        </p:txBody>
      </p:sp>
      <p:sp>
        <p:nvSpPr>
          <p:cNvPr id="8" name="Rectangle: Rounded Corners 7">
            <a:extLst>
              <a:ext uri="{FF2B5EF4-FFF2-40B4-BE49-F238E27FC236}">
                <a16:creationId xmlns:a16="http://schemas.microsoft.com/office/drawing/2014/main" id="{40E40D2D-DC9B-FD1A-A06E-1F2745E588EB}"/>
              </a:ext>
            </a:extLst>
          </p:cNvPr>
          <p:cNvSpPr/>
          <p:nvPr/>
        </p:nvSpPr>
        <p:spPr bwMode="auto">
          <a:xfrm>
            <a:off x="375006" y="5159465"/>
            <a:ext cx="6316736"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2200" b="1" dirty="0">
                <a:solidFill>
                  <a:schemeClr val="bg1"/>
                </a:solidFill>
                <a:latin typeface="Arial Narrow" panose="020B0606020202030204" pitchFamily="34" charset="0"/>
                <a:cs typeface="Times New Roman" panose="02020603050405020304" pitchFamily="18" charset="0"/>
              </a:rPr>
              <a:t>Project Team brings the forms to collect the items</a:t>
            </a:r>
            <a:endParaRPr lang="en-MY" sz="2200" b="1" dirty="0">
              <a:solidFill>
                <a:schemeClr val="bg1"/>
              </a:solidFill>
            </a:endParaRPr>
          </a:p>
        </p:txBody>
      </p:sp>
      <p:sp>
        <p:nvSpPr>
          <p:cNvPr id="9" name="Rectangle: Rounded Corners 8">
            <a:extLst>
              <a:ext uri="{FF2B5EF4-FFF2-40B4-BE49-F238E27FC236}">
                <a16:creationId xmlns:a16="http://schemas.microsoft.com/office/drawing/2014/main" id="{28D91C1C-FEF1-58D5-19F6-18D58EBBEE13}"/>
              </a:ext>
            </a:extLst>
          </p:cNvPr>
          <p:cNvSpPr/>
          <p:nvPr/>
        </p:nvSpPr>
        <p:spPr bwMode="auto">
          <a:xfrm>
            <a:off x="375006" y="5884401"/>
            <a:ext cx="6316736"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2200" b="1" dirty="0">
                <a:solidFill>
                  <a:schemeClr val="bg1"/>
                </a:solidFill>
                <a:latin typeface="Arial Narrow" panose="020B0606020202030204" pitchFamily="34" charset="0"/>
                <a:cs typeface="Times New Roman" panose="02020603050405020304" pitchFamily="18" charset="0"/>
              </a:rPr>
              <a:t>PA update in store logbook</a:t>
            </a:r>
            <a:endParaRPr lang="en-MY" sz="2200" b="1" dirty="0">
              <a:solidFill>
                <a:schemeClr val="bg1"/>
              </a:solidFill>
            </a:endParaRPr>
          </a:p>
        </p:txBody>
      </p:sp>
      <p:sp>
        <p:nvSpPr>
          <p:cNvPr id="10" name="Rectangle: Rounded Corners 9">
            <a:extLst>
              <a:ext uri="{FF2B5EF4-FFF2-40B4-BE49-F238E27FC236}">
                <a16:creationId xmlns:a16="http://schemas.microsoft.com/office/drawing/2014/main" id="{592CD37C-8606-0898-6F74-7BD97F229513}"/>
              </a:ext>
            </a:extLst>
          </p:cNvPr>
          <p:cNvSpPr/>
          <p:nvPr/>
        </p:nvSpPr>
        <p:spPr bwMode="auto">
          <a:xfrm>
            <a:off x="7146284" y="3164805"/>
            <a:ext cx="1822356" cy="57889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2200" b="1" dirty="0">
                <a:latin typeface="Arial Narrow" panose="020B0606020202030204" pitchFamily="34" charset="0"/>
                <a:cs typeface="Times New Roman" panose="02020603050405020304" pitchFamily="18" charset="0"/>
              </a:rPr>
              <a:t>PA to order</a:t>
            </a:r>
            <a:endParaRPr lang="en-MY" sz="2200" b="1" dirty="0"/>
          </a:p>
        </p:txBody>
      </p:sp>
      <p:sp>
        <p:nvSpPr>
          <p:cNvPr id="11" name="Rectangle: Rounded Corners 10">
            <a:extLst>
              <a:ext uri="{FF2B5EF4-FFF2-40B4-BE49-F238E27FC236}">
                <a16:creationId xmlns:a16="http://schemas.microsoft.com/office/drawing/2014/main" id="{322DBDE4-ED7E-E9D3-86C4-67D59424C23A}"/>
              </a:ext>
            </a:extLst>
          </p:cNvPr>
          <p:cNvSpPr/>
          <p:nvPr/>
        </p:nvSpPr>
        <p:spPr bwMode="auto">
          <a:xfrm>
            <a:off x="7146284" y="3929532"/>
            <a:ext cx="1822356" cy="1556868"/>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2200" b="1" dirty="0">
                <a:latin typeface="Arial Narrow" panose="020B0606020202030204" pitchFamily="34" charset="0"/>
                <a:cs typeface="Times New Roman" panose="02020603050405020304" pitchFamily="18" charset="0"/>
              </a:rPr>
              <a:t>Inform Project Team once items available</a:t>
            </a:r>
            <a:endParaRPr lang="en-MY" sz="2200" b="1" dirty="0"/>
          </a:p>
        </p:txBody>
      </p:sp>
      <p:cxnSp>
        <p:nvCxnSpPr>
          <p:cNvPr id="12" name="Straight Arrow Connector 11">
            <a:extLst>
              <a:ext uri="{FF2B5EF4-FFF2-40B4-BE49-F238E27FC236}">
                <a16:creationId xmlns:a16="http://schemas.microsoft.com/office/drawing/2014/main" id="{C4CFAB77-E318-06B6-C4D8-205283CA9843}"/>
              </a:ext>
            </a:extLst>
          </p:cNvPr>
          <p:cNvCxnSpPr>
            <a:cxnSpLocks/>
          </p:cNvCxnSpPr>
          <p:nvPr/>
        </p:nvCxnSpPr>
        <p:spPr bwMode="auto">
          <a:xfrm>
            <a:off x="3509527" y="2243766"/>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C9353233-6FEF-E3B5-5B51-8122E1120B94}"/>
              </a:ext>
            </a:extLst>
          </p:cNvPr>
          <p:cNvCxnSpPr>
            <a:cxnSpLocks/>
          </p:cNvCxnSpPr>
          <p:nvPr/>
        </p:nvCxnSpPr>
        <p:spPr bwMode="auto">
          <a:xfrm>
            <a:off x="3512126" y="3266546"/>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790FE0B4-46BE-4C02-ED14-529C9AF1E451}"/>
              </a:ext>
            </a:extLst>
          </p:cNvPr>
          <p:cNvCxnSpPr>
            <a:cxnSpLocks/>
          </p:cNvCxnSpPr>
          <p:nvPr/>
        </p:nvCxnSpPr>
        <p:spPr bwMode="auto">
          <a:xfrm>
            <a:off x="3506928" y="3980658"/>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8DDC668A-AF18-CB78-E3A9-CFF50E72C67F}"/>
              </a:ext>
            </a:extLst>
          </p:cNvPr>
          <p:cNvCxnSpPr>
            <a:cxnSpLocks/>
          </p:cNvCxnSpPr>
          <p:nvPr/>
        </p:nvCxnSpPr>
        <p:spPr bwMode="auto">
          <a:xfrm>
            <a:off x="3506928" y="4966465"/>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B2422BD9-CE5E-CB98-5ADC-97F421F36DB4}"/>
              </a:ext>
            </a:extLst>
          </p:cNvPr>
          <p:cNvCxnSpPr>
            <a:cxnSpLocks/>
          </p:cNvCxnSpPr>
          <p:nvPr/>
        </p:nvCxnSpPr>
        <p:spPr bwMode="auto">
          <a:xfrm>
            <a:off x="3506928" y="5726416"/>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sp>
        <p:nvSpPr>
          <p:cNvPr id="17" name="Arrow: Bent-Up 16">
            <a:extLst>
              <a:ext uri="{FF2B5EF4-FFF2-40B4-BE49-F238E27FC236}">
                <a16:creationId xmlns:a16="http://schemas.microsoft.com/office/drawing/2014/main" id="{21572AB4-9D52-BDB7-0BDE-72B35BAA975A}"/>
              </a:ext>
            </a:extLst>
          </p:cNvPr>
          <p:cNvSpPr/>
          <p:nvPr/>
        </p:nvSpPr>
        <p:spPr bwMode="auto">
          <a:xfrm flipV="1">
            <a:off x="6690819" y="2769082"/>
            <a:ext cx="1462581" cy="461665"/>
          </a:xfrm>
          <a:prstGeom prst="bentUpArrow">
            <a:avLst>
              <a:gd name="adj1" fmla="val 18190"/>
              <a:gd name="adj2" fmla="val 25000"/>
              <a:gd name="adj3" fmla="val 2500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8" name="Arrow: Down 17">
            <a:extLst>
              <a:ext uri="{FF2B5EF4-FFF2-40B4-BE49-F238E27FC236}">
                <a16:creationId xmlns:a16="http://schemas.microsoft.com/office/drawing/2014/main" id="{E446E4B1-0227-9472-4139-9E9CFA0992CF}"/>
              </a:ext>
            </a:extLst>
          </p:cNvPr>
          <p:cNvSpPr/>
          <p:nvPr/>
        </p:nvSpPr>
        <p:spPr bwMode="auto">
          <a:xfrm>
            <a:off x="7919552" y="3733274"/>
            <a:ext cx="275819" cy="277091"/>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9" name="Rectangle: Rounded Corners 18">
            <a:extLst>
              <a:ext uri="{FF2B5EF4-FFF2-40B4-BE49-F238E27FC236}">
                <a16:creationId xmlns:a16="http://schemas.microsoft.com/office/drawing/2014/main" id="{0C198F5B-9D18-5750-908F-42D6EB219635}"/>
              </a:ext>
            </a:extLst>
          </p:cNvPr>
          <p:cNvSpPr/>
          <p:nvPr/>
        </p:nvSpPr>
        <p:spPr bwMode="auto">
          <a:xfrm>
            <a:off x="6644048" y="2388052"/>
            <a:ext cx="1822356" cy="578891"/>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1800" b="1" dirty="0">
                <a:solidFill>
                  <a:srgbClr val="FF0000"/>
                </a:solidFill>
                <a:latin typeface="Arial Narrow" panose="020B0606020202030204" pitchFamily="34" charset="0"/>
                <a:cs typeface="Times New Roman" panose="02020603050405020304" pitchFamily="18" charset="0"/>
              </a:rPr>
              <a:t>NOT AVAILABLE</a:t>
            </a:r>
            <a:endParaRPr lang="en-MY" sz="1800" b="1" dirty="0">
              <a:solidFill>
                <a:srgbClr val="FF0000"/>
              </a:solidFill>
            </a:endParaRPr>
          </a:p>
        </p:txBody>
      </p:sp>
      <p:sp>
        <p:nvSpPr>
          <p:cNvPr id="20" name="Rectangle: Rounded Corners 19">
            <a:extLst>
              <a:ext uri="{FF2B5EF4-FFF2-40B4-BE49-F238E27FC236}">
                <a16:creationId xmlns:a16="http://schemas.microsoft.com/office/drawing/2014/main" id="{F16AE79D-5560-DF85-1A12-161A732A2476}"/>
              </a:ext>
            </a:extLst>
          </p:cNvPr>
          <p:cNvSpPr/>
          <p:nvPr/>
        </p:nvSpPr>
        <p:spPr bwMode="auto">
          <a:xfrm>
            <a:off x="1968620" y="3149239"/>
            <a:ext cx="1316235" cy="374435"/>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1800" b="1" dirty="0">
                <a:solidFill>
                  <a:srgbClr val="FF0000"/>
                </a:solidFill>
                <a:latin typeface="Arial Narrow" panose="020B0606020202030204" pitchFamily="34" charset="0"/>
                <a:cs typeface="Times New Roman" panose="02020603050405020304" pitchFamily="18" charset="0"/>
              </a:rPr>
              <a:t>AVAILABLE</a:t>
            </a:r>
            <a:endParaRPr lang="en-MY" sz="1800" b="1" dirty="0">
              <a:solidFill>
                <a:srgbClr val="FF0000"/>
              </a:solidFill>
            </a:endParaRPr>
          </a:p>
        </p:txBody>
      </p:sp>
      <p:sp>
        <p:nvSpPr>
          <p:cNvPr id="21" name="TextBox 20">
            <a:extLst>
              <a:ext uri="{FF2B5EF4-FFF2-40B4-BE49-F238E27FC236}">
                <a16:creationId xmlns:a16="http://schemas.microsoft.com/office/drawing/2014/main" id="{53ED512F-3770-DAE2-96F4-9A1B51C4B775}"/>
              </a:ext>
            </a:extLst>
          </p:cNvPr>
          <p:cNvSpPr txBox="1"/>
          <p:nvPr/>
        </p:nvSpPr>
        <p:spPr>
          <a:xfrm>
            <a:off x="375007" y="1252540"/>
            <a:ext cx="7086842" cy="430887"/>
          </a:xfrm>
          <a:prstGeom prst="rect">
            <a:avLst/>
          </a:prstGeom>
          <a:noFill/>
        </p:spPr>
        <p:txBody>
          <a:bodyPr wrap="square" rtlCol="0">
            <a:spAutoFit/>
          </a:bodyPr>
          <a:lstStyle/>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defRPr/>
            </a:pPr>
            <a:r>
              <a:rPr kumimoji="0" lang="en-MY" sz="2200" b="1" i="0" u="none" strike="noStrike" kern="1200" cap="none" spc="0" normalizeH="0" baseline="0" noProof="0" dirty="0">
                <a:ln>
                  <a:noFill/>
                </a:ln>
                <a:solidFill>
                  <a:srgbClr val="000000"/>
                </a:solidFill>
                <a:effectLst/>
                <a:uLnTx/>
                <a:uFillTx/>
                <a:latin typeface="Arial Narrow"/>
              </a:rPr>
              <a:t>Borrowing Procedure</a:t>
            </a:r>
          </a:p>
        </p:txBody>
      </p:sp>
    </p:spTree>
    <p:extLst>
      <p:ext uri="{BB962C8B-B14F-4D97-AF65-F5344CB8AC3E}">
        <p14:creationId xmlns:p14="http://schemas.microsoft.com/office/powerpoint/2010/main" val="117172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1000"/>
                                        <p:tgtEl>
                                          <p:spTgt spid="10"/>
                                        </p:tgtEl>
                                      </p:cBhvr>
                                    </p:animEffect>
                                    <p:anim calcmode="lin" valueType="num">
                                      <p:cBhvr>
                                        <p:cTn id="63" dur="1000" fill="hold"/>
                                        <p:tgtEl>
                                          <p:spTgt spid="10"/>
                                        </p:tgtEl>
                                        <p:attrNameLst>
                                          <p:attrName>ppt_x</p:attrName>
                                        </p:attrNameLst>
                                      </p:cBhvr>
                                      <p:tavLst>
                                        <p:tav tm="0">
                                          <p:val>
                                            <p:strVal val="#ppt_x"/>
                                          </p:val>
                                        </p:tav>
                                        <p:tav tm="100000">
                                          <p:val>
                                            <p:strVal val="#ppt_x"/>
                                          </p:val>
                                        </p:tav>
                                      </p:tavLst>
                                    </p:anim>
                                    <p:anim calcmode="lin" valueType="num">
                                      <p:cBhvr>
                                        <p:cTn id="6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1000"/>
                                        <p:tgtEl>
                                          <p:spTgt spid="11"/>
                                        </p:tgtEl>
                                      </p:cBhvr>
                                    </p:animEffect>
                                    <p:anim calcmode="lin" valueType="num">
                                      <p:cBhvr>
                                        <p:cTn id="70" dur="1000" fill="hold"/>
                                        <p:tgtEl>
                                          <p:spTgt spid="11"/>
                                        </p:tgtEl>
                                        <p:attrNameLst>
                                          <p:attrName>ppt_x</p:attrName>
                                        </p:attrNameLst>
                                      </p:cBhvr>
                                      <p:tavLst>
                                        <p:tav tm="0">
                                          <p:val>
                                            <p:strVal val="#ppt_x"/>
                                          </p:val>
                                        </p:tav>
                                        <p:tav tm="100000">
                                          <p:val>
                                            <p:strVal val="#ppt_x"/>
                                          </p:val>
                                        </p:tav>
                                      </p:tavLst>
                                    </p:anim>
                                    <p:anim calcmode="lin" valueType="num">
                                      <p:cBhvr>
                                        <p:cTn id="7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8" grpId="0" animBg="1"/>
      <p:bldP spid="9" grpId="0" animBg="1"/>
      <p:bldP spid="10" grpId="0" animBg="1"/>
      <p:bldP spid="11" grpId="0" animBg="1"/>
      <p:bldP spid="19" grpId="0"/>
      <p:bldP spid="2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85EA-C1D9-71A1-37C3-E54A156471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2BD8E8-86DE-46D7-80A5-5E2EA6F0D395}"/>
              </a:ext>
            </a:extLst>
          </p:cNvPr>
          <p:cNvSpPr txBox="1"/>
          <p:nvPr/>
        </p:nvSpPr>
        <p:spPr>
          <a:xfrm>
            <a:off x="323564" y="678420"/>
            <a:ext cx="7086842" cy="461665"/>
          </a:xfrm>
          <a:prstGeom prst="rect">
            <a:avLst/>
          </a:prstGeom>
          <a:noFill/>
        </p:spPr>
        <p:txBody>
          <a:bodyPr wrap="square" rtlCol="0">
            <a:spAutoFit/>
          </a:bodyPr>
          <a:lstStyle/>
          <a:p>
            <a:r>
              <a:rPr lang="en-MY" b="1" dirty="0">
                <a:latin typeface="+mj-lt"/>
              </a:rPr>
              <a:t>Equipment / Material Request</a:t>
            </a:r>
          </a:p>
        </p:txBody>
      </p:sp>
      <p:sp>
        <p:nvSpPr>
          <p:cNvPr id="19" name="TextBox 18">
            <a:extLst>
              <a:ext uri="{FF2B5EF4-FFF2-40B4-BE49-F238E27FC236}">
                <a16:creationId xmlns:a16="http://schemas.microsoft.com/office/drawing/2014/main" id="{686DF549-49C0-2293-0AB9-06C658C91F9B}"/>
              </a:ext>
            </a:extLst>
          </p:cNvPr>
          <p:cNvSpPr txBox="1"/>
          <p:nvPr/>
        </p:nvSpPr>
        <p:spPr>
          <a:xfrm>
            <a:off x="375007" y="1252540"/>
            <a:ext cx="7086842" cy="584775"/>
          </a:xfrm>
          <a:prstGeom prst="rect">
            <a:avLst/>
          </a:prstGeom>
          <a:noFill/>
        </p:spPr>
        <p:txBody>
          <a:bodyPr wrap="square" rtlCol="0">
            <a:spAutoFit/>
          </a:bodyPr>
          <a:lstStyle/>
          <a:p>
            <a:pPr marL="457200" lvl="0" indent="-457200">
              <a:buFont typeface="Wingdings" panose="05000000000000000000" pitchFamily="2" charset="2"/>
              <a:buChar char="v"/>
              <a:defRPr/>
            </a:pPr>
            <a:r>
              <a:rPr lang="en-MY" sz="1600" dirty="0">
                <a:latin typeface="+mj-lt"/>
              </a:rPr>
              <a:t>Update Project Material &amp; Equipment List </a:t>
            </a:r>
          </a:p>
          <a:p>
            <a:pPr marL="457200" lvl="0" indent="-457200">
              <a:buFont typeface="Wingdings" panose="05000000000000000000" pitchFamily="2" charset="2"/>
              <a:buChar char="v"/>
              <a:defRPr/>
            </a:pPr>
            <a:r>
              <a:rPr lang="en-MY" sz="1600" dirty="0">
                <a:latin typeface="+mj-lt"/>
              </a:rPr>
              <a:t>Bring every time take items from store/office store</a:t>
            </a:r>
            <a:endParaRPr kumimoji="0" lang="en-MY" sz="1600" b="1" i="0" u="none" strike="noStrike" kern="1200" cap="none" spc="0" normalizeH="0" baseline="0" noProof="0" dirty="0">
              <a:ln>
                <a:noFill/>
              </a:ln>
              <a:solidFill>
                <a:srgbClr val="000000"/>
              </a:solidFill>
              <a:effectLst/>
              <a:uLnTx/>
              <a:uFillTx/>
              <a:latin typeface="+mj-lt"/>
            </a:endParaRPr>
          </a:p>
        </p:txBody>
      </p:sp>
      <p:pic>
        <p:nvPicPr>
          <p:cNvPr id="4" name="Picture 3">
            <a:extLst>
              <a:ext uri="{FF2B5EF4-FFF2-40B4-BE49-F238E27FC236}">
                <a16:creationId xmlns:a16="http://schemas.microsoft.com/office/drawing/2014/main" id="{AEFB09D5-69E4-2D66-DC0E-8B0924F91BBB}"/>
              </a:ext>
            </a:extLst>
          </p:cNvPr>
          <p:cNvPicPr>
            <a:picLocks noChangeAspect="1"/>
          </p:cNvPicPr>
          <p:nvPr/>
        </p:nvPicPr>
        <p:blipFill>
          <a:blip r:embed="rId3"/>
          <a:stretch>
            <a:fillRect/>
          </a:stretch>
        </p:blipFill>
        <p:spPr>
          <a:xfrm>
            <a:off x="974198" y="4338699"/>
            <a:ext cx="6245448" cy="2226209"/>
          </a:xfrm>
          <a:prstGeom prst="rect">
            <a:avLst/>
          </a:prstGeom>
          <a:ln>
            <a:solidFill>
              <a:schemeClr val="tx1"/>
            </a:solidFill>
          </a:ln>
        </p:spPr>
      </p:pic>
      <p:pic>
        <p:nvPicPr>
          <p:cNvPr id="6" name="Picture 5">
            <a:extLst>
              <a:ext uri="{FF2B5EF4-FFF2-40B4-BE49-F238E27FC236}">
                <a16:creationId xmlns:a16="http://schemas.microsoft.com/office/drawing/2014/main" id="{7F760CBE-66C3-64C1-BDE5-184E6836F748}"/>
              </a:ext>
            </a:extLst>
          </p:cNvPr>
          <p:cNvPicPr>
            <a:picLocks noChangeAspect="1"/>
          </p:cNvPicPr>
          <p:nvPr/>
        </p:nvPicPr>
        <p:blipFill>
          <a:blip r:embed="rId4"/>
          <a:stretch>
            <a:fillRect/>
          </a:stretch>
        </p:blipFill>
        <p:spPr>
          <a:xfrm>
            <a:off x="974198" y="1938418"/>
            <a:ext cx="6245448" cy="2262450"/>
          </a:xfrm>
          <a:prstGeom prst="rect">
            <a:avLst/>
          </a:prstGeom>
          <a:solidFill>
            <a:schemeClr val="tx1"/>
          </a:solidFill>
          <a:ln>
            <a:solidFill>
              <a:schemeClr val="tx1"/>
            </a:solidFill>
          </a:ln>
        </p:spPr>
      </p:pic>
      <p:pic>
        <p:nvPicPr>
          <p:cNvPr id="8" name="Picture 7">
            <a:extLst>
              <a:ext uri="{FF2B5EF4-FFF2-40B4-BE49-F238E27FC236}">
                <a16:creationId xmlns:a16="http://schemas.microsoft.com/office/drawing/2014/main" id="{83B98A64-476C-8F51-D488-EA91332BD608}"/>
              </a:ext>
            </a:extLst>
          </p:cNvPr>
          <p:cNvPicPr>
            <a:picLocks noChangeAspect="1"/>
          </p:cNvPicPr>
          <p:nvPr/>
        </p:nvPicPr>
        <p:blipFill>
          <a:blip r:embed="rId5"/>
          <a:srcRect t="-15706" r="18318"/>
          <a:stretch>
            <a:fillRect/>
          </a:stretch>
        </p:blipFill>
        <p:spPr>
          <a:xfrm>
            <a:off x="6461945" y="1938418"/>
            <a:ext cx="1896922" cy="423686"/>
          </a:xfrm>
          <a:prstGeom prst="rect">
            <a:avLst/>
          </a:prstGeom>
        </p:spPr>
      </p:pic>
      <p:pic>
        <p:nvPicPr>
          <p:cNvPr id="22" name="Picture 21">
            <a:extLst>
              <a:ext uri="{FF2B5EF4-FFF2-40B4-BE49-F238E27FC236}">
                <a16:creationId xmlns:a16="http://schemas.microsoft.com/office/drawing/2014/main" id="{8EB36C76-166F-6B06-8E90-3FB4800FCA5B}"/>
              </a:ext>
            </a:extLst>
          </p:cNvPr>
          <p:cNvPicPr>
            <a:picLocks noChangeAspect="1"/>
          </p:cNvPicPr>
          <p:nvPr/>
        </p:nvPicPr>
        <p:blipFill>
          <a:blip r:embed="rId6"/>
          <a:stretch>
            <a:fillRect/>
          </a:stretch>
        </p:blipFill>
        <p:spPr>
          <a:xfrm>
            <a:off x="6480233" y="1406196"/>
            <a:ext cx="2530817" cy="590409"/>
          </a:xfrm>
          <a:prstGeom prst="rect">
            <a:avLst/>
          </a:prstGeom>
        </p:spPr>
      </p:pic>
      <p:sp>
        <p:nvSpPr>
          <p:cNvPr id="2" name="Cloud 1">
            <a:extLst>
              <a:ext uri="{FF2B5EF4-FFF2-40B4-BE49-F238E27FC236}">
                <a16:creationId xmlns:a16="http://schemas.microsoft.com/office/drawing/2014/main" id="{A3C311EE-73CF-4FBE-552E-11719D356D48}"/>
              </a:ext>
            </a:extLst>
          </p:cNvPr>
          <p:cNvSpPr/>
          <p:nvPr/>
        </p:nvSpPr>
        <p:spPr bwMode="auto">
          <a:xfrm>
            <a:off x="196553" y="2362104"/>
            <a:ext cx="1401510" cy="524789"/>
          </a:xfrm>
          <a:prstGeom prst="cloud">
            <a:avLst/>
          </a:prstGeom>
          <a:solidFill>
            <a:schemeClr val="bg1"/>
          </a:solidFill>
          <a:ln w="9525" cap="flat" cmpd="sng" algn="ctr">
            <a:solidFill>
              <a:srgbClr val="91EA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mj-lt"/>
              </a:rPr>
              <a:t>Project</a:t>
            </a:r>
            <a:endParaRPr kumimoji="0" lang="en-MY" sz="2000" b="0" i="0" u="none" strike="noStrike" cap="none" normalizeH="0" baseline="0" dirty="0">
              <a:ln>
                <a:noFill/>
              </a:ln>
              <a:solidFill>
                <a:schemeClr val="tx1"/>
              </a:solidFill>
              <a:effectLst/>
              <a:latin typeface="+mj-lt"/>
            </a:endParaRPr>
          </a:p>
        </p:txBody>
      </p:sp>
      <p:sp>
        <p:nvSpPr>
          <p:cNvPr id="7" name="Cloud 6">
            <a:extLst>
              <a:ext uri="{FF2B5EF4-FFF2-40B4-BE49-F238E27FC236}">
                <a16:creationId xmlns:a16="http://schemas.microsoft.com/office/drawing/2014/main" id="{5D175A1C-E811-9A14-7846-56519EBBF7DF}"/>
              </a:ext>
            </a:extLst>
          </p:cNvPr>
          <p:cNvSpPr/>
          <p:nvPr/>
        </p:nvSpPr>
        <p:spPr bwMode="auto">
          <a:xfrm>
            <a:off x="6518891" y="4307406"/>
            <a:ext cx="1401510" cy="524789"/>
          </a:xfrm>
          <a:prstGeom prst="cloud">
            <a:avLst/>
          </a:prstGeom>
          <a:solidFill>
            <a:schemeClr val="bg1"/>
          </a:solidFill>
          <a:ln w="9525" cap="flat" cmpd="sng" algn="ctr">
            <a:solidFill>
              <a:srgbClr val="91EA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mj-lt"/>
              </a:rPr>
              <a:t>Store</a:t>
            </a:r>
            <a:endParaRPr kumimoji="0" lang="en-MY" sz="20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171116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7628" y="690326"/>
            <a:ext cx="7086842" cy="461665"/>
          </a:xfrm>
          <a:prstGeom prst="rect">
            <a:avLst/>
          </a:prstGeom>
          <a:noFill/>
        </p:spPr>
        <p:txBody>
          <a:bodyPr wrap="square" rtlCol="0">
            <a:spAutoFit/>
          </a:bodyPr>
          <a:lstStyle/>
          <a:p>
            <a:r>
              <a:rPr lang="en-US" b="1">
                <a:latin typeface="+mj-lt"/>
              </a:rPr>
              <a:t>Equipment Booking Procedure / Stock In &amp; Out </a:t>
            </a:r>
            <a:endParaRPr lang="en-US" b="1" dirty="0">
              <a:latin typeface="+mj-lt"/>
            </a:endParaRPr>
          </a:p>
        </p:txBody>
      </p:sp>
      <p:sp>
        <p:nvSpPr>
          <p:cNvPr id="2" name="Rectangle: Rounded Corners 1">
            <a:extLst>
              <a:ext uri="{FF2B5EF4-FFF2-40B4-BE49-F238E27FC236}">
                <a16:creationId xmlns:a16="http://schemas.microsoft.com/office/drawing/2014/main" id="{2684C0AD-63D5-E035-AD44-3B3C86545315}"/>
              </a:ext>
            </a:extLst>
          </p:cNvPr>
          <p:cNvSpPr/>
          <p:nvPr/>
        </p:nvSpPr>
        <p:spPr bwMode="auto">
          <a:xfrm>
            <a:off x="375007" y="1683427"/>
            <a:ext cx="6316738"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buFont typeface="+mj-lt"/>
              <a:buNone/>
            </a:pPr>
            <a:r>
              <a:rPr lang="en-MY" sz="2200" b="1" dirty="0">
                <a:solidFill>
                  <a:schemeClr val="bg1"/>
                </a:solidFill>
                <a:latin typeface="Arial Narrow" panose="020B0606020202030204" pitchFamily="34" charset="0"/>
                <a:cs typeface="Times New Roman" panose="02020603050405020304" pitchFamily="18" charset="0"/>
              </a:rPr>
              <a:t>Project Team inform Project Admin / Store Executive</a:t>
            </a:r>
            <a:endParaRPr lang="en-MY" sz="2200" b="1" dirty="0">
              <a:solidFill>
                <a:schemeClr val="bg1"/>
              </a:solidFill>
            </a:endParaRPr>
          </a:p>
        </p:txBody>
      </p:sp>
      <p:sp>
        <p:nvSpPr>
          <p:cNvPr id="5" name="Rectangle: Rounded Corners 4">
            <a:extLst>
              <a:ext uri="{FF2B5EF4-FFF2-40B4-BE49-F238E27FC236}">
                <a16:creationId xmlns:a16="http://schemas.microsoft.com/office/drawing/2014/main" id="{B1CA1232-58BF-9B11-997A-9AB74E0B3908}"/>
              </a:ext>
            </a:extLst>
          </p:cNvPr>
          <p:cNvSpPr/>
          <p:nvPr/>
        </p:nvSpPr>
        <p:spPr bwMode="auto">
          <a:xfrm>
            <a:off x="375007" y="2407064"/>
            <a:ext cx="6316738" cy="869636"/>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buFont typeface="+mj-lt"/>
              <a:buNone/>
            </a:pPr>
            <a:r>
              <a:rPr lang="en-MY" sz="2200" b="1" dirty="0">
                <a:solidFill>
                  <a:schemeClr val="bg1"/>
                </a:solidFill>
                <a:latin typeface="+mj-lt"/>
                <a:cs typeface="Times New Roman" panose="02020603050405020304" pitchFamily="18" charset="0"/>
              </a:rPr>
              <a:t>Return item </a:t>
            </a:r>
          </a:p>
          <a:p>
            <a:pPr lvl="0" algn="ctr">
              <a:buFont typeface="+mj-lt"/>
              <a:buNone/>
            </a:pPr>
            <a:r>
              <a:rPr lang="en-MY" sz="2200" b="1" dirty="0">
                <a:solidFill>
                  <a:srgbClr val="7575FF"/>
                </a:solidFill>
                <a:latin typeface="+mj-lt"/>
                <a:cs typeface="Times New Roman" panose="02020603050405020304" pitchFamily="18" charset="0"/>
              </a:rPr>
              <a:t>(</a:t>
            </a:r>
            <a:r>
              <a:rPr lang="en-MY" sz="2200" b="1" dirty="0">
                <a:solidFill>
                  <a:srgbClr val="7575FF"/>
                </a:solidFill>
                <a:latin typeface="+mj-lt"/>
              </a:rPr>
              <a:t>Please ensure the items are clean before returning!!)</a:t>
            </a:r>
          </a:p>
        </p:txBody>
      </p:sp>
      <p:sp>
        <p:nvSpPr>
          <p:cNvPr id="6" name="Rectangle: Rounded Corners 5">
            <a:extLst>
              <a:ext uri="{FF2B5EF4-FFF2-40B4-BE49-F238E27FC236}">
                <a16:creationId xmlns:a16="http://schemas.microsoft.com/office/drawing/2014/main" id="{C42448EF-A34D-4516-0D72-5019BC313E33}"/>
              </a:ext>
            </a:extLst>
          </p:cNvPr>
          <p:cNvSpPr/>
          <p:nvPr/>
        </p:nvSpPr>
        <p:spPr bwMode="auto">
          <a:xfrm>
            <a:off x="375006" y="3421446"/>
            <a:ext cx="6316737" cy="578891"/>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buNone/>
            </a:pPr>
            <a:r>
              <a:rPr lang="en-MY" sz="2200" b="1" dirty="0">
                <a:solidFill>
                  <a:schemeClr val="bg1"/>
                </a:solidFill>
                <a:latin typeface="Arial Narrow" panose="020B0606020202030204" pitchFamily="34" charset="0"/>
                <a:cs typeface="Times New Roman" panose="02020603050405020304" pitchFamily="18" charset="0"/>
              </a:rPr>
              <a:t>PA / Store Executive check the items</a:t>
            </a:r>
            <a:endParaRPr lang="en-MY" sz="2200" b="1" dirty="0">
              <a:solidFill>
                <a:schemeClr val="bg1"/>
              </a:solidFill>
            </a:endParaRPr>
          </a:p>
        </p:txBody>
      </p:sp>
      <p:sp>
        <p:nvSpPr>
          <p:cNvPr id="7" name="Rectangle: Rounded Corners 6">
            <a:extLst>
              <a:ext uri="{FF2B5EF4-FFF2-40B4-BE49-F238E27FC236}">
                <a16:creationId xmlns:a16="http://schemas.microsoft.com/office/drawing/2014/main" id="{39D18B49-2238-6926-D58C-B01898DB6443}"/>
              </a:ext>
            </a:extLst>
          </p:cNvPr>
          <p:cNvSpPr/>
          <p:nvPr/>
        </p:nvSpPr>
        <p:spPr bwMode="auto">
          <a:xfrm>
            <a:off x="1283959" y="4668485"/>
            <a:ext cx="1974492" cy="869636"/>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MY" sz="2200" b="1" dirty="0">
                <a:solidFill>
                  <a:schemeClr val="bg1"/>
                </a:solidFill>
                <a:latin typeface="+mj-lt"/>
              </a:rPr>
              <a:t>Rectify Items</a:t>
            </a:r>
          </a:p>
        </p:txBody>
      </p:sp>
      <p:sp>
        <p:nvSpPr>
          <p:cNvPr id="8" name="Rectangle: Rounded Corners 7">
            <a:extLst>
              <a:ext uri="{FF2B5EF4-FFF2-40B4-BE49-F238E27FC236}">
                <a16:creationId xmlns:a16="http://schemas.microsoft.com/office/drawing/2014/main" id="{D0BE61E6-BD46-66AF-5B02-0E4F65CDD01D}"/>
              </a:ext>
            </a:extLst>
          </p:cNvPr>
          <p:cNvSpPr/>
          <p:nvPr/>
        </p:nvSpPr>
        <p:spPr bwMode="auto">
          <a:xfrm>
            <a:off x="7179337" y="4665417"/>
            <a:ext cx="1822356" cy="1553349"/>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buNone/>
            </a:pPr>
            <a:r>
              <a:rPr lang="en-MY" sz="2200" b="1" dirty="0">
                <a:latin typeface="Arial Narrow" panose="020B0606020202030204" pitchFamily="34" charset="0"/>
                <a:cs typeface="Times New Roman" panose="02020603050405020304" pitchFamily="18" charset="0"/>
              </a:rPr>
              <a:t>Record in Store Log Book</a:t>
            </a:r>
            <a:endParaRPr lang="en-MY" sz="2200" b="1" dirty="0"/>
          </a:p>
        </p:txBody>
      </p:sp>
      <p:cxnSp>
        <p:nvCxnSpPr>
          <p:cNvPr id="9" name="Straight Arrow Connector 8">
            <a:extLst>
              <a:ext uri="{FF2B5EF4-FFF2-40B4-BE49-F238E27FC236}">
                <a16:creationId xmlns:a16="http://schemas.microsoft.com/office/drawing/2014/main" id="{CE9696D0-481F-1B5D-A199-220468606B8D}"/>
              </a:ext>
            </a:extLst>
          </p:cNvPr>
          <p:cNvCxnSpPr>
            <a:cxnSpLocks/>
          </p:cNvCxnSpPr>
          <p:nvPr/>
        </p:nvCxnSpPr>
        <p:spPr bwMode="auto">
          <a:xfrm>
            <a:off x="3509527" y="2243766"/>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D5618EED-3DA1-E790-097D-CD9CA4B9ED0E}"/>
              </a:ext>
            </a:extLst>
          </p:cNvPr>
          <p:cNvCxnSpPr>
            <a:cxnSpLocks/>
          </p:cNvCxnSpPr>
          <p:nvPr/>
        </p:nvCxnSpPr>
        <p:spPr bwMode="auto">
          <a:xfrm>
            <a:off x="3512126" y="3266546"/>
            <a:ext cx="0" cy="277091"/>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A9382580-FD62-F28F-16F1-74786BD3F1D0}"/>
              </a:ext>
            </a:extLst>
          </p:cNvPr>
          <p:cNvCxnSpPr>
            <a:cxnSpLocks/>
          </p:cNvCxnSpPr>
          <p:nvPr/>
        </p:nvCxnSpPr>
        <p:spPr bwMode="auto">
          <a:xfrm>
            <a:off x="2846528" y="4033924"/>
            <a:ext cx="0" cy="602207"/>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sp>
        <p:nvSpPr>
          <p:cNvPr id="12" name="Arrow: Bent-Up 11">
            <a:extLst>
              <a:ext uri="{FF2B5EF4-FFF2-40B4-BE49-F238E27FC236}">
                <a16:creationId xmlns:a16="http://schemas.microsoft.com/office/drawing/2014/main" id="{27291011-72FF-4EB2-F6A9-E6AAF00D9BB4}"/>
              </a:ext>
            </a:extLst>
          </p:cNvPr>
          <p:cNvSpPr/>
          <p:nvPr/>
        </p:nvSpPr>
        <p:spPr bwMode="auto">
          <a:xfrm flipV="1">
            <a:off x="6728689" y="3602546"/>
            <a:ext cx="1653073" cy="1104443"/>
          </a:xfrm>
          <a:prstGeom prst="bentUpArrow">
            <a:avLst>
              <a:gd name="adj1" fmla="val 11291"/>
              <a:gd name="adj2" fmla="val 25000"/>
              <a:gd name="adj3" fmla="val 2500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a:ln>
                <a:noFill/>
              </a:ln>
              <a:solidFill>
                <a:schemeClr val="tx1"/>
              </a:solidFill>
              <a:effectLst/>
              <a:latin typeface="Times" pitchFamily="18" charset="0"/>
            </a:endParaRPr>
          </a:p>
        </p:txBody>
      </p:sp>
      <p:sp>
        <p:nvSpPr>
          <p:cNvPr id="13" name="Rectangle: Rounded Corners 12">
            <a:extLst>
              <a:ext uri="{FF2B5EF4-FFF2-40B4-BE49-F238E27FC236}">
                <a16:creationId xmlns:a16="http://schemas.microsoft.com/office/drawing/2014/main" id="{0ED49B79-85D9-03FB-8056-7EC64E3DBA2D}"/>
              </a:ext>
            </a:extLst>
          </p:cNvPr>
          <p:cNvSpPr/>
          <p:nvPr/>
        </p:nvSpPr>
        <p:spPr bwMode="auto">
          <a:xfrm>
            <a:off x="6550671" y="3246795"/>
            <a:ext cx="1822356" cy="578891"/>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1800" b="1" dirty="0">
                <a:solidFill>
                  <a:srgbClr val="FF0000"/>
                </a:solidFill>
                <a:latin typeface="Arial Narrow" panose="020B0606020202030204" pitchFamily="34" charset="0"/>
                <a:cs typeface="Times New Roman" panose="02020603050405020304" pitchFamily="18" charset="0"/>
              </a:rPr>
              <a:t>NO DEFECTS</a:t>
            </a:r>
            <a:endParaRPr lang="en-MY" sz="1800" b="1" dirty="0">
              <a:solidFill>
                <a:srgbClr val="FF0000"/>
              </a:solidFill>
            </a:endParaRPr>
          </a:p>
        </p:txBody>
      </p:sp>
      <p:sp>
        <p:nvSpPr>
          <p:cNvPr id="14" name="Rectangle: Rounded Corners 13">
            <a:extLst>
              <a:ext uri="{FF2B5EF4-FFF2-40B4-BE49-F238E27FC236}">
                <a16:creationId xmlns:a16="http://schemas.microsoft.com/office/drawing/2014/main" id="{ED1B2FB7-3C39-49AF-0B60-3CB50E773F3B}"/>
              </a:ext>
            </a:extLst>
          </p:cNvPr>
          <p:cNvSpPr/>
          <p:nvPr/>
        </p:nvSpPr>
        <p:spPr bwMode="auto">
          <a:xfrm>
            <a:off x="2875256" y="4154768"/>
            <a:ext cx="1316235" cy="374435"/>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buNone/>
            </a:pPr>
            <a:r>
              <a:rPr lang="en-MY" sz="1800" b="1" dirty="0">
                <a:solidFill>
                  <a:srgbClr val="FF0000"/>
                </a:solidFill>
                <a:latin typeface="Arial Narrow" panose="020B0606020202030204" pitchFamily="34" charset="0"/>
                <a:cs typeface="Times New Roman" panose="02020603050405020304" pitchFamily="18" charset="0"/>
              </a:rPr>
              <a:t>DEFECTS</a:t>
            </a:r>
            <a:endParaRPr lang="en-MY" sz="1800" b="1" dirty="0">
              <a:solidFill>
                <a:srgbClr val="FF0000"/>
              </a:solidFill>
            </a:endParaRPr>
          </a:p>
        </p:txBody>
      </p:sp>
      <p:sp>
        <p:nvSpPr>
          <p:cNvPr id="15" name="Rectangle: Rounded Corners 14">
            <a:extLst>
              <a:ext uri="{FF2B5EF4-FFF2-40B4-BE49-F238E27FC236}">
                <a16:creationId xmlns:a16="http://schemas.microsoft.com/office/drawing/2014/main" id="{D9FF9859-3093-3892-1638-918652254C23}"/>
              </a:ext>
            </a:extLst>
          </p:cNvPr>
          <p:cNvSpPr/>
          <p:nvPr/>
        </p:nvSpPr>
        <p:spPr bwMode="auto">
          <a:xfrm>
            <a:off x="3811049" y="4669250"/>
            <a:ext cx="1974492" cy="869636"/>
          </a:xfrm>
          <a:prstGeom prst="round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MY" sz="2200" b="1" dirty="0">
                <a:solidFill>
                  <a:schemeClr val="bg1"/>
                </a:solidFill>
                <a:latin typeface="+mj-lt"/>
              </a:rPr>
              <a:t>Replace New</a:t>
            </a:r>
          </a:p>
        </p:txBody>
      </p:sp>
      <p:cxnSp>
        <p:nvCxnSpPr>
          <p:cNvPr id="16" name="Straight Arrow Connector 15">
            <a:extLst>
              <a:ext uri="{FF2B5EF4-FFF2-40B4-BE49-F238E27FC236}">
                <a16:creationId xmlns:a16="http://schemas.microsoft.com/office/drawing/2014/main" id="{4C873A10-3A03-3493-2FEB-0B2917BD8AD3}"/>
              </a:ext>
            </a:extLst>
          </p:cNvPr>
          <p:cNvCxnSpPr>
            <a:cxnSpLocks/>
          </p:cNvCxnSpPr>
          <p:nvPr/>
        </p:nvCxnSpPr>
        <p:spPr bwMode="auto">
          <a:xfrm>
            <a:off x="4180028" y="4033924"/>
            <a:ext cx="0" cy="602207"/>
          </a:xfrm>
          <a:prstGeom prst="straightConnector1">
            <a:avLst/>
          </a:prstGeom>
          <a:ln>
            <a:solidFill>
              <a:schemeClr val="bg1"/>
            </a:solidFill>
            <a:headEnd type="none" w="med" len="med"/>
            <a:tailEnd type="triangle"/>
          </a:ln>
        </p:spPr>
        <p:style>
          <a:lnRef idx="3">
            <a:schemeClr val="dk1"/>
          </a:lnRef>
          <a:fillRef idx="0">
            <a:schemeClr val="dk1"/>
          </a:fillRef>
          <a:effectRef idx="2">
            <a:schemeClr val="dk1"/>
          </a:effectRef>
          <a:fontRef idx="minor">
            <a:schemeClr val="tx1"/>
          </a:fontRef>
        </p:style>
      </p:cxnSp>
      <p:cxnSp>
        <p:nvCxnSpPr>
          <p:cNvPr id="17" name="Connector: Elbow 16">
            <a:extLst>
              <a:ext uri="{FF2B5EF4-FFF2-40B4-BE49-F238E27FC236}">
                <a16:creationId xmlns:a16="http://schemas.microsoft.com/office/drawing/2014/main" id="{5F191E67-45B2-5D4D-1CCC-476B423C5AC0}"/>
              </a:ext>
            </a:extLst>
          </p:cNvPr>
          <p:cNvCxnSpPr>
            <a:cxnSpLocks/>
            <a:stCxn id="7" idx="2"/>
          </p:cNvCxnSpPr>
          <p:nvPr/>
        </p:nvCxnSpPr>
        <p:spPr bwMode="auto">
          <a:xfrm rot="16200000" flipH="1">
            <a:off x="4562240" y="3247086"/>
            <a:ext cx="326063" cy="4908132"/>
          </a:xfrm>
          <a:prstGeom prst="bentConnector2">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a:extLst>
              <a:ext uri="{FF2B5EF4-FFF2-40B4-BE49-F238E27FC236}">
                <a16:creationId xmlns:a16="http://schemas.microsoft.com/office/drawing/2014/main" id="{F4EFDEA6-FC53-55AE-BE65-1D4786B3C696}"/>
              </a:ext>
            </a:extLst>
          </p:cNvPr>
          <p:cNvCxnSpPr>
            <a:cxnSpLocks/>
            <a:stCxn id="15" idx="2"/>
          </p:cNvCxnSpPr>
          <p:nvPr/>
        </p:nvCxnSpPr>
        <p:spPr bwMode="auto">
          <a:xfrm>
            <a:off x="4798295" y="5538886"/>
            <a:ext cx="0" cy="32529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a:extLst>
              <a:ext uri="{FF2B5EF4-FFF2-40B4-BE49-F238E27FC236}">
                <a16:creationId xmlns:a16="http://schemas.microsoft.com/office/drawing/2014/main" id="{3DBA6E36-C44C-31F3-AAF9-A762D9E43D86}"/>
              </a:ext>
            </a:extLst>
          </p:cNvPr>
          <p:cNvSpPr txBox="1"/>
          <p:nvPr/>
        </p:nvSpPr>
        <p:spPr>
          <a:xfrm>
            <a:off x="375007" y="1252540"/>
            <a:ext cx="7086842" cy="430887"/>
          </a:xfrm>
          <a:prstGeom prst="rect">
            <a:avLst/>
          </a:prstGeom>
          <a:noFill/>
        </p:spPr>
        <p:txBody>
          <a:bodyPr wrap="square" rtlCol="0">
            <a:spAutoFit/>
          </a:bodyPr>
          <a:lstStyle/>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defRPr/>
            </a:pPr>
            <a:r>
              <a:rPr lang="en-MY" sz="2200" b="1" dirty="0">
                <a:solidFill>
                  <a:srgbClr val="000000"/>
                </a:solidFill>
                <a:latin typeface="Arial Narrow"/>
              </a:rPr>
              <a:t>Returning</a:t>
            </a:r>
            <a:r>
              <a:rPr kumimoji="0" lang="en-MY" sz="2200" b="1" i="0" u="none" strike="noStrike" kern="1200" cap="none" spc="0" normalizeH="0" baseline="0" noProof="0" dirty="0">
                <a:ln>
                  <a:noFill/>
                </a:ln>
                <a:solidFill>
                  <a:srgbClr val="000000"/>
                </a:solidFill>
                <a:effectLst/>
                <a:uLnTx/>
                <a:uFillTx/>
                <a:latin typeface="Arial Narrow"/>
              </a:rPr>
              <a:t> Procedure</a:t>
            </a:r>
          </a:p>
        </p:txBody>
      </p:sp>
    </p:spTree>
    <p:extLst>
      <p:ext uri="{BB962C8B-B14F-4D97-AF65-F5344CB8AC3E}">
        <p14:creationId xmlns:p14="http://schemas.microsoft.com/office/powerpoint/2010/main" val="67642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arn(inVertical)">
                                      <p:cBhvr>
                                        <p:cTn id="62" dur="500"/>
                                        <p:tgtEl>
                                          <p:spTgt spid="17"/>
                                        </p:tgtEl>
                                      </p:cBhvr>
                                    </p:animEffect>
                                  </p:childTnLst>
                                </p:cTn>
                              </p:par>
                              <p:par>
                                <p:cTn id="63" presetID="16" presetClass="entr" presetSubtype="21"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13" grpId="0"/>
      <p:bldP spid="14" grpId="0" animBg="1"/>
      <p:bldP spid="1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8B7FA-D7C7-E5F4-C31E-ECA09975D29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5BB56A-2F07-0F02-239A-F8301EB78242}"/>
              </a:ext>
            </a:extLst>
          </p:cNvPr>
          <p:cNvSpPr txBox="1"/>
          <p:nvPr/>
        </p:nvSpPr>
        <p:spPr>
          <a:xfrm>
            <a:off x="375007" y="675810"/>
            <a:ext cx="7086842" cy="461665"/>
          </a:xfrm>
          <a:prstGeom prst="rect">
            <a:avLst/>
          </a:prstGeom>
          <a:noFill/>
        </p:spPr>
        <p:txBody>
          <a:bodyPr wrap="square" rtlCol="0">
            <a:spAutoFit/>
          </a:bodyPr>
          <a:lstStyle/>
          <a:p>
            <a:r>
              <a:rPr lang="en-MY" b="1" dirty="0">
                <a:latin typeface="+mj-lt"/>
              </a:rPr>
              <a:t>Equipment Booking Procedure  (Returning)</a:t>
            </a:r>
          </a:p>
        </p:txBody>
      </p:sp>
      <p:pic>
        <p:nvPicPr>
          <p:cNvPr id="5" name="Picture 4">
            <a:extLst>
              <a:ext uri="{FF2B5EF4-FFF2-40B4-BE49-F238E27FC236}">
                <a16:creationId xmlns:a16="http://schemas.microsoft.com/office/drawing/2014/main" id="{4D31B530-B2C7-7BB3-4726-803F368E01B6}"/>
              </a:ext>
            </a:extLst>
          </p:cNvPr>
          <p:cNvPicPr>
            <a:picLocks noChangeAspect="1"/>
          </p:cNvPicPr>
          <p:nvPr/>
        </p:nvPicPr>
        <p:blipFill>
          <a:blip r:embed="rId3"/>
          <a:stretch>
            <a:fillRect/>
          </a:stretch>
        </p:blipFill>
        <p:spPr>
          <a:xfrm>
            <a:off x="805690" y="1673349"/>
            <a:ext cx="1915219" cy="2907251"/>
          </a:xfrm>
          <a:prstGeom prst="rect">
            <a:avLst/>
          </a:prstGeom>
          <a:ln>
            <a:solidFill>
              <a:schemeClr val="tx1"/>
            </a:solidFill>
          </a:ln>
        </p:spPr>
      </p:pic>
      <p:pic>
        <p:nvPicPr>
          <p:cNvPr id="4" name="Picture 3">
            <a:extLst>
              <a:ext uri="{FF2B5EF4-FFF2-40B4-BE49-F238E27FC236}">
                <a16:creationId xmlns:a16="http://schemas.microsoft.com/office/drawing/2014/main" id="{F1320D5C-13B8-CD4C-90CB-94B3C0D9B670}"/>
              </a:ext>
            </a:extLst>
          </p:cNvPr>
          <p:cNvPicPr>
            <a:picLocks noChangeAspect="1"/>
          </p:cNvPicPr>
          <p:nvPr/>
        </p:nvPicPr>
        <p:blipFill>
          <a:blip r:embed="rId4"/>
          <a:stretch>
            <a:fillRect/>
          </a:stretch>
        </p:blipFill>
        <p:spPr>
          <a:xfrm>
            <a:off x="2964308" y="1673349"/>
            <a:ext cx="2187253" cy="2907251"/>
          </a:xfrm>
          <a:prstGeom prst="rect">
            <a:avLst/>
          </a:prstGeom>
          <a:ln>
            <a:solidFill>
              <a:schemeClr val="tx1"/>
            </a:solidFill>
          </a:ln>
        </p:spPr>
      </p:pic>
      <p:pic>
        <p:nvPicPr>
          <p:cNvPr id="12" name="Picture 11">
            <a:extLst>
              <a:ext uri="{FF2B5EF4-FFF2-40B4-BE49-F238E27FC236}">
                <a16:creationId xmlns:a16="http://schemas.microsoft.com/office/drawing/2014/main" id="{022923CB-780A-89E8-3C2B-DDC00029D6FB}"/>
              </a:ext>
            </a:extLst>
          </p:cNvPr>
          <p:cNvPicPr>
            <a:picLocks noChangeAspect="1"/>
          </p:cNvPicPr>
          <p:nvPr/>
        </p:nvPicPr>
        <p:blipFill>
          <a:blip r:embed="rId5"/>
          <a:stretch>
            <a:fillRect/>
          </a:stretch>
        </p:blipFill>
        <p:spPr>
          <a:xfrm rot="16200000">
            <a:off x="5762856" y="1309164"/>
            <a:ext cx="2735235" cy="3635619"/>
          </a:xfrm>
          <a:prstGeom prst="rect">
            <a:avLst/>
          </a:prstGeom>
          <a:ln>
            <a:solidFill>
              <a:schemeClr val="tx1"/>
            </a:solidFill>
          </a:ln>
        </p:spPr>
      </p:pic>
      <p:sp>
        <p:nvSpPr>
          <p:cNvPr id="14" name="TextBox 13">
            <a:extLst>
              <a:ext uri="{FF2B5EF4-FFF2-40B4-BE49-F238E27FC236}">
                <a16:creationId xmlns:a16="http://schemas.microsoft.com/office/drawing/2014/main" id="{F3BB0062-4266-1BF0-B29E-769A1038AE20}"/>
              </a:ext>
            </a:extLst>
          </p:cNvPr>
          <p:cNvSpPr txBox="1"/>
          <p:nvPr/>
        </p:nvSpPr>
        <p:spPr>
          <a:xfrm>
            <a:off x="932688" y="4824084"/>
            <a:ext cx="6912864" cy="1077218"/>
          </a:xfrm>
          <a:prstGeom prst="rect">
            <a:avLst/>
          </a:prstGeom>
          <a:noFill/>
        </p:spPr>
        <p:txBody>
          <a:bodyPr wrap="square" rtlCol="0">
            <a:spAutoFit/>
          </a:bodyPr>
          <a:lstStyle/>
          <a:p>
            <a:pPr marL="285750" indent="-285750">
              <a:buFont typeface="Wingdings" panose="05000000000000000000" pitchFamily="2" charset="2"/>
              <a:buChar char="v"/>
            </a:pPr>
            <a:r>
              <a:rPr lang="en-MY" sz="1600" dirty="0">
                <a:latin typeface="+mj-lt"/>
              </a:rPr>
              <a:t>Please clean all borrowed equipment and remove any dust or water before returning it.</a:t>
            </a:r>
          </a:p>
          <a:p>
            <a:pPr marL="285750" indent="-285750">
              <a:buFont typeface="Wingdings" panose="05000000000000000000" pitchFamily="2" charset="2"/>
              <a:buChar char="v"/>
            </a:pPr>
            <a:r>
              <a:rPr lang="en-MY" sz="1600" dirty="0">
                <a:latin typeface="+mj-lt"/>
              </a:rPr>
              <a:t>Please indicate any broken equipment for our further inspection.</a:t>
            </a:r>
          </a:p>
          <a:p>
            <a:pPr marL="285750" indent="-285750">
              <a:buFont typeface="Wingdings" panose="05000000000000000000" pitchFamily="2" charset="2"/>
              <a:buChar char="v"/>
            </a:pPr>
            <a:r>
              <a:rPr lang="en-MY" sz="1600" dirty="0">
                <a:latin typeface="+mj-lt"/>
              </a:rPr>
              <a:t>If any damaged asset is disposed of on-site, please inform us.</a:t>
            </a:r>
          </a:p>
          <a:p>
            <a:pPr marL="285750" indent="-285750">
              <a:buFont typeface="Wingdings" panose="05000000000000000000" pitchFamily="2" charset="2"/>
              <a:buChar char="v"/>
            </a:pPr>
            <a:endParaRPr lang="en-MY" sz="1600" dirty="0">
              <a:latin typeface="+mj-lt"/>
            </a:endParaRPr>
          </a:p>
        </p:txBody>
      </p:sp>
    </p:spTree>
    <p:extLst>
      <p:ext uri="{BB962C8B-B14F-4D97-AF65-F5344CB8AC3E}">
        <p14:creationId xmlns:p14="http://schemas.microsoft.com/office/powerpoint/2010/main" val="80507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5007" y="639234"/>
            <a:ext cx="7086842" cy="461665"/>
          </a:xfrm>
          <a:prstGeom prst="rect">
            <a:avLst/>
          </a:prstGeom>
          <a:noFill/>
        </p:spPr>
        <p:txBody>
          <a:bodyPr wrap="square" rtlCol="0">
            <a:spAutoFit/>
          </a:bodyPr>
          <a:lstStyle/>
          <a:p>
            <a:r>
              <a:rPr lang="en-MY" b="1" dirty="0">
                <a:latin typeface="+mn-lt"/>
              </a:rPr>
              <a:t>Flight Booking</a:t>
            </a:r>
            <a:endParaRPr lang="en-MY" sz="2400" b="1" dirty="0">
              <a:latin typeface="+mn-lt"/>
            </a:endParaRPr>
          </a:p>
        </p:txBody>
      </p:sp>
      <p:graphicFrame>
        <p:nvGraphicFramePr>
          <p:cNvPr id="2" name="Diagram 1">
            <a:extLst>
              <a:ext uri="{FF2B5EF4-FFF2-40B4-BE49-F238E27FC236}">
                <a16:creationId xmlns:a16="http://schemas.microsoft.com/office/drawing/2014/main" id="{897A9FEE-C7C5-DBC8-58C2-DD3C476FBD6D}"/>
              </a:ext>
            </a:extLst>
          </p:cNvPr>
          <p:cNvGraphicFramePr/>
          <p:nvPr/>
        </p:nvGraphicFramePr>
        <p:xfrm>
          <a:off x="217842" y="1406044"/>
          <a:ext cx="8397519" cy="4641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10">
            <a:extLst>
              <a:ext uri="{FF2B5EF4-FFF2-40B4-BE49-F238E27FC236}">
                <a16:creationId xmlns:a16="http://schemas.microsoft.com/office/drawing/2014/main" id="{B703632B-FB16-62DF-5BFD-678ADE1C439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81582" y="5651351"/>
            <a:ext cx="1816232" cy="11348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CF184764-19AC-15C0-8F89-86EC2EB984B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45259" y="5630438"/>
            <a:ext cx="1142802" cy="11389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05476D9-F0E3-F222-23A0-367CAE432A66}"/>
              </a:ext>
            </a:extLst>
          </p:cNvPr>
          <p:cNvSpPr txBox="1"/>
          <p:nvPr/>
        </p:nvSpPr>
        <p:spPr>
          <a:xfrm>
            <a:off x="2952924" y="142613"/>
            <a:ext cx="4739781" cy="830997"/>
          </a:xfrm>
          <a:prstGeom prst="rect">
            <a:avLst/>
          </a:prstGeom>
          <a:solidFill>
            <a:schemeClr val="accent1">
              <a:lumMod val="60000"/>
              <a:lumOff val="40000"/>
            </a:schemeClr>
          </a:solidFill>
        </p:spPr>
        <p:txBody>
          <a:bodyPr wrap="square" rtlCol="0">
            <a:spAutoFit/>
          </a:bodyPr>
          <a:lstStyle/>
          <a:p>
            <a:r>
              <a:rPr lang="en-US" dirty="0">
                <a:latin typeface="+mj-lt"/>
              </a:rPr>
              <a:t>Request 1 week @ 5 days before</a:t>
            </a:r>
          </a:p>
          <a:p>
            <a:r>
              <a:rPr lang="en-MY" dirty="0">
                <a:latin typeface="+mj-lt"/>
              </a:rPr>
              <a:t>No last minute request</a:t>
            </a:r>
          </a:p>
        </p:txBody>
      </p:sp>
      <p:pic>
        <p:nvPicPr>
          <p:cNvPr id="9" name="Picture 4">
            <a:extLst>
              <a:ext uri="{FF2B5EF4-FFF2-40B4-BE49-F238E27FC236}">
                <a16:creationId xmlns:a16="http://schemas.microsoft.com/office/drawing/2014/main" id="{FD833E5D-DD15-CD20-40A4-1F7CBFF2E07F}"/>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474" r="7649"/>
          <a:stretch/>
        </p:blipFill>
        <p:spPr bwMode="auto">
          <a:xfrm>
            <a:off x="7597814" y="19982"/>
            <a:ext cx="1546186" cy="1233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35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path" presetSubtype="0" accel="50000" decel="50000" fill="hold" nodeType="clickEffect">
                                  <p:stCondLst>
                                    <p:cond delay="0"/>
                                  </p:stCondLst>
                                  <p:childTnLst>
                                    <p:animMotion origin="layout" path="M 0 0 L 0.125 0 C 0.181 0 0.25 0.069 0.25 0.125 L 0.25 0.25 E" pathEditMode="relative" ptsTypes="">
                                      <p:cBhvr>
                                        <p:cTn id="11"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5006" y="639234"/>
            <a:ext cx="808319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a:ea typeface="+mn-ea"/>
                <a:cs typeface="+mn-cs"/>
              </a:rPr>
              <a:t>Accommodation Booking Procedure</a:t>
            </a:r>
          </a:p>
        </p:txBody>
      </p:sp>
      <p:graphicFrame>
        <p:nvGraphicFramePr>
          <p:cNvPr id="2" name="Diagram 1">
            <a:extLst>
              <a:ext uri="{FF2B5EF4-FFF2-40B4-BE49-F238E27FC236}">
                <a16:creationId xmlns:a16="http://schemas.microsoft.com/office/drawing/2014/main" id="{D0B26CC6-2902-B9D0-2355-F2C43DECB273}"/>
              </a:ext>
            </a:extLst>
          </p:cNvPr>
          <p:cNvGraphicFramePr/>
          <p:nvPr/>
        </p:nvGraphicFramePr>
        <p:xfrm>
          <a:off x="207818" y="1454728"/>
          <a:ext cx="8728364" cy="4641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Premium Vector | Hotel icon logo vector design template">
            <a:extLst>
              <a:ext uri="{FF2B5EF4-FFF2-40B4-BE49-F238E27FC236}">
                <a16:creationId xmlns:a16="http://schemas.microsoft.com/office/drawing/2014/main" id="{17D4124D-3C46-E9E8-E975-CF494DD0F0D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51882" y="5589038"/>
            <a:ext cx="1259456" cy="12594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New Airbnb Logo: Learning from the Controversy">
            <a:extLst>
              <a:ext uri="{FF2B5EF4-FFF2-40B4-BE49-F238E27FC236}">
                <a16:creationId xmlns:a16="http://schemas.microsoft.com/office/drawing/2014/main" id="{58AB54CC-D0D5-2C2D-A085-4A23A388A0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46556" y="6067943"/>
            <a:ext cx="1630170" cy="6073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F10F2BB2-F854-B6D9-E512-8E13E2220999}"/>
              </a:ext>
            </a:extLst>
          </p:cNvPr>
          <p:cNvSpPr/>
          <p:nvPr/>
        </p:nvSpPr>
        <p:spPr bwMode="auto">
          <a:xfrm>
            <a:off x="5257800" y="32489"/>
            <a:ext cx="3678382" cy="1040978"/>
          </a:xfrm>
          <a:prstGeom prst="roundRect">
            <a:avLst/>
          </a:prstGeom>
          <a:solidFill>
            <a:srgbClr val="FF7C80"/>
          </a:solidFill>
          <a:ln w="9525" cap="flat" cmpd="sng" algn="ctr">
            <a:solidFill>
              <a:srgbClr val="FF7C8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MY" sz="2000" b="1" dirty="0">
                <a:solidFill>
                  <a:schemeClr val="bg1"/>
                </a:solidFill>
                <a:latin typeface="+mj-lt"/>
              </a:rPr>
              <a:t>Note:</a:t>
            </a:r>
            <a:r>
              <a:rPr lang="en-MY" sz="2000" dirty="0">
                <a:solidFill>
                  <a:schemeClr val="bg1"/>
                </a:solidFill>
                <a:latin typeface="+mj-lt"/>
              </a:rPr>
              <a:t> House rental is subject to CKAPS/NPRA approval before the rental period begins.</a:t>
            </a:r>
            <a:endParaRPr kumimoji="0" lang="en-MY" sz="2000" b="0" i="0" u="none" strike="noStrike" cap="none" normalizeH="0" baseline="0" dirty="0">
              <a:ln>
                <a:noFill/>
              </a:ln>
              <a:solidFill>
                <a:schemeClr val="bg1"/>
              </a:solidFill>
              <a:effectLst/>
              <a:latin typeface="+mj-lt"/>
            </a:endParaRPr>
          </a:p>
        </p:txBody>
      </p:sp>
    </p:spTree>
    <p:extLst>
      <p:ext uri="{BB962C8B-B14F-4D97-AF65-F5344CB8AC3E}">
        <p14:creationId xmlns:p14="http://schemas.microsoft.com/office/powerpoint/2010/main" val="281108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randombar(horizontal)">
                                      <p:cBhvr>
                                        <p:cTn id="17" dur="500"/>
                                        <p:tgtEl>
                                          <p:spTgt spid="2052"/>
                                        </p:tgtEl>
                                      </p:cBhvr>
                                    </p:animEffect>
                                  </p:childTnLst>
                                </p:cTn>
                              </p:par>
                              <p:par>
                                <p:cTn id="18" presetID="14" presetClass="entr" presetSubtype="10"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randombar(horizontal)">
                                      <p:cBhvr>
                                        <p:cTn id="2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670FC-8E11-4768-E8EE-53A1E6598D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9381073-8DBF-05D0-1C26-4ADE3D2B8897}"/>
              </a:ext>
            </a:extLst>
          </p:cNvPr>
          <p:cNvSpPr txBox="1"/>
          <p:nvPr/>
        </p:nvSpPr>
        <p:spPr>
          <a:xfrm>
            <a:off x="375006" y="639234"/>
            <a:ext cx="808319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Narrow"/>
                <a:ea typeface="+mn-ea"/>
                <a:cs typeface="+mn-cs"/>
              </a:rPr>
              <a:t>Asset Tagging (Tool / Equipment</a:t>
            </a:r>
            <a:r>
              <a:rPr lang="en-US" b="1" dirty="0">
                <a:solidFill>
                  <a:srgbClr val="000000"/>
                </a:solidFill>
                <a:latin typeface="Arial Narrow"/>
              </a:rPr>
              <a:t> / Project Item)</a:t>
            </a:r>
            <a:r>
              <a:rPr kumimoji="0" lang="en-US" sz="2400" b="1" i="0" u="none" strike="noStrike" kern="1200" cap="none" spc="0" normalizeH="0" baseline="0" noProof="0" dirty="0">
                <a:ln>
                  <a:noFill/>
                </a:ln>
                <a:solidFill>
                  <a:srgbClr val="000000"/>
                </a:solidFill>
                <a:effectLst/>
                <a:uLnTx/>
                <a:uFillTx/>
                <a:latin typeface="Arial Narrow"/>
                <a:ea typeface="+mn-ea"/>
                <a:cs typeface="+mn-cs"/>
              </a:rPr>
              <a:t> </a:t>
            </a:r>
          </a:p>
        </p:txBody>
      </p:sp>
      <p:graphicFrame>
        <p:nvGraphicFramePr>
          <p:cNvPr id="5" name="Diagram 4">
            <a:extLst>
              <a:ext uri="{FF2B5EF4-FFF2-40B4-BE49-F238E27FC236}">
                <a16:creationId xmlns:a16="http://schemas.microsoft.com/office/drawing/2014/main" id="{0750066D-9336-5F7A-80A7-E5940DE681E7}"/>
              </a:ext>
            </a:extLst>
          </p:cNvPr>
          <p:cNvGraphicFramePr/>
          <p:nvPr/>
        </p:nvGraphicFramePr>
        <p:xfrm>
          <a:off x="207818" y="1454728"/>
          <a:ext cx="8728364" cy="4641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217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DAFF-AD4E-2117-674F-6B41CC9CAC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0C9490-D362-4F7D-B263-F6C21D16C25A}"/>
              </a:ext>
            </a:extLst>
          </p:cNvPr>
          <p:cNvSpPr txBox="1"/>
          <p:nvPr/>
        </p:nvSpPr>
        <p:spPr>
          <a:xfrm>
            <a:off x="333324" y="638689"/>
            <a:ext cx="5285871" cy="461665"/>
          </a:xfrm>
          <a:prstGeom prst="rect">
            <a:avLst/>
          </a:prstGeom>
          <a:noFill/>
        </p:spPr>
        <p:txBody>
          <a:bodyPr wrap="none" rtlCol="0">
            <a:spAutoFit/>
          </a:bodyPr>
          <a:lstStyle/>
          <a:p>
            <a:r>
              <a:rPr lang="en-US" b="1" dirty="0">
                <a:latin typeface="+mn-lt"/>
              </a:rPr>
              <a:t>New Staff Reporting : Apr-2026 to Jul-2026</a:t>
            </a:r>
          </a:p>
        </p:txBody>
      </p:sp>
      <p:pic>
        <p:nvPicPr>
          <p:cNvPr id="5" name="Picture 4">
            <a:extLst>
              <a:ext uri="{FF2B5EF4-FFF2-40B4-BE49-F238E27FC236}">
                <a16:creationId xmlns:a16="http://schemas.microsoft.com/office/drawing/2014/main" id="{3B3A21BE-D0E6-9DB7-FDAD-43BD84316D17}"/>
              </a:ext>
            </a:extLst>
          </p:cNvPr>
          <p:cNvPicPr>
            <a:picLocks noChangeAspect="1"/>
          </p:cNvPicPr>
          <p:nvPr/>
        </p:nvPicPr>
        <p:blipFill>
          <a:blip r:embed="rId3"/>
          <a:stretch>
            <a:fillRect/>
          </a:stretch>
        </p:blipFill>
        <p:spPr>
          <a:xfrm>
            <a:off x="6913548" y="9463"/>
            <a:ext cx="2230452" cy="1090891"/>
          </a:xfrm>
          <a:prstGeom prst="rect">
            <a:avLst/>
          </a:prstGeom>
        </p:spPr>
      </p:pic>
      <p:graphicFrame>
        <p:nvGraphicFramePr>
          <p:cNvPr id="7" name="Table 6">
            <a:extLst>
              <a:ext uri="{FF2B5EF4-FFF2-40B4-BE49-F238E27FC236}">
                <a16:creationId xmlns:a16="http://schemas.microsoft.com/office/drawing/2014/main" id="{76D7F3BE-398A-B9B9-7D05-5253D8195183}"/>
              </a:ext>
            </a:extLst>
          </p:cNvPr>
          <p:cNvGraphicFramePr>
            <a:graphicFrameLocks noGrp="1"/>
          </p:cNvGraphicFramePr>
          <p:nvPr>
            <p:extLst>
              <p:ext uri="{D42A27DB-BD31-4B8C-83A1-F6EECF244321}">
                <p14:modId xmlns:p14="http://schemas.microsoft.com/office/powerpoint/2010/main" val="922691471"/>
              </p:ext>
            </p:extLst>
          </p:nvPr>
        </p:nvGraphicFramePr>
        <p:xfrm>
          <a:off x="387606" y="1456821"/>
          <a:ext cx="8246537" cy="2682240"/>
        </p:xfrm>
        <a:graphic>
          <a:graphicData uri="http://schemas.openxmlformats.org/drawingml/2006/table">
            <a:tbl>
              <a:tblPr firstRow="1" bandRow="1">
                <a:tableStyleId>{5C22544A-7EE6-4342-B048-85BDC9FD1C3A}</a:tableStyleId>
              </a:tblPr>
              <a:tblGrid>
                <a:gridCol w="800259">
                  <a:extLst>
                    <a:ext uri="{9D8B030D-6E8A-4147-A177-3AD203B41FA5}">
                      <a16:colId xmlns:a16="http://schemas.microsoft.com/office/drawing/2014/main" val="3536590743"/>
                    </a:ext>
                  </a:extLst>
                </a:gridCol>
                <a:gridCol w="2358640">
                  <a:extLst>
                    <a:ext uri="{9D8B030D-6E8A-4147-A177-3AD203B41FA5}">
                      <a16:colId xmlns:a16="http://schemas.microsoft.com/office/drawing/2014/main" val="4116917365"/>
                    </a:ext>
                  </a:extLst>
                </a:gridCol>
                <a:gridCol w="2289730">
                  <a:extLst>
                    <a:ext uri="{9D8B030D-6E8A-4147-A177-3AD203B41FA5}">
                      <a16:colId xmlns:a16="http://schemas.microsoft.com/office/drawing/2014/main" val="1590776749"/>
                    </a:ext>
                  </a:extLst>
                </a:gridCol>
                <a:gridCol w="2797908">
                  <a:extLst>
                    <a:ext uri="{9D8B030D-6E8A-4147-A177-3AD203B41FA5}">
                      <a16:colId xmlns:a16="http://schemas.microsoft.com/office/drawing/2014/main" val="3106801196"/>
                    </a:ext>
                  </a:extLst>
                </a:gridCol>
              </a:tblGrid>
              <a:tr h="370840">
                <a:tc>
                  <a:txBody>
                    <a:bodyPr/>
                    <a:lstStyle/>
                    <a:p>
                      <a:r>
                        <a:rPr lang="en-US" sz="1200" dirty="0"/>
                        <a:t>Month</a:t>
                      </a:r>
                      <a:endParaRPr lang="en-MY" sz="1200" dirty="0"/>
                    </a:p>
                  </a:txBody>
                  <a:tcPr/>
                </a:tc>
                <a:tc>
                  <a:txBody>
                    <a:bodyPr/>
                    <a:lstStyle/>
                    <a:p>
                      <a:r>
                        <a:rPr lang="en-US" sz="1200" dirty="0"/>
                        <a:t>Name</a:t>
                      </a:r>
                      <a:endParaRPr lang="en-MY" sz="1200" dirty="0"/>
                    </a:p>
                  </a:txBody>
                  <a:tcPr/>
                </a:tc>
                <a:tc>
                  <a:txBody>
                    <a:bodyPr/>
                    <a:lstStyle/>
                    <a:p>
                      <a:r>
                        <a:rPr lang="en-US" sz="1200" dirty="0"/>
                        <a:t>Position</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Department / Project</a:t>
                      </a:r>
                      <a:endParaRPr lang="en-MY" sz="1200" dirty="0"/>
                    </a:p>
                  </a:txBody>
                  <a:tcPr/>
                </a:tc>
                <a:extLst>
                  <a:ext uri="{0D108BD9-81ED-4DB2-BD59-A6C34878D82A}">
                    <a16:rowId xmlns:a16="http://schemas.microsoft.com/office/drawing/2014/main" val="2552850930"/>
                  </a:ext>
                </a:extLst>
              </a:tr>
              <a:tr h="370840">
                <a:tc>
                  <a:txBody>
                    <a:bodyPr/>
                    <a:lstStyle/>
                    <a:p>
                      <a:r>
                        <a:rPr lang="en-US" sz="1200" dirty="0"/>
                        <a:t>Apr-2026</a:t>
                      </a:r>
                      <a:endParaRPr lang="en-MY" sz="1200" dirty="0"/>
                    </a:p>
                  </a:txBody>
                  <a:tcPr/>
                </a:tc>
                <a:tc>
                  <a:txBody>
                    <a:bodyPr/>
                    <a:lstStyle/>
                    <a:p>
                      <a:r>
                        <a:rPr lang="it-IT" sz="1200" dirty="0"/>
                        <a:t>Nur Qamarina Sofia Binti Azahar</a:t>
                      </a:r>
                      <a:endParaRPr lang="en-MY" sz="1200" dirty="0"/>
                    </a:p>
                  </a:txBody>
                  <a:tcPr/>
                </a:tc>
                <a:tc>
                  <a:txBody>
                    <a:bodyPr/>
                    <a:lstStyle/>
                    <a:p>
                      <a:r>
                        <a:rPr lang="en-US" sz="1200" dirty="0"/>
                        <a:t>Executive – Validation</a:t>
                      </a:r>
                      <a:endParaRPr lang="en-MY" sz="1200" dirty="0"/>
                    </a:p>
                  </a:txBody>
                  <a:tcPr/>
                </a:tc>
                <a:tc>
                  <a:txBody>
                    <a:bodyPr/>
                    <a:lstStyle/>
                    <a:p>
                      <a:r>
                        <a:rPr lang="en-US" sz="1200" dirty="0"/>
                        <a:t>CTD / PDEX02</a:t>
                      </a:r>
                      <a:endParaRPr lang="en-MY" sz="1200" dirty="0"/>
                    </a:p>
                  </a:txBody>
                  <a:tcPr/>
                </a:tc>
                <a:extLst>
                  <a:ext uri="{0D108BD9-81ED-4DB2-BD59-A6C34878D82A}">
                    <a16:rowId xmlns:a16="http://schemas.microsoft.com/office/drawing/2014/main" val="4031798497"/>
                  </a:ext>
                </a:extLst>
              </a:tr>
              <a:tr h="370840">
                <a:tc>
                  <a:txBody>
                    <a:bodyPr/>
                    <a:lstStyle/>
                    <a:p>
                      <a:endParaRPr lang="en-MY" sz="1200" dirty="0"/>
                    </a:p>
                  </a:txBody>
                  <a:tcPr/>
                </a:tc>
                <a:tc>
                  <a:txBody>
                    <a:bodyPr/>
                    <a:lstStyle/>
                    <a:p>
                      <a:r>
                        <a:rPr lang="en-US" sz="1200" dirty="0"/>
                        <a:t>Muhammad Shazany Bin M. Shazally</a:t>
                      </a:r>
                      <a:endParaRPr lang="en-MY" sz="1200" dirty="0"/>
                    </a:p>
                  </a:txBody>
                  <a:tcPr/>
                </a:tc>
                <a:tc>
                  <a:txBody>
                    <a:bodyPr/>
                    <a:lstStyle/>
                    <a:p>
                      <a:r>
                        <a:rPr lang="en-US" sz="1200" dirty="0"/>
                        <a:t>Executive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Project &amp; Construction  - PSLM01 </a:t>
                      </a:r>
                      <a:endParaRPr lang="en-MY" sz="1200" dirty="0"/>
                    </a:p>
                  </a:txBody>
                  <a:tcPr/>
                </a:tc>
                <a:extLst>
                  <a:ext uri="{0D108BD9-81ED-4DB2-BD59-A6C34878D82A}">
                    <a16:rowId xmlns:a16="http://schemas.microsoft.com/office/drawing/2014/main" val="2904051999"/>
                  </a:ext>
                </a:extLst>
              </a:tr>
              <a:tr h="370840">
                <a:tc>
                  <a:txBody>
                    <a:bodyPr/>
                    <a:lstStyle/>
                    <a:p>
                      <a:r>
                        <a:rPr lang="en-US" sz="1200" dirty="0"/>
                        <a:t>May-2026</a:t>
                      </a:r>
                      <a:endParaRPr lang="en-MY" sz="1200" dirty="0"/>
                    </a:p>
                  </a:txBody>
                  <a:tcPr/>
                </a:tc>
                <a:tc>
                  <a:txBody>
                    <a:bodyPr/>
                    <a:lstStyle/>
                    <a:p>
                      <a:r>
                        <a:rPr lang="en-MY" sz="1200" dirty="0"/>
                        <a:t>Ooi Cheah Peng (</a:t>
                      </a:r>
                      <a:r>
                        <a:rPr lang="en-MY" sz="1200" dirty="0" err="1"/>
                        <a:t>Zerra</a:t>
                      </a:r>
                      <a:r>
                        <a:rPr lang="en-MY" sz="1200" dirty="0"/>
                        <a:t>)</a:t>
                      </a:r>
                    </a:p>
                  </a:txBody>
                  <a:tcPr/>
                </a:tc>
                <a:tc>
                  <a:txBody>
                    <a:bodyPr/>
                    <a:lstStyle/>
                    <a:p>
                      <a:r>
                        <a:rPr lang="en-US" sz="1200" dirty="0"/>
                        <a:t>Manager – Operations</a:t>
                      </a:r>
                      <a:endParaRPr lang="en-MY" sz="1200" dirty="0"/>
                    </a:p>
                  </a:txBody>
                  <a:tcPr/>
                </a:tc>
                <a:tc>
                  <a:txBody>
                    <a:bodyPr/>
                    <a:lstStyle/>
                    <a:p>
                      <a:r>
                        <a:rPr lang="en-US" sz="1200" dirty="0"/>
                        <a:t>Engineering </a:t>
                      </a:r>
                      <a:endParaRPr lang="en-MY" sz="1200" dirty="0"/>
                    </a:p>
                  </a:txBody>
                  <a:tcPr/>
                </a:tc>
                <a:extLst>
                  <a:ext uri="{0D108BD9-81ED-4DB2-BD59-A6C34878D82A}">
                    <a16:rowId xmlns:a16="http://schemas.microsoft.com/office/drawing/2014/main" val="1170642594"/>
                  </a:ext>
                </a:extLst>
              </a:tr>
              <a:tr h="370840">
                <a:tc>
                  <a:txBody>
                    <a:bodyPr/>
                    <a:lstStyle/>
                    <a:p>
                      <a:endParaRPr lang="en-MY" sz="1200" dirty="0"/>
                    </a:p>
                  </a:txBody>
                  <a:tcPr/>
                </a:tc>
                <a:tc>
                  <a:txBody>
                    <a:bodyPr/>
                    <a:lstStyle/>
                    <a:p>
                      <a:r>
                        <a:rPr lang="de-DE" sz="1200" dirty="0"/>
                        <a:t>Muhammad Hazim Bin Mohd. Arif</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Project &amp; Construction  - PSLM01 </a:t>
                      </a:r>
                      <a:endParaRPr lang="en-MY" sz="1200" dirty="0"/>
                    </a:p>
                  </a:txBody>
                  <a:tcPr/>
                </a:tc>
                <a:extLst>
                  <a:ext uri="{0D108BD9-81ED-4DB2-BD59-A6C34878D82A}">
                    <a16:rowId xmlns:a16="http://schemas.microsoft.com/office/drawing/2014/main" val="891734027"/>
                  </a:ext>
                </a:extLst>
              </a:tr>
              <a:tr h="370840">
                <a:tc>
                  <a:txBody>
                    <a:bodyPr/>
                    <a:lstStyle/>
                    <a:p>
                      <a:r>
                        <a:rPr lang="en-US" sz="1200" dirty="0"/>
                        <a:t>Jul-2026</a:t>
                      </a:r>
                      <a:endParaRPr lang="en-MY" sz="1200" dirty="0"/>
                    </a:p>
                  </a:txBody>
                  <a:tcPr/>
                </a:tc>
                <a:tc>
                  <a:txBody>
                    <a:bodyPr/>
                    <a:lstStyle/>
                    <a:p>
                      <a:r>
                        <a:rPr lang="en-US" sz="1200" dirty="0"/>
                        <a:t>Sharifah Arina Binti Syed Roslin</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Executive – Admin cum Personal Assistant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HR &amp; Admin</a:t>
                      </a:r>
                      <a:endParaRPr lang="en-MY" sz="1200" dirty="0"/>
                    </a:p>
                  </a:txBody>
                  <a:tcPr/>
                </a:tc>
                <a:extLst>
                  <a:ext uri="{0D108BD9-81ED-4DB2-BD59-A6C34878D82A}">
                    <a16:rowId xmlns:a16="http://schemas.microsoft.com/office/drawing/2014/main" val="301294115"/>
                  </a:ext>
                </a:extLst>
              </a:tr>
              <a:tr h="370840">
                <a:tc>
                  <a:txBody>
                    <a:bodyPr/>
                    <a:lstStyle/>
                    <a:p>
                      <a:endParaRPr lang="en-MY" sz="1200" dirty="0"/>
                    </a:p>
                  </a:txBody>
                  <a:tcPr/>
                </a:tc>
                <a:tc>
                  <a:txBody>
                    <a:bodyPr/>
                    <a:lstStyle/>
                    <a:p>
                      <a:r>
                        <a:rPr lang="de-DE" sz="1200" dirty="0"/>
                        <a:t>Luqman Nul Hakim Bin Rashide</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Engineer – Project</a:t>
                      </a:r>
                      <a:endParaRPr lang="en-MY"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CTD</a:t>
                      </a:r>
                      <a:endParaRPr lang="en-MY" sz="1200" dirty="0"/>
                    </a:p>
                  </a:txBody>
                  <a:tcPr/>
                </a:tc>
                <a:extLst>
                  <a:ext uri="{0D108BD9-81ED-4DB2-BD59-A6C34878D82A}">
                    <a16:rowId xmlns:a16="http://schemas.microsoft.com/office/drawing/2014/main" val="2676314148"/>
                  </a:ext>
                </a:extLst>
              </a:tr>
            </a:tbl>
          </a:graphicData>
        </a:graphic>
      </p:graphicFrame>
    </p:spTree>
    <p:extLst>
      <p:ext uri="{BB962C8B-B14F-4D97-AF65-F5344CB8AC3E}">
        <p14:creationId xmlns:p14="http://schemas.microsoft.com/office/powerpoint/2010/main" val="27333761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FF5C-1D35-0096-F0AD-20E62B93E3E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B583490-7686-404E-1537-0737F839405C}"/>
              </a:ext>
            </a:extLst>
          </p:cNvPr>
          <p:cNvSpPr txBox="1">
            <a:spLocks noChangeArrowheads="1"/>
          </p:cNvSpPr>
          <p:nvPr/>
        </p:nvSpPr>
        <p:spPr>
          <a:xfrm>
            <a:off x="12907" y="3628788"/>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r>
              <a:rPr lang="en-GB" sz="2800" b="1" kern="0" dirty="0"/>
              <a:t>Document Control</a:t>
            </a:r>
            <a:endParaRPr lang="en-GB" sz="1800" kern="0" dirty="0"/>
          </a:p>
        </p:txBody>
      </p:sp>
    </p:spTree>
    <p:extLst>
      <p:ext uri="{BB962C8B-B14F-4D97-AF65-F5344CB8AC3E}">
        <p14:creationId xmlns:p14="http://schemas.microsoft.com/office/powerpoint/2010/main" val="35896881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F61B1-4C47-7E78-1673-68CBF87AE11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59B198-B0B1-F98B-E17F-A85CAEC89833}"/>
              </a:ext>
            </a:extLst>
          </p:cNvPr>
          <p:cNvSpPr txBox="1"/>
          <p:nvPr/>
        </p:nvSpPr>
        <p:spPr>
          <a:xfrm>
            <a:off x="375007" y="639234"/>
            <a:ext cx="7086842" cy="461665"/>
          </a:xfrm>
          <a:prstGeom prst="rect">
            <a:avLst/>
          </a:prstGeom>
          <a:noFill/>
        </p:spPr>
        <p:txBody>
          <a:bodyPr wrap="square" rtlCol="0">
            <a:spAutoFit/>
          </a:bodyPr>
          <a:lstStyle/>
          <a:p>
            <a:r>
              <a:rPr lang="en-MY" sz="2400" b="1" dirty="0">
                <a:latin typeface="+mn-lt"/>
              </a:rPr>
              <a:t>Latest Document Updates</a:t>
            </a:r>
          </a:p>
        </p:txBody>
      </p:sp>
      <p:sp>
        <p:nvSpPr>
          <p:cNvPr id="6" name="TextBox 7">
            <a:extLst>
              <a:ext uri="{FF2B5EF4-FFF2-40B4-BE49-F238E27FC236}">
                <a16:creationId xmlns:a16="http://schemas.microsoft.com/office/drawing/2014/main" id="{A2B6CDDF-A104-32E6-2A31-B35E2860DDAE}"/>
              </a:ext>
            </a:extLst>
          </p:cNvPr>
          <p:cNvSpPr txBox="1"/>
          <p:nvPr/>
        </p:nvSpPr>
        <p:spPr>
          <a:xfrm>
            <a:off x="470532" y="1576387"/>
            <a:ext cx="8202936" cy="3254096"/>
          </a:xfrm>
          <a:prstGeom prst="rect">
            <a:avLst/>
          </a:prstGeom>
        </p:spPr>
        <p:txBody>
          <a:bodyPr wrap="square" lIns="0" tIns="0" rIns="0" bIns="0" numCol="1" rtlCol="0" anchor="t">
            <a:spAutoFit/>
          </a:bodyPr>
          <a:lstStyle/>
          <a:p>
            <a:pPr>
              <a:lnSpc>
                <a:spcPct val="150000"/>
              </a:lnSpc>
            </a:pPr>
            <a:r>
              <a:rPr lang="en-US" u="sng" dirty="0">
                <a:solidFill>
                  <a:srgbClr val="1B1B1B"/>
                </a:solidFill>
                <a:latin typeface="Arial Narrow" panose="020B0606020202030204" pitchFamily="34" charset="0"/>
              </a:rPr>
              <a:t>May-2026 : </a:t>
            </a:r>
          </a:p>
          <a:p>
            <a:pPr marL="342900" indent="-342900">
              <a:lnSpc>
                <a:spcPct val="150000"/>
              </a:lnSpc>
              <a:buFont typeface="Wingdings" panose="05000000000000000000" pitchFamily="2" charset="2"/>
              <a:buChar char="v"/>
            </a:pPr>
            <a:r>
              <a:rPr lang="en-US" dirty="0">
                <a:solidFill>
                  <a:srgbClr val="1B1B1B"/>
                </a:solidFill>
                <a:latin typeface="Arial Narrow" panose="020B0606020202030204" pitchFamily="34" charset="0"/>
              </a:rPr>
              <a:t>PRO-F-96 Duct Leak Test </a:t>
            </a:r>
          </a:p>
          <a:p>
            <a:pPr>
              <a:lnSpc>
                <a:spcPct val="150000"/>
              </a:lnSpc>
            </a:pPr>
            <a:r>
              <a:rPr lang="en-US" sz="2400" u="sng" dirty="0">
                <a:solidFill>
                  <a:srgbClr val="1B1B1B"/>
                </a:solidFill>
                <a:latin typeface="Arial Narrow" panose="020B0606020202030204" pitchFamily="34" charset="0"/>
              </a:rPr>
              <a:t>Jun-2026 : </a:t>
            </a:r>
            <a:endParaRPr lang="en-US" u="sng" dirty="0">
              <a:solidFill>
                <a:srgbClr val="1B1B1B"/>
              </a:solidFill>
              <a:latin typeface="Arial Narrow" panose="020B0606020202030204" pitchFamily="34" charset="0"/>
            </a:endParaRPr>
          </a:p>
          <a:p>
            <a:pPr marL="342900" indent="-342900">
              <a:lnSpc>
                <a:spcPct val="150000"/>
              </a:lnSpc>
              <a:buFont typeface="Wingdings" panose="05000000000000000000" pitchFamily="2" charset="2"/>
              <a:buChar char="v"/>
            </a:pPr>
            <a:r>
              <a:rPr lang="en-US" dirty="0">
                <a:solidFill>
                  <a:srgbClr val="1B1B1B"/>
                </a:solidFill>
                <a:latin typeface="Arial Narrow" panose="020B0606020202030204" pitchFamily="34" charset="0"/>
              </a:rPr>
              <a:t>PRO-SOP-02 R05 Design and Development</a:t>
            </a:r>
          </a:p>
          <a:p>
            <a:pPr marL="342900" indent="-342900">
              <a:lnSpc>
                <a:spcPct val="150000"/>
              </a:lnSpc>
              <a:buFont typeface="Wingdings" panose="05000000000000000000" pitchFamily="2" charset="2"/>
              <a:buChar char="v"/>
            </a:pPr>
            <a:r>
              <a:rPr lang="en-US" sz="2400" dirty="0">
                <a:solidFill>
                  <a:srgbClr val="1B1B1B"/>
                </a:solidFill>
                <a:latin typeface="Arial Narrow" panose="020B0606020202030204" pitchFamily="34" charset="0"/>
              </a:rPr>
              <a:t>PRO-SOP-04 </a:t>
            </a:r>
            <a:r>
              <a:rPr lang="en-US" dirty="0">
                <a:solidFill>
                  <a:srgbClr val="1B1B1B"/>
                </a:solidFill>
                <a:latin typeface="Arial Narrow" panose="020B0606020202030204" pitchFamily="34" charset="0"/>
              </a:rPr>
              <a:t>R05 Project Planning and Control </a:t>
            </a:r>
          </a:p>
          <a:p>
            <a:pPr marL="342900" indent="-342900">
              <a:lnSpc>
                <a:spcPct val="150000"/>
              </a:lnSpc>
              <a:buFont typeface="Wingdings" panose="05000000000000000000" pitchFamily="2" charset="2"/>
              <a:buChar char="v"/>
            </a:pPr>
            <a:r>
              <a:rPr lang="en-US" dirty="0">
                <a:solidFill>
                  <a:srgbClr val="1B1B1B"/>
                </a:solidFill>
                <a:latin typeface="Arial Narrow" panose="020B0606020202030204" pitchFamily="34" charset="0"/>
              </a:rPr>
              <a:t>PRO-SOP-06 R04 Contract Review </a:t>
            </a:r>
          </a:p>
        </p:txBody>
      </p:sp>
    </p:spTree>
    <p:extLst>
      <p:ext uri="{BB962C8B-B14F-4D97-AF65-F5344CB8AC3E}">
        <p14:creationId xmlns:p14="http://schemas.microsoft.com/office/powerpoint/2010/main" val="27729678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FBA3-A162-6696-71ED-576378D9262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E77B74-AB54-5901-89C9-3FB84D6BD815}"/>
              </a:ext>
            </a:extLst>
          </p:cNvPr>
          <p:cNvSpPr txBox="1"/>
          <p:nvPr/>
        </p:nvSpPr>
        <p:spPr>
          <a:xfrm>
            <a:off x="375007" y="639234"/>
            <a:ext cx="7086842" cy="461665"/>
          </a:xfrm>
          <a:prstGeom prst="rect">
            <a:avLst/>
          </a:prstGeom>
          <a:noFill/>
        </p:spPr>
        <p:txBody>
          <a:bodyPr wrap="square" rtlCol="0">
            <a:spAutoFit/>
          </a:bodyPr>
          <a:lstStyle/>
          <a:p>
            <a:r>
              <a:rPr lang="en-MY" sz="2400" b="1" dirty="0">
                <a:latin typeface="+mn-lt"/>
              </a:rPr>
              <a:t>Latest Document Updates</a:t>
            </a:r>
          </a:p>
        </p:txBody>
      </p:sp>
      <p:sp>
        <p:nvSpPr>
          <p:cNvPr id="6" name="TextBox 7">
            <a:extLst>
              <a:ext uri="{FF2B5EF4-FFF2-40B4-BE49-F238E27FC236}">
                <a16:creationId xmlns:a16="http://schemas.microsoft.com/office/drawing/2014/main" id="{E62B75EC-B516-0DD2-A93A-D49BEA21AD4B}"/>
              </a:ext>
            </a:extLst>
          </p:cNvPr>
          <p:cNvSpPr txBox="1"/>
          <p:nvPr/>
        </p:nvSpPr>
        <p:spPr>
          <a:xfrm>
            <a:off x="470532" y="1524953"/>
            <a:ext cx="8202936" cy="1592103"/>
          </a:xfrm>
          <a:prstGeom prst="rect">
            <a:avLst/>
          </a:prstGeom>
        </p:spPr>
        <p:txBody>
          <a:bodyPr wrap="square" lIns="0" tIns="0" rIns="0" bIns="0" numCol="1" rtlCol="0" anchor="t">
            <a:spAutoFit/>
          </a:bodyPr>
          <a:lstStyle/>
          <a:p>
            <a:pPr>
              <a:lnSpc>
                <a:spcPct val="150000"/>
              </a:lnSpc>
            </a:pPr>
            <a:r>
              <a:rPr lang="en-US" u="sng" dirty="0">
                <a:solidFill>
                  <a:srgbClr val="1B1B1B"/>
                </a:solidFill>
                <a:latin typeface="Arial Narrow" panose="020B0606020202030204" pitchFamily="34" charset="0"/>
              </a:rPr>
              <a:t>Jul-2026 (Approval in Progress): </a:t>
            </a:r>
          </a:p>
          <a:p>
            <a:pPr marL="342900" indent="-342900">
              <a:lnSpc>
                <a:spcPct val="150000"/>
              </a:lnSpc>
              <a:buFont typeface="Wingdings" panose="05000000000000000000" pitchFamily="2" charset="2"/>
              <a:buChar char="v"/>
            </a:pPr>
            <a:r>
              <a:rPr lang="en-US" dirty="0">
                <a:solidFill>
                  <a:srgbClr val="1B1B1B"/>
                </a:solidFill>
                <a:latin typeface="Arial Narrow" panose="020B0606020202030204" pitchFamily="34" charset="0"/>
              </a:rPr>
              <a:t>PRO-SOP-04 R06 Project Planning and Control </a:t>
            </a:r>
          </a:p>
          <a:p>
            <a:pPr marL="342900" indent="-342900">
              <a:lnSpc>
                <a:spcPct val="150000"/>
              </a:lnSpc>
              <a:buFont typeface="Wingdings" panose="05000000000000000000" pitchFamily="2" charset="2"/>
              <a:buChar char="v"/>
            </a:pPr>
            <a:r>
              <a:rPr lang="en-US" dirty="0">
                <a:solidFill>
                  <a:srgbClr val="1B1B1B"/>
                </a:solidFill>
                <a:latin typeface="Arial Narrow" panose="020B0606020202030204" pitchFamily="34" charset="0"/>
              </a:rPr>
              <a:t>PRO-F-39 R03 Drawing Transmittal List </a:t>
            </a:r>
          </a:p>
        </p:txBody>
      </p:sp>
    </p:spTree>
    <p:extLst>
      <p:ext uri="{BB962C8B-B14F-4D97-AF65-F5344CB8AC3E}">
        <p14:creationId xmlns:p14="http://schemas.microsoft.com/office/powerpoint/2010/main" val="31949612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2B088-8733-6CE6-3FFF-E62011FE410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957484-DB19-2623-3FEF-D6CF64F39F27}"/>
              </a:ext>
            </a:extLst>
          </p:cNvPr>
          <p:cNvSpPr txBox="1"/>
          <p:nvPr/>
        </p:nvSpPr>
        <p:spPr>
          <a:xfrm>
            <a:off x="375007" y="639234"/>
            <a:ext cx="7086842" cy="461665"/>
          </a:xfrm>
          <a:prstGeom prst="rect">
            <a:avLst/>
          </a:prstGeom>
          <a:noFill/>
        </p:spPr>
        <p:txBody>
          <a:bodyPr wrap="square" rtlCol="0">
            <a:spAutoFit/>
          </a:bodyPr>
          <a:lstStyle/>
          <a:p>
            <a:r>
              <a:rPr lang="en-US" sz="2400" b="1" dirty="0">
                <a:latin typeface="+mn-lt"/>
              </a:rPr>
              <a:t>Where To Find Lufter Documents?</a:t>
            </a:r>
            <a:endParaRPr lang="en-MY" sz="2400" b="1" dirty="0">
              <a:latin typeface="+mn-lt"/>
            </a:endParaRPr>
          </a:p>
        </p:txBody>
      </p:sp>
      <p:pic>
        <p:nvPicPr>
          <p:cNvPr id="7" name="Picture 6" descr="Question mark with eyes and hands on a white background | Premium Vector">
            <a:extLst>
              <a:ext uri="{FF2B5EF4-FFF2-40B4-BE49-F238E27FC236}">
                <a16:creationId xmlns:a16="http://schemas.microsoft.com/office/drawing/2014/main" id="{A8BC41F2-C802-758A-B6AE-2460AA367619}"/>
              </a:ext>
            </a:extLst>
          </p:cNvPr>
          <p:cNvPicPr>
            <a:picLocks noChangeAspect="1"/>
          </p:cNvPicPr>
          <p:nvPr/>
        </p:nvPicPr>
        <p:blipFill>
          <a:blip r:embed="rId3"/>
          <a:stretch>
            <a:fillRect/>
          </a:stretch>
        </p:blipFill>
        <p:spPr>
          <a:xfrm>
            <a:off x="722479" y="2091691"/>
            <a:ext cx="1702851" cy="2526029"/>
          </a:xfrm>
          <a:prstGeom prst="rect">
            <a:avLst/>
          </a:prstGeom>
        </p:spPr>
      </p:pic>
      <p:pic>
        <p:nvPicPr>
          <p:cNvPr id="11" name="Picture 10">
            <a:extLst>
              <a:ext uri="{FF2B5EF4-FFF2-40B4-BE49-F238E27FC236}">
                <a16:creationId xmlns:a16="http://schemas.microsoft.com/office/drawing/2014/main" id="{D14576EE-21C8-7636-9E20-B068C67D0DE5}"/>
              </a:ext>
            </a:extLst>
          </p:cNvPr>
          <p:cNvPicPr>
            <a:picLocks noChangeAspect="1"/>
          </p:cNvPicPr>
          <p:nvPr/>
        </p:nvPicPr>
        <p:blipFill>
          <a:blip r:embed="rId4"/>
          <a:stretch>
            <a:fillRect/>
          </a:stretch>
        </p:blipFill>
        <p:spPr>
          <a:xfrm>
            <a:off x="3236976" y="1899667"/>
            <a:ext cx="5797296" cy="3551832"/>
          </a:xfrm>
          <a:prstGeom prst="rect">
            <a:avLst/>
          </a:prstGeom>
          <a:ln>
            <a:solidFill>
              <a:schemeClr val="tx1"/>
            </a:solidFill>
          </a:ln>
        </p:spPr>
      </p:pic>
      <p:sp>
        <p:nvSpPr>
          <p:cNvPr id="12" name="TextBox 11">
            <a:extLst>
              <a:ext uri="{FF2B5EF4-FFF2-40B4-BE49-F238E27FC236}">
                <a16:creationId xmlns:a16="http://schemas.microsoft.com/office/drawing/2014/main" id="{D80C6963-0B26-A2A6-DEE6-13467BD7E07B}"/>
              </a:ext>
            </a:extLst>
          </p:cNvPr>
          <p:cNvSpPr txBox="1"/>
          <p:nvPr/>
        </p:nvSpPr>
        <p:spPr>
          <a:xfrm>
            <a:off x="210312" y="4617720"/>
            <a:ext cx="2916936" cy="707886"/>
          </a:xfrm>
          <a:prstGeom prst="rect">
            <a:avLst/>
          </a:prstGeom>
          <a:noFill/>
        </p:spPr>
        <p:txBody>
          <a:bodyPr wrap="square" rtlCol="0">
            <a:spAutoFit/>
          </a:bodyPr>
          <a:lstStyle/>
          <a:p>
            <a:pPr algn="ctr"/>
            <a:r>
              <a:rPr lang="en-US" sz="2000" dirty="0">
                <a:latin typeface="+mj-lt"/>
              </a:rPr>
              <a:t>Announcement of New &amp; Revised Documents</a:t>
            </a:r>
            <a:endParaRPr lang="en-MY" sz="2000" dirty="0">
              <a:latin typeface="+mj-lt"/>
            </a:endParaRPr>
          </a:p>
        </p:txBody>
      </p:sp>
    </p:spTree>
    <p:extLst>
      <p:ext uri="{BB962C8B-B14F-4D97-AF65-F5344CB8AC3E}">
        <p14:creationId xmlns:p14="http://schemas.microsoft.com/office/powerpoint/2010/main" val="387374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1163-3811-92C8-A41D-02AEDC4B87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38958C5-F8EA-6550-F2B9-A59B1FE66E9B}"/>
              </a:ext>
            </a:extLst>
          </p:cNvPr>
          <p:cNvSpPr txBox="1"/>
          <p:nvPr/>
        </p:nvSpPr>
        <p:spPr>
          <a:xfrm>
            <a:off x="375007" y="639234"/>
            <a:ext cx="7086842" cy="461665"/>
          </a:xfrm>
          <a:prstGeom prst="rect">
            <a:avLst/>
          </a:prstGeom>
          <a:noFill/>
        </p:spPr>
        <p:txBody>
          <a:bodyPr wrap="square" rtlCol="0">
            <a:spAutoFit/>
          </a:bodyPr>
          <a:lstStyle/>
          <a:p>
            <a:r>
              <a:rPr lang="en-US" sz="2400" b="1" dirty="0">
                <a:latin typeface="+mn-lt"/>
              </a:rPr>
              <a:t>Where To Find Lufter Documents?</a:t>
            </a:r>
            <a:endParaRPr lang="en-MY" sz="2400" b="1" dirty="0">
              <a:latin typeface="+mn-lt"/>
            </a:endParaRPr>
          </a:p>
        </p:txBody>
      </p:sp>
      <p:pic>
        <p:nvPicPr>
          <p:cNvPr id="9" name="Picture 8">
            <a:extLst>
              <a:ext uri="{FF2B5EF4-FFF2-40B4-BE49-F238E27FC236}">
                <a16:creationId xmlns:a16="http://schemas.microsoft.com/office/drawing/2014/main" id="{44A0B58C-3D07-6CFD-8AA3-05CD854CE04F}"/>
              </a:ext>
            </a:extLst>
          </p:cNvPr>
          <p:cNvPicPr>
            <a:picLocks noChangeAspect="1"/>
          </p:cNvPicPr>
          <p:nvPr/>
        </p:nvPicPr>
        <p:blipFill>
          <a:blip r:embed="rId3"/>
          <a:stretch>
            <a:fillRect/>
          </a:stretch>
        </p:blipFill>
        <p:spPr>
          <a:xfrm>
            <a:off x="4437305" y="1506172"/>
            <a:ext cx="4572001" cy="2130875"/>
          </a:xfrm>
          <a:prstGeom prst="rect">
            <a:avLst/>
          </a:prstGeom>
          <a:ln>
            <a:solidFill>
              <a:schemeClr val="tx1"/>
            </a:solidFill>
          </a:ln>
        </p:spPr>
      </p:pic>
      <p:pic>
        <p:nvPicPr>
          <p:cNvPr id="12" name="Picture 11">
            <a:extLst>
              <a:ext uri="{FF2B5EF4-FFF2-40B4-BE49-F238E27FC236}">
                <a16:creationId xmlns:a16="http://schemas.microsoft.com/office/drawing/2014/main" id="{217D48F2-225E-EFCA-A89E-617D0A90140A}"/>
              </a:ext>
            </a:extLst>
          </p:cNvPr>
          <p:cNvPicPr>
            <a:picLocks noChangeAspect="1"/>
          </p:cNvPicPr>
          <p:nvPr/>
        </p:nvPicPr>
        <p:blipFill>
          <a:blip r:embed="rId4"/>
          <a:stretch>
            <a:fillRect/>
          </a:stretch>
        </p:blipFill>
        <p:spPr>
          <a:xfrm>
            <a:off x="4579538" y="4313268"/>
            <a:ext cx="4429768" cy="2291109"/>
          </a:xfrm>
          <a:prstGeom prst="rect">
            <a:avLst/>
          </a:prstGeom>
          <a:ln>
            <a:solidFill>
              <a:schemeClr val="tx1"/>
            </a:solidFill>
          </a:ln>
        </p:spPr>
      </p:pic>
      <p:sp>
        <p:nvSpPr>
          <p:cNvPr id="13" name="TextBox 12">
            <a:extLst>
              <a:ext uri="{FF2B5EF4-FFF2-40B4-BE49-F238E27FC236}">
                <a16:creationId xmlns:a16="http://schemas.microsoft.com/office/drawing/2014/main" id="{CE108706-9BD1-93E0-88A7-E1574019125B}"/>
              </a:ext>
            </a:extLst>
          </p:cNvPr>
          <p:cNvSpPr txBox="1"/>
          <p:nvPr/>
        </p:nvSpPr>
        <p:spPr>
          <a:xfrm>
            <a:off x="375007" y="1798055"/>
            <a:ext cx="4204531" cy="1692771"/>
          </a:xfrm>
          <a:prstGeom prst="rect">
            <a:avLst/>
          </a:prstGeom>
          <a:noFill/>
        </p:spPr>
        <p:txBody>
          <a:bodyPr wrap="square" rtlCol="0">
            <a:spAutoFit/>
          </a:bodyPr>
          <a:lstStyle/>
          <a:p>
            <a:pPr marL="457200" indent="-457200">
              <a:buAutoNum type="arabicPeriod"/>
            </a:pPr>
            <a:r>
              <a:rPr lang="en-US" sz="2000" dirty="0">
                <a:latin typeface="+mj-lt"/>
              </a:rPr>
              <a:t>LUFTER Website</a:t>
            </a:r>
          </a:p>
          <a:p>
            <a:r>
              <a:rPr lang="en-MY" sz="2000" dirty="0">
                <a:solidFill>
                  <a:srgbClr val="0070C0"/>
                </a:solidFill>
                <a:latin typeface="+mj-lt"/>
                <a:hlinkClick r:id="rId5">
                  <a:extLst>
                    <a:ext uri="{A12FA001-AC4F-418D-AE19-62706E023703}">
                      <ahyp:hlinkClr xmlns:ahyp="http://schemas.microsoft.com/office/drawing/2018/hyperlinkcolor" val="tx"/>
                    </a:ext>
                  </a:extLst>
                </a:hlinkClick>
              </a:rPr>
              <a:t>https://www.lufter.com.my/staff-access/</a:t>
            </a:r>
            <a:endParaRPr lang="en-MY" sz="2000" dirty="0">
              <a:solidFill>
                <a:srgbClr val="0070C0"/>
              </a:solidFill>
              <a:latin typeface="+mj-lt"/>
            </a:endParaRPr>
          </a:p>
          <a:p>
            <a:r>
              <a:rPr lang="en-MY" sz="2000" dirty="0">
                <a:latin typeface="+mj-lt"/>
              </a:rPr>
              <a:t>Password : 0218Lufter2026</a:t>
            </a:r>
          </a:p>
          <a:p>
            <a:endParaRPr lang="en-MY" sz="2000" dirty="0">
              <a:latin typeface="+mj-lt"/>
            </a:endParaRPr>
          </a:p>
          <a:p>
            <a:endParaRPr lang="en-MY" dirty="0">
              <a:latin typeface="+mj-lt"/>
            </a:endParaRPr>
          </a:p>
        </p:txBody>
      </p:sp>
      <p:sp>
        <p:nvSpPr>
          <p:cNvPr id="15" name="TextBox 14">
            <a:extLst>
              <a:ext uri="{FF2B5EF4-FFF2-40B4-BE49-F238E27FC236}">
                <a16:creationId xmlns:a16="http://schemas.microsoft.com/office/drawing/2014/main" id="{063936D2-1788-BF66-E8AD-42724BE1E1A3}"/>
              </a:ext>
            </a:extLst>
          </p:cNvPr>
          <p:cNvSpPr txBox="1"/>
          <p:nvPr/>
        </p:nvSpPr>
        <p:spPr>
          <a:xfrm>
            <a:off x="239283" y="4187982"/>
            <a:ext cx="4700187" cy="1384995"/>
          </a:xfrm>
          <a:prstGeom prst="rect">
            <a:avLst/>
          </a:prstGeom>
          <a:noFill/>
        </p:spPr>
        <p:txBody>
          <a:bodyPr wrap="square" rtlCol="0">
            <a:spAutoFit/>
          </a:bodyPr>
          <a:lstStyle/>
          <a:p>
            <a:r>
              <a:rPr lang="en-US" sz="2000" dirty="0">
                <a:latin typeface="+mj-lt"/>
              </a:rPr>
              <a:t>2.      Server Access</a:t>
            </a:r>
          </a:p>
          <a:p>
            <a:r>
              <a:rPr lang="en-MY" sz="2000" dirty="0">
                <a:solidFill>
                  <a:srgbClr val="0070C0"/>
                </a:solidFill>
                <a:latin typeface="+mj-lt"/>
                <a:hlinkClick r:id="rId6" action="ppaction://hlinkfile">
                  <a:extLst>
                    <a:ext uri="{A12FA001-AC4F-418D-AE19-62706E023703}">
                      <ahyp:hlinkClr xmlns:ahyp="http://schemas.microsoft.com/office/drawing/2018/hyperlinkcolor" val="tx"/>
                    </a:ext>
                  </a:extLst>
                </a:hlinkClick>
              </a:rPr>
              <a:t>\\lufterserver\Lufter\LUFTER PUBLIC\STAFF ACCESS</a:t>
            </a:r>
            <a:endParaRPr lang="en-MY" sz="2000" dirty="0">
              <a:solidFill>
                <a:srgbClr val="0070C0"/>
              </a:solidFill>
              <a:latin typeface="+mj-lt"/>
            </a:endParaRPr>
          </a:p>
          <a:p>
            <a:endParaRPr lang="en-MY" dirty="0">
              <a:latin typeface="+mj-lt"/>
            </a:endParaRPr>
          </a:p>
        </p:txBody>
      </p:sp>
    </p:spTree>
    <p:extLst>
      <p:ext uri="{BB962C8B-B14F-4D97-AF65-F5344CB8AC3E}">
        <p14:creationId xmlns:p14="http://schemas.microsoft.com/office/powerpoint/2010/main" val="368929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E0623-2F3F-1FB3-54BA-3B8B19BE33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B65667B-98AC-C95C-29C5-5935387A37C8}"/>
              </a:ext>
            </a:extLst>
          </p:cNvPr>
          <p:cNvSpPr txBox="1"/>
          <p:nvPr/>
        </p:nvSpPr>
        <p:spPr>
          <a:xfrm>
            <a:off x="375007" y="639234"/>
            <a:ext cx="7086842" cy="461665"/>
          </a:xfrm>
          <a:prstGeom prst="rect">
            <a:avLst/>
          </a:prstGeom>
          <a:noFill/>
        </p:spPr>
        <p:txBody>
          <a:bodyPr wrap="square" rtlCol="0">
            <a:spAutoFit/>
          </a:bodyPr>
          <a:lstStyle/>
          <a:p>
            <a:r>
              <a:rPr lang="en-MY" sz="2400" b="1" dirty="0">
                <a:latin typeface="+mn-lt"/>
              </a:rPr>
              <a:t>Document Codification</a:t>
            </a:r>
          </a:p>
        </p:txBody>
      </p:sp>
      <p:pic>
        <p:nvPicPr>
          <p:cNvPr id="9" name="Picture 8">
            <a:extLst>
              <a:ext uri="{FF2B5EF4-FFF2-40B4-BE49-F238E27FC236}">
                <a16:creationId xmlns:a16="http://schemas.microsoft.com/office/drawing/2014/main" id="{7D4D4366-E59E-96D0-BABF-16890F3E108C}"/>
              </a:ext>
            </a:extLst>
          </p:cNvPr>
          <p:cNvPicPr>
            <a:picLocks noChangeAspect="1"/>
          </p:cNvPicPr>
          <p:nvPr/>
        </p:nvPicPr>
        <p:blipFill>
          <a:blip r:embed="rId3"/>
          <a:stretch>
            <a:fillRect/>
          </a:stretch>
        </p:blipFill>
        <p:spPr>
          <a:xfrm>
            <a:off x="68826" y="1484388"/>
            <a:ext cx="9006348" cy="1564564"/>
          </a:xfrm>
          <a:prstGeom prst="rect">
            <a:avLst/>
          </a:prstGeom>
        </p:spPr>
      </p:pic>
      <p:sp>
        <p:nvSpPr>
          <p:cNvPr id="10" name="TextBox 9">
            <a:extLst>
              <a:ext uri="{FF2B5EF4-FFF2-40B4-BE49-F238E27FC236}">
                <a16:creationId xmlns:a16="http://schemas.microsoft.com/office/drawing/2014/main" id="{B5F7C061-A28B-F832-F1E2-332EEFC9FC2B}"/>
              </a:ext>
            </a:extLst>
          </p:cNvPr>
          <p:cNvSpPr txBox="1"/>
          <p:nvPr/>
        </p:nvSpPr>
        <p:spPr>
          <a:xfrm>
            <a:off x="375006" y="3809049"/>
            <a:ext cx="8494673" cy="1938992"/>
          </a:xfrm>
          <a:prstGeom prst="rect">
            <a:avLst/>
          </a:prstGeom>
          <a:noFill/>
        </p:spPr>
        <p:txBody>
          <a:bodyPr wrap="square" rtlCol="0">
            <a:spAutoFit/>
          </a:bodyPr>
          <a:lstStyle/>
          <a:p>
            <a:r>
              <a:rPr lang="en-MY" dirty="0">
                <a:latin typeface="+mj-lt"/>
              </a:rPr>
              <a:t>Please ensure that file names comply with the standard document codification guidelines.</a:t>
            </a:r>
          </a:p>
          <a:p>
            <a:endParaRPr lang="en-MY" dirty="0">
              <a:latin typeface="+mj-lt"/>
            </a:endParaRPr>
          </a:p>
          <a:p>
            <a:pPr algn="just"/>
            <a:r>
              <a:rPr lang="en-MY" dirty="0">
                <a:solidFill>
                  <a:schemeClr val="accent2"/>
                </a:solidFill>
                <a:latin typeface="+mj-lt"/>
                <a:hlinkClick r:id="rId4">
                  <a:extLst>
                    <a:ext uri="{A12FA001-AC4F-418D-AE19-62706E023703}">
                      <ahyp:hlinkClr xmlns:ahyp="http://schemas.microsoft.com/office/drawing/2018/hyperlinkcolor" val="tx"/>
                    </a:ext>
                  </a:extLst>
                </a:hlinkClick>
              </a:rPr>
              <a:t>https://www.lufter.com.my/wp-content/uploads/2023/05/QA-GD-01-R04-Codification-of-Documents-Guideline-WM.pdf</a:t>
            </a:r>
            <a:endParaRPr lang="en-MY" dirty="0">
              <a:solidFill>
                <a:schemeClr val="accent2"/>
              </a:solidFill>
              <a:latin typeface="+mj-lt"/>
            </a:endParaRPr>
          </a:p>
        </p:txBody>
      </p:sp>
    </p:spTree>
    <p:extLst>
      <p:ext uri="{BB962C8B-B14F-4D97-AF65-F5344CB8AC3E}">
        <p14:creationId xmlns:p14="http://schemas.microsoft.com/office/powerpoint/2010/main" val="79216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34447-EBB1-A8BA-FBFE-67FAEFB790C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C8FD3B7-EFA6-9724-2B3D-DD6EA884BE6C}"/>
              </a:ext>
            </a:extLst>
          </p:cNvPr>
          <p:cNvSpPr txBox="1">
            <a:spLocks noChangeArrowheads="1"/>
          </p:cNvSpPr>
          <p:nvPr/>
        </p:nvSpPr>
        <p:spPr>
          <a:xfrm>
            <a:off x="0" y="3267407"/>
            <a:ext cx="6248400" cy="988587"/>
          </a:xfrm>
          <a:prstGeom prst="rect">
            <a:avLst/>
          </a:prstGeom>
        </p:spPr>
        <p:txBody>
          <a:bodyPr/>
          <a:lst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endParaRPr lang="en-GB" sz="2800" b="1" kern="0" dirty="0"/>
          </a:p>
          <a:p>
            <a:endParaRPr lang="en-GB" sz="1800" i="1" kern="0" dirty="0"/>
          </a:p>
        </p:txBody>
      </p:sp>
      <p:sp>
        <p:nvSpPr>
          <p:cNvPr id="2" name="TextBox 1">
            <a:extLst>
              <a:ext uri="{FF2B5EF4-FFF2-40B4-BE49-F238E27FC236}">
                <a16:creationId xmlns:a16="http://schemas.microsoft.com/office/drawing/2014/main" id="{6788026F-431C-9F4E-AFA7-B25FD3CED517}"/>
              </a:ext>
            </a:extLst>
          </p:cNvPr>
          <p:cNvSpPr txBox="1"/>
          <p:nvPr/>
        </p:nvSpPr>
        <p:spPr>
          <a:xfrm>
            <a:off x="-1" y="3605321"/>
            <a:ext cx="6691357" cy="523220"/>
          </a:xfrm>
          <a:prstGeom prst="rect">
            <a:avLst/>
          </a:prstGeom>
          <a:noFill/>
        </p:spPr>
        <p:txBody>
          <a:bodyPr wrap="square" rtlCol="0">
            <a:spAutoFit/>
          </a:bodyPr>
          <a:lstStyle/>
          <a:p>
            <a:r>
              <a:rPr lang="en-MY" sz="2800" b="1" dirty="0">
                <a:latin typeface="+mj-lt"/>
              </a:rPr>
              <a:t>Account Department</a:t>
            </a:r>
          </a:p>
        </p:txBody>
      </p:sp>
    </p:spTree>
    <p:extLst>
      <p:ext uri="{BB962C8B-B14F-4D97-AF65-F5344CB8AC3E}">
        <p14:creationId xmlns:p14="http://schemas.microsoft.com/office/powerpoint/2010/main" val="19755974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0DC6E-F165-FE46-CEB7-A7B14DAB41D7}"/>
              </a:ext>
            </a:extLst>
          </p:cNvPr>
          <p:cNvSpPr>
            <a:spLocks noGrp="1"/>
          </p:cNvSpPr>
          <p:nvPr>
            <p:ph type="title"/>
          </p:nvPr>
        </p:nvSpPr>
        <p:spPr>
          <a:xfrm>
            <a:off x="345389" y="655178"/>
            <a:ext cx="7311644" cy="626691"/>
          </a:xfrm>
        </p:spPr>
        <p:txBody>
          <a:bodyPr/>
          <a:lstStyle/>
          <a:p>
            <a:r>
              <a:rPr lang="en-US" sz="2800" b="1" dirty="0"/>
              <a:t>E-Invoice</a:t>
            </a:r>
            <a:endParaRPr lang="en-MY" dirty="0"/>
          </a:p>
        </p:txBody>
      </p:sp>
      <p:sp>
        <p:nvSpPr>
          <p:cNvPr id="3" name="Content Placeholder 2">
            <a:extLst>
              <a:ext uri="{FF2B5EF4-FFF2-40B4-BE49-F238E27FC236}">
                <a16:creationId xmlns:a16="http://schemas.microsoft.com/office/drawing/2014/main" id="{6305BF1D-3D56-915E-B1CF-0F80A959D192}"/>
              </a:ext>
            </a:extLst>
          </p:cNvPr>
          <p:cNvSpPr>
            <a:spLocks noGrp="1"/>
          </p:cNvSpPr>
          <p:nvPr>
            <p:ph sz="half" idx="1"/>
          </p:nvPr>
        </p:nvSpPr>
        <p:spPr>
          <a:xfrm>
            <a:off x="533400" y="1447800"/>
            <a:ext cx="8077200" cy="4530306"/>
          </a:xfrm>
        </p:spPr>
        <p:txBody>
          <a:bodyPr/>
          <a:lstStyle/>
          <a:p>
            <a:pPr marL="0" indent="0">
              <a:buNone/>
            </a:pPr>
            <a:r>
              <a:rPr lang="en-US" sz="1800" dirty="0"/>
              <a:t>In accordance with the e-Invoicing requirements implemented by the Inland Revenue Board of Malaysia (IRBM), all employees are required to comply with the following guidelines when submitting staff expense claims.</a:t>
            </a:r>
          </a:p>
          <a:p>
            <a:pPr marL="0" indent="0">
              <a:buNone/>
            </a:pPr>
            <a:endParaRPr lang="en-MY" sz="1800" dirty="0"/>
          </a:p>
          <a:p>
            <a:pPr marL="0" indent="0">
              <a:buNone/>
            </a:pPr>
            <a:r>
              <a:rPr lang="en-US" sz="1800" dirty="0"/>
              <a:t>All supporting invoices submitted for reimbursement must be valid e-Invoices and contain the following mandatory information:</a:t>
            </a:r>
          </a:p>
          <a:p>
            <a:r>
              <a:rPr lang="en-US" sz="1800" dirty="0"/>
              <a:t>Supplier's name and business registration number;</a:t>
            </a:r>
          </a:p>
          <a:p>
            <a:r>
              <a:rPr lang="en-US" sz="1800" dirty="0"/>
              <a:t>e-Invoice number and issuance date;</a:t>
            </a:r>
          </a:p>
          <a:p>
            <a:r>
              <a:rPr lang="en-US" sz="1800" dirty="0"/>
              <a:t>Clear description of the goods purchased or services rendered;</a:t>
            </a:r>
          </a:p>
          <a:p>
            <a:r>
              <a:rPr lang="en-US" sz="1800" dirty="0"/>
              <a:t>Total invoice amount; and</a:t>
            </a:r>
          </a:p>
          <a:p>
            <a:r>
              <a:rPr lang="en-US" sz="1800" dirty="0"/>
              <a:t>Sales and Service Tax (SST) amount, where applicable.</a:t>
            </a:r>
          </a:p>
          <a:p>
            <a:endParaRPr lang="en-US" sz="1800" dirty="0"/>
          </a:p>
          <a:p>
            <a:pPr marL="0" indent="0">
              <a:buNone/>
            </a:pPr>
            <a:r>
              <a:rPr lang="en-US" sz="1800" dirty="0"/>
              <a:t>Claims submitted with incomplete, inaccurate, or non-compliant supporting documents may be delayed or rejected pending the provision of the required information.</a:t>
            </a:r>
            <a:endParaRPr lang="en-MY" sz="1800" dirty="0"/>
          </a:p>
        </p:txBody>
      </p:sp>
    </p:spTree>
    <p:extLst>
      <p:ext uri="{BB962C8B-B14F-4D97-AF65-F5344CB8AC3E}">
        <p14:creationId xmlns:p14="http://schemas.microsoft.com/office/powerpoint/2010/main" val="9203947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F2B83AF-4BF0-94A7-0942-4055DED8C5E6}"/>
              </a:ext>
            </a:extLst>
          </p:cNvPr>
          <p:cNvSpPr txBox="1">
            <a:spLocks/>
          </p:cNvSpPr>
          <p:nvPr/>
        </p:nvSpPr>
        <p:spPr>
          <a:xfrm>
            <a:off x="268474" y="642072"/>
            <a:ext cx="5943600" cy="1143000"/>
          </a:xfrm>
          <a:prstGeom prst="rect">
            <a:avLst/>
          </a:prstGeom>
        </p:spPr>
        <p:txBody>
          <a:bodyPr anchor="t"/>
          <a:lstStyle>
            <a:lvl1pPr algn="l" rtl="0" eaLnBrk="0" fontAlgn="base" hangingPunct="0">
              <a:spcBef>
                <a:spcPct val="0"/>
              </a:spcBef>
              <a:spcAft>
                <a:spcPct val="0"/>
              </a:spcAft>
              <a:defRPr sz="4000" b="1" cap="all">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r>
              <a:rPr lang="en-US" sz="2800" kern="0" dirty="0"/>
              <a:t>E-invoice</a:t>
            </a:r>
          </a:p>
          <a:p>
            <a:endParaRPr lang="en-MY" kern="0" dirty="0"/>
          </a:p>
        </p:txBody>
      </p:sp>
      <p:sp>
        <p:nvSpPr>
          <p:cNvPr id="12" name="Content Placeholder 2">
            <a:extLst>
              <a:ext uri="{FF2B5EF4-FFF2-40B4-BE49-F238E27FC236}">
                <a16:creationId xmlns:a16="http://schemas.microsoft.com/office/drawing/2014/main" id="{24947779-5DC1-86DA-EA82-B84AAB125749}"/>
              </a:ext>
            </a:extLst>
          </p:cNvPr>
          <p:cNvSpPr txBox="1">
            <a:spLocks/>
          </p:cNvSpPr>
          <p:nvPr/>
        </p:nvSpPr>
        <p:spPr>
          <a:xfrm>
            <a:off x="533400" y="1447800"/>
            <a:ext cx="8077200" cy="4114800"/>
          </a:xfrm>
          <a:prstGeom prst="rect">
            <a:avLst/>
          </a:prstGeom>
        </p:spPr>
        <p:txBody>
          <a:bodyPr/>
          <a:lstStyle>
            <a:lvl1pPr marL="342900" indent="-342900" algn="l" rtl="0" eaLnBrk="0" fontAlgn="base" hangingPunct="0">
              <a:spcBef>
                <a:spcPct val="20000"/>
              </a:spcBef>
              <a:spcAft>
                <a:spcPct val="0"/>
              </a:spcAft>
              <a:buSzPct val="5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5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SzPct val="50000"/>
              <a:buFont typeface="Wingdings" pitchFamily="2" charset="2"/>
              <a:buChar char="n"/>
              <a:defRPr sz="2000">
                <a:solidFill>
                  <a:schemeClr val="tx1"/>
                </a:solidFill>
                <a:latin typeface="+mn-lt"/>
              </a:defRPr>
            </a:lvl9pPr>
          </a:lstStyle>
          <a:p>
            <a:pPr marL="0" indent="0">
              <a:buNone/>
            </a:pPr>
            <a:r>
              <a:rPr lang="en-US" sz="1800" kern="0" dirty="0"/>
              <a:t>Example of E-Invoice:</a:t>
            </a:r>
            <a:endParaRPr lang="en-MY" sz="1800" kern="0" dirty="0"/>
          </a:p>
        </p:txBody>
      </p:sp>
      <p:pic>
        <p:nvPicPr>
          <p:cNvPr id="3" name="Picture 2">
            <a:extLst>
              <a:ext uri="{FF2B5EF4-FFF2-40B4-BE49-F238E27FC236}">
                <a16:creationId xmlns:a16="http://schemas.microsoft.com/office/drawing/2014/main" id="{2625D02D-BAA7-4C96-05BB-4D23BBF8B41B}"/>
              </a:ext>
            </a:extLst>
          </p:cNvPr>
          <p:cNvPicPr>
            <a:picLocks noChangeAspect="1"/>
          </p:cNvPicPr>
          <p:nvPr/>
        </p:nvPicPr>
        <p:blipFill>
          <a:blip r:embed="rId2"/>
          <a:stretch>
            <a:fillRect/>
          </a:stretch>
        </p:blipFill>
        <p:spPr>
          <a:xfrm>
            <a:off x="403198" y="1863301"/>
            <a:ext cx="3403600" cy="3855757"/>
          </a:xfrm>
          <a:prstGeom prst="rect">
            <a:avLst/>
          </a:prstGeom>
        </p:spPr>
      </p:pic>
      <p:pic>
        <p:nvPicPr>
          <p:cNvPr id="5" name="Picture 4">
            <a:extLst>
              <a:ext uri="{FF2B5EF4-FFF2-40B4-BE49-F238E27FC236}">
                <a16:creationId xmlns:a16="http://schemas.microsoft.com/office/drawing/2014/main" id="{4AB898F8-C192-1CD2-7809-CA6437514E2E}"/>
              </a:ext>
            </a:extLst>
          </p:cNvPr>
          <p:cNvPicPr>
            <a:picLocks noChangeAspect="1"/>
          </p:cNvPicPr>
          <p:nvPr/>
        </p:nvPicPr>
        <p:blipFill>
          <a:blip r:embed="rId3"/>
          <a:stretch>
            <a:fillRect/>
          </a:stretch>
        </p:blipFill>
        <p:spPr>
          <a:xfrm>
            <a:off x="4556686" y="1863301"/>
            <a:ext cx="2999552" cy="3855757"/>
          </a:xfrm>
          <a:prstGeom prst="rect">
            <a:avLst/>
          </a:prstGeom>
        </p:spPr>
      </p:pic>
      <p:sp>
        <p:nvSpPr>
          <p:cNvPr id="6" name="TextBox 5">
            <a:extLst>
              <a:ext uri="{FF2B5EF4-FFF2-40B4-BE49-F238E27FC236}">
                <a16:creationId xmlns:a16="http://schemas.microsoft.com/office/drawing/2014/main" id="{F60284E6-8C20-7C11-DF17-0CCA2E4B5271}"/>
              </a:ext>
            </a:extLst>
          </p:cNvPr>
          <p:cNvSpPr txBox="1"/>
          <p:nvPr/>
        </p:nvSpPr>
        <p:spPr>
          <a:xfrm>
            <a:off x="1986574" y="5719058"/>
            <a:ext cx="497252" cy="200055"/>
          </a:xfrm>
          <a:prstGeom prst="rect">
            <a:avLst/>
          </a:prstGeom>
          <a:noFill/>
        </p:spPr>
        <p:txBody>
          <a:bodyPr wrap="none" rtlCol="0">
            <a:spAutoFit/>
          </a:bodyPr>
          <a:lstStyle/>
          <a:p>
            <a:r>
              <a:rPr lang="en-US" sz="700" i="1" dirty="0"/>
              <a:t>Figure 1</a:t>
            </a:r>
            <a:endParaRPr lang="en-MY" sz="700" i="1" dirty="0"/>
          </a:p>
        </p:txBody>
      </p:sp>
      <p:sp>
        <p:nvSpPr>
          <p:cNvPr id="9" name="TextBox 8">
            <a:extLst>
              <a:ext uri="{FF2B5EF4-FFF2-40B4-BE49-F238E27FC236}">
                <a16:creationId xmlns:a16="http://schemas.microsoft.com/office/drawing/2014/main" id="{11E6C08F-F6B1-C604-9B2E-EF5069BAD55B}"/>
              </a:ext>
            </a:extLst>
          </p:cNvPr>
          <p:cNvSpPr txBox="1"/>
          <p:nvPr/>
        </p:nvSpPr>
        <p:spPr>
          <a:xfrm>
            <a:off x="6056462" y="5719057"/>
            <a:ext cx="497252" cy="200055"/>
          </a:xfrm>
          <a:prstGeom prst="rect">
            <a:avLst/>
          </a:prstGeom>
          <a:noFill/>
        </p:spPr>
        <p:txBody>
          <a:bodyPr wrap="none" rtlCol="0">
            <a:spAutoFit/>
          </a:bodyPr>
          <a:lstStyle/>
          <a:p>
            <a:r>
              <a:rPr lang="en-US" sz="700" i="1" dirty="0"/>
              <a:t>Figure 2</a:t>
            </a:r>
            <a:endParaRPr lang="en-MY" sz="700" i="1" dirty="0"/>
          </a:p>
        </p:txBody>
      </p:sp>
    </p:spTree>
    <p:extLst>
      <p:ext uri="{BB962C8B-B14F-4D97-AF65-F5344CB8AC3E}">
        <p14:creationId xmlns:p14="http://schemas.microsoft.com/office/powerpoint/2010/main" val="32575565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957047-17FD-0B5E-1333-72A00CA1F67A}"/>
              </a:ext>
            </a:extLst>
          </p:cNvPr>
          <p:cNvSpPr>
            <a:spLocks noGrp="1"/>
          </p:cNvSpPr>
          <p:nvPr>
            <p:ph sz="half" idx="1"/>
          </p:nvPr>
        </p:nvSpPr>
        <p:spPr>
          <a:xfrm>
            <a:off x="533400" y="1447800"/>
            <a:ext cx="4000500" cy="4387850"/>
          </a:xfrm>
          <a:ln>
            <a:solidFill>
              <a:schemeClr val="tx1"/>
            </a:solidFill>
          </a:ln>
        </p:spPr>
        <p:txBody>
          <a:bodyPr/>
          <a:lstStyle/>
          <a:p>
            <a:pPr marL="0" lvl="0" indent="0">
              <a:buNone/>
            </a:pPr>
            <a:r>
              <a:rPr lang="en-MY" sz="1800" dirty="0"/>
              <a:t>Examples of Bills / Receipts That </a:t>
            </a:r>
            <a:r>
              <a:rPr lang="en-MY" sz="1800" b="1" dirty="0"/>
              <a:t>MUST Be</a:t>
            </a:r>
            <a:r>
              <a:rPr lang="en-MY" sz="1800" dirty="0"/>
              <a:t> in the Form of e-Invoices:</a:t>
            </a:r>
          </a:p>
          <a:p>
            <a:pPr lvl="0"/>
            <a:r>
              <a:rPr lang="en-MY" sz="1800" dirty="0"/>
              <a:t>Hotel accommodation</a:t>
            </a:r>
          </a:p>
          <a:p>
            <a:pPr lvl="0"/>
            <a:r>
              <a:rPr lang="en-MY" sz="1800" dirty="0"/>
              <a:t>Flight tickets / travel agents</a:t>
            </a:r>
          </a:p>
          <a:p>
            <a:pPr lvl="0"/>
            <a:r>
              <a:rPr lang="en-MY" sz="1800" dirty="0"/>
              <a:t>Training courses / seminars</a:t>
            </a:r>
          </a:p>
          <a:p>
            <a:pPr lvl="0"/>
            <a:r>
              <a:rPr lang="en-MY" sz="1800" dirty="0"/>
              <a:t>Medical clinics / hospitals</a:t>
            </a:r>
          </a:p>
          <a:p>
            <a:pPr lvl="0"/>
            <a:r>
              <a:rPr lang="en-MY" sz="1800" dirty="0"/>
              <a:t>Professional services</a:t>
            </a:r>
          </a:p>
          <a:p>
            <a:pPr lvl="0"/>
            <a:r>
              <a:rPr lang="en-MY" sz="1800" dirty="0"/>
              <a:t>Telecommunication bills</a:t>
            </a:r>
          </a:p>
          <a:p>
            <a:pPr lvl="0"/>
            <a:r>
              <a:rPr lang="en-MY" sz="1800" dirty="0"/>
              <a:t>Online purchases from registered platforms (e.g. Shopee, Lazada, or other e-commerce platforms)</a:t>
            </a:r>
          </a:p>
          <a:p>
            <a:pPr lvl="0"/>
            <a:r>
              <a:rPr lang="en-MY" sz="1800" dirty="0"/>
              <a:t>Any supplier who is able to issue e-Invoices (request to bill under company’s name)</a:t>
            </a:r>
          </a:p>
          <a:p>
            <a:pPr marL="0" indent="0">
              <a:buNone/>
            </a:pPr>
            <a:endParaRPr lang="en-MY" sz="1800" dirty="0"/>
          </a:p>
        </p:txBody>
      </p:sp>
      <p:sp>
        <p:nvSpPr>
          <p:cNvPr id="4" name="Content Placeholder 3">
            <a:extLst>
              <a:ext uri="{FF2B5EF4-FFF2-40B4-BE49-F238E27FC236}">
                <a16:creationId xmlns:a16="http://schemas.microsoft.com/office/drawing/2014/main" id="{1D8DF237-A104-7AC1-2F9F-4A8D58BB060D}"/>
              </a:ext>
            </a:extLst>
          </p:cNvPr>
          <p:cNvSpPr>
            <a:spLocks noGrp="1"/>
          </p:cNvSpPr>
          <p:nvPr>
            <p:ph sz="half" idx="2"/>
          </p:nvPr>
        </p:nvSpPr>
        <p:spPr>
          <a:xfrm>
            <a:off x="4686300" y="1447800"/>
            <a:ext cx="4000500" cy="4387850"/>
          </a:xfrm>
          <a:ln>
            <a:solidFill>
              <a:schemeClr val="tx1"/>
            </a:solidFill>
          </a:ln>
        </p:spPr>
        <p:txBody>
          <a:bodyPr/>
          <a:lstStyle/>
          <a:p>
            <a:pPr marL="0" lvl="0" indent="0">
              <a:buNone/>
            </a:pPr>
            <a:r>
              <a:rPr lang="en-MY" sz="1800" dirty="0"/>
              <a:t>Bills That May Still Be Submitted Using </a:t>
            </a:r>
            <a:r>
              <a:rPr lang="en-MY" sz="1800" b="1" dirty="0"/>
              <a:t>Normal Receipts </a:t>
            </a:r>
            <a:r>
              <a:rPr lang="en-MY" sz="1800" dirty="0"/>
              <a:t>(Non-e-Invoices)</a:t>
            </a:r>
          </a:p>
          <a:p>
            <a:pPr lvl="0"/>
            <a:r>
              <a:rPr lang="en-MY" sz="1800" dirty="0"/>
              <a:t>Parking fees</a:t>
            </a:r>
          </a:p>
          <a:p>
            <a:pPr lvl="0"/>
            <a:r>
              <a:rPr lang="en-MY" sz="1800" dirty="0"/>
              <a:t>Tolls</a:t>
            </a:r>
          </a:p>
          <a:p>
            <a:pPr lvl="0"/>
            <a:r>
              <a:rPr lang="en-MY" sz="1800" dirty="0"/>
              <a:t>Petrol</a:t>
            </a:r>
          </a:p>
          <a:p>
            <a:pPr lvl="0"/>
            <a:r>
              <a:rPr lang="en-MY" sz="1800" dirty="0"/>
              <a:t>Public transportation (e.g. Grab, MRT, etc.)</a:t>
            </a:r>
          </a:p>
          <a:p>
            <a:pPr lvl="0"/>
            <a:r>
              <a:rPr lang="en-MY" sz="1800" dirty="0"/>
              <a:t>Small retail purchases where e-Invoices are not available</a:t>
            </a:r>
          </a:p>
          <a:p>
            <a:pPr lvl="0"/>
            <a:r>
              <a:rPr lang="en-MY" sz="1800" dirty="0"/>
              <a:t>Claims from individuals or hawkers not registered for e-Invoicing</a:t>
            </a:r>
          </a:p>
          <a:p>
            <a:pPr marL="0" indent="0">
              <a:buNone/>
            </a:pPr>
            <a:endParaRPr lang="en-MY" sz="1800" dirty="0"/>
          </a:p>
        </p:txBody>
      </p:sp>
      <p:sp>
        <p:nvSpPr>
          <p:cNvPr id="5" name="Title 1">
            <a:extLst>
              <a:ext uri="{FF2B5EF4-FFF2-40B4-BE49-F238E27FC236}">
                <a16:creationId xmlns:a16="http://schemas.microsoft.com/office/drawing/2014/main" id="{FCF31572-0D96-A982-1F91-67FBF0A1F4E2}"/>
              </a:ext>
            </a:extLst>
          </p:cNvPr>
          <p:cNvSpPr txBox="1">
            <a:spLocks/>
          </p:cNvSpPr>
          <p:nvPr/>
        </p:nvSpPr>
        <p:spPr>
          <a:xfrm>
            <a:off x="294116" y="527764"/>
            <a:ext cx="5943600" cy="1143000"/>
          </a:xfrm>
          <a:prstGeom prst="rect">
            <a:avLst/>
          </a:prstGeom>
        </p:spPr>
        <p:txBody>
          <a:bodyPr anchor="t"/>
          <a:lstStyle>
            <a:lvl1pPr algn="l" rtl="0" eaLnBrk="0" fontAlgn="base" hangingPunct="0">
              <a:spcBef>
                <a:spcPct val="0"/>
              </a:spcBef>
              <a:spcAft>
                <a:spcPct val="0"/>
              </a:spcAft>
              <a:defRPr sz="4000" b="1" cap="all">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Narrow" pitchFamily="34" charset="0"/>
              </a:defRPr>
            </a:lvl2pPr>
            <a:lvl3pPr algn="l" rtl="0" eaLnBrk="0" fontAlgn="base" hangingPunct="0">
              <a:spcBef>
                <a:spcPct val="0"/>
              </a:spcBef>
              <a:spcAft>
                <a:spcPct val="0"/>
              </a:spcAft>
              <a:defRPr sz="4000">
                <a:solidFill>
                  <a:schemeClr val="tx1"/>
                </a:solidFill>
                <a:latin typeface="Arial Narrow" pitchFamily="34" charset="0"/>
              </a:defRPr>
            </a:lvl3pPr>
            <a:lvl4pPr algn="l" rtl="0" eaLnBrk="0" fontAlgn="base" hangingPunct="0">
              <a:spcBef>
                <a:spcPct val="0"/>
              </a:spcBef>
              <a:spcAft>
                <a:spcPct val="0"/>
              </a:spcAft>
              <a:defRPr sz="4000">
                <a:solidFill>
                  <a:schemeClr val="tx1"/>
                </a:solidFill>
                <a:latin typeface="Arial Narrow" pitchFamily="34" charset="0"/>
              </a:defRPr>
            </a:lvl4pPr>
            <a:lvl5pPr algn="l" rtl="0" eaLnBrk="0" fontAlgn="base" hangingPunct="0">
              <a:spcBef>
                <a:spcPct val="0"/>
              </a:spcBef>
              <a:spcAft>
                <a:spcPct val="0"/>
              </a:spcAft>
              <a:defRPr sz="4000">
                <a:solidFill>
                  <a:schemeClr val="tx1"/>
                </a:solidFill>
                <a:latin typeface="Arial Narrow" pitchFamily="34" charset="0"/>
              </a:defRPr>
            </a:lvl5pPr>
            <a:lvl6pPr marL="457200" algn="l" rtl="0" eaLnBrk="0" fontAlgn="base" hangingPunct="0">
              <a:spcBef>
                <a:spcPct val="0"/>
              </a:spcBef>
              <a:spcAft>
                <a:spcPct val="0"/>
              </a:spcAft>
              <a:defRPr sz="4000">
                <a:solidFill>
                  <a:schemeClr val="tx1"/>
                </a:solidFill>
                <a:latin typeface="Arial Narrow" pitchFamily="34" charset="0"/>
              </a:defRPr>
            </a:lvl6pPr>
            <a:lvl7pPr marL="914400" algn="l" rtl="0" eaLnBrk="0" fontAlgn="base" hangingPunct="0">
              <a:spcBef>
                <a:spcPct val="0"/>
              </a:spcBef>
              <a:spcAft>
                <a:spcPct val="0"/>
              </a:spcAft>
              <a:defRPr sz="4000">
                <a:solidFill>
                  <a:schemeClr val="tx1"/>
                </a:solidFill>
                <a:latin typeface="Arial Narrow" pitchFamily="34" charset="0"/>
              </a:defRPr>
            </a:lvl7pPr>
            <a:lvl8pPr marL="1371600" algn="l" rtl="0" eaLnBrk="0" fontAlgn="base" hangingPunct="0">
              <a:spcBef>
                <a:spcPct val="0"/>
              </a:spcBef>
              <a:spcAft>
                <a:spcPct val="0"/>
              </a:spcAft>
              <a:defRPr sz="4000">
                <a:solidFill>
                  <a:schemeClr val="tx1"/>
                </a:solidFill>
                <a:latin typeface="Arial Narrow" pitchFamily="34" charset="0"/>
              </a:defRPr>
            </a:lvl8pPr>
            <a:lvl9pPr marL="1828800" algn="l" rtl="0" eaLnBrk="0" fontAlgn="base" hangingPunct="0">
              <a:spcBef>
                <a:spcPct val="0"/>
              </a:spcBef>
              <a:spcAft>
                <a:spcPct val="0"/>
              </a:spcAft>
              <a:defRPr sz="4000">
                <a:solidFill>
                  <a:schemeClr val="tx1"/>
                </a:solidFill>
                <a:latin typeface="Arial Narrow" pitchFamily="34" charset="0"/>
              </a:defRPr>
            </a:lvl9pPr>
          </a:lstStyle>
          <a:p>
            <a:r>
              <a:rPr lang="en-US" sz="2800" kern="0" dirty="0"/>
              <a:t>E-INVOICE</a:t>
            </a:r>
            <a:r>
              <a:rPr lang="en-US" kern="0" dirty="0"/>
              <a:t> </a:t>
            </a:r>
            <a:endParaRPr lang="en-MY" kern="0" dirty="0"/>
          </a:p>
        </p:txBody>
      </p:sp>
    </p:spTree>
    <p:extLst>
      <p:ext uri="{BB962C8B-B14F-4D97-AF65-F5344CB8AC3E}">
        <p14:creationId xmlns:p14="http://schemas.microsoft.com/office/powerpoint/2010/main" val="3398404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338D4-5237-5210-70AE-EF4303EB12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A4095F-E0FD-872A-988D-297286EFAC43}"/>
              </a:ext>
            </a:extLst>
          </p:cNvPr>
          <p:cNvSpPr txBox="1"/>
          <p:nvPr/>
        </p:nvSpPr>
        <p:spPr>
          <a:xfrm>
            <a:off x="333324" y="638689"/>
            <a:ext cx="4408579" cy="461665"/>
          </a:xfrm>
          <a:prstGeom prst="rect">
            <a:avLst/>
          </a:prstGeom>
          <a:noFill/>
        </p:spPr>
        <p:txBody>
          <a:bodyPr wrap="none" rtlCol="0">
            <a:spAutoFit/>
          </a:bodyPr>
          <a:lstStyle/>
          <a:p>
            <a:r>
              <a:rPr lang="en-US" b="1" dirty="0">
                <a:latin typeface="+mn-lt"/>
              </a:rPr>
              <a:t>Staff Promotion – First Half FY2026</a:t>
            </a:r>
          </a:p>
        </p:txBody>
      </p:sp>
      <p:sp>
        <p:nvSpPr>
          <p:cNvPr id="2" name="TextBox 1">
            <a:extLst>
              <a:ext uri="{FF2B5EF4-FFF2-40B4-BE49-F238E27FC236}">
                <a16:creationId xmlns:a16="http://schemas.microsoft.com/office/drawing/2014/main" id="{A077EE9E-2AB3-2837-0971-939A1EAD2C8E}"/>
              </a:ext>
            </a:extLst>
          </p:cNvPr>
          <p:cNvSpPr txBox="1"/>
          <p:nvPr/>
        </p:nvSpPr>
        <p:spPr>
          <a:xfrm>
            <a:off x="333323" y="1312877"/>
            <a:ext cx="7820775" cy="461665"/>
          </a:xfrm>
          <a:prstGeom prst="rect">
            <a:avLst/>
          </a:prstGeom>
          <a:noFill/>
        </p:spPr>
        <p:txBody>
          <a:bodyPr wrap="square" rtlCol="0">
            <a:spAutoFit/>
          </a:bodyPr>
          <a:lstStyle/>
          <a:p>
            <a:r>
              <a:rPr lang="en-MY" dirty="0">
                <a:latin typeface="+mn-lt"/>
              </a:rPr>
              <a:t>Congratulations to:</a:t>
            </a:r>
          </a:p>
        </p:txBody>
      </p:sp>
      <p:graphicFrame>
        <p:nvGraphicFramePr>
          <p:cNvPr id="8" name="Table 8">
            <a:extLst>
              <a:ext uri="{FF2B5EF4-FFF2-40B4-BE49-F238E27FC236}">
                <a16:creationId xmlns:a16="http://schemas.microsoft.com/office/drawing/2014/main" id="{0E124175-AC32-7EDA-D1AD-9407ADE89714}"/>
              </a:ext>
            </a:extLst>
          </p:cNvPr>
          <p:cNvGraphicFramePr>
            <a:graphicFrameLocks noGrp="1"/>
          </p:cNvGraphicFramePr>
          <p:nvPr>
            <p:extLst>
              <p:ext uri="{D42A27DB-BD31-4B8C-83A1-F6EECF244321}">
                <p14:modId xmlns:p14="http://schemas.microsoft.com/office/powerpoint/2010/main" val="1410534197"/>
              </p:ext>
            </p:extLst>
          </p:nvPr>
        </p:nvGraphicFramePr>
        <p:xfrm>
          <a:off x="420401" y="1774542"/>
          <a:ext cx="8303198" cy="3174700"/>
        </p:xfrm>
        <a:graphic>
          <a:graphicData uri="http://schemas.openxmlformats.org/drawingml/2006/table">
            <a:tbl>
              <a:tblPr firstRow="1" bandRow="1">
                <a:tableStyleId>{5C22544A-7EE6-4342-B048-85BDC9FD1C3A}</a:tableStyleId>
              </a:tblPr>
              <a:tblGrid>
                <a:gridCol w="459493">
                  <a:extLst>
                    <a:ext uri="{9D8B030D-6E8A-4147-A177-3AD203B41FA5}">
                      <a16:colId xmlns:a16="http://schemas.microsoft.com/office/drawing/2014/main" val="4136695165"/>
                    </a:ext>
                  </a:extLst>
                </a:gridCol>
                <a:gridCol w="2878374">
                  <a:extLst>
                    <a:ext uri="{9D8B030D-6E8A-4147-A177-3AD203B41FA5}">
                      <a16:colId xmlns:a16="http://schemas.microsoft.com/office/drawing/2014/main" val="1844781447"/>
                    </a:ext>
                  </a:extLst>
                </a:gridCol>
                <a:gridCol w="2273416">
                  <a:extLst>
                    <a:ext uri="{9D8B030D-6E8A-4147-A177-3AD203B41FA5}">
                      <a16:colId xmlns:a16="http://schemas.microsoft.com/office/drawing/2014/main" val="2010166167"/>
                    </a:ext>
                  </a:extLst>
                </a:gridCol>
                <a:gridCol w="2691915">
                  <a:extLst>
                    <a:ext uri="{9D8B030D-6E8A-4147-A177-3AD203B41FA5}">
                      <a16:colId xmlns:a16="http://schemas.microsoft.com/office/drawing/2014/main" val="543837498"/>
                    </a:ext>
                  </a:extLst>
                </a:gridCol>
              </a:tblGrid>
              <a:tr h="519116">
                <a:tc>
                  <a:txBody>
                    <a:bodyPr/>
                    <a:lstStyle/>
                    <a:p>
                      <a:pPr algn="ctr"/>
                      <a:r>
                        <a:rPr lang="en-MY" sz="1600" dirty="0"/>
                        <a:t>No.</a:t>
                      </a:r>
                    </a:p>
                  </a:txBody>
                  <a:tcPr/>
                </a:tc>
                <a:tc>
                  <a:txBody>
                    <a:bodyPr/>
                    <a:lstStyle/>
                    <a:p>
                      <a:pPr algn="ctr"/>
                      <a:r>
                        <a:rPr lang="en-MY" sz="1600" dirty="0"/>
                        <a:t>Name</a:t>
                      </a:r>
                    </a:p>
                  </a:txBody>
                  <a:tcPr/>
                </a:tc>
                <a:tc>
                  <a:txBody>
                    <a:bodyPr/>
                    <a:lstStyle/>
                    <a:p>
                      <a:pPr algn="ctr"/>
                      <a:r>
                        <a:rPr lang="en-MY" sz="1600" dirty="0"/>
                        <a:t>Previous Position</a:t>
                      </a:r>
                    </a:p>
                  </a:txBody>
                  <a:tcPr/>
                </a:tc>
                <a:tc>
                  <a:txBody>
                    <a:bodyPr/>
                    <a:lstStyle/>
                    <a:p>
                      <a:pPr algn="ctr"/>
                      <a:r>
                        <a:rPr lang="en-MY" sz="1600" dirty="0"/>
                        <a:t>Current Position</a:t>
                      </a:r>
                    </a:p>
                  </a:txBody>
                  <a:tcPr/>
                </a:tc>
                <a:extLst>
                  <a:ext uri="{0D108BD9-81ED-4DB2-BD59-A6C34878D82A}">
                    <a16:rowId xmlns:a16="http://schemas.microsoft.com/office/drawing/2014/main" val="4154617009"/>
                  </a:ext>
                </a:extLst>
              </a:tr>
              <a:tr h="519116">
                <a:tc>
                  <a:txBody>
                    <a:bodyPr/>
                    <a:lstStyle/>
                    <a:p>
                      <a:pPr algn="ctr"/>
                      <a:r>
                        <a:rPr lang="en-MY" sz="1600" dirty="0"/>
                        <a:t>1.</a:t>
                      </a:r>
                    </a:p>
                  </a:txBody>
                  <a:tcPr/>
                </a:tc>
                <a:tc>
                  <a:txBody>
                    <a:bodyPr/>
                    <a:lstStyle/>
                    <a:p>
                      <a:r>
                        <a:rPr lang="en-US" sz="1600" dirty="0"/>
                        <a:t>Leong Wai Lek</a:t>
                      </a:r>
                      <a:endParaRPr lang="en-MY" sz="1600" dirty="0"/>
                    </a:p>
                  </a:txBody>
                  <a:tcPr/>
                </a:tc>
                <a:tc>
                  <a:txBody>
                    <a:bodyPr/>
                    <a:lstStyle/>
                    <a:p>
                      <a:r>
                        <a:rPr lang="en-US" sz="1600" dirty="0"/>
                        <a:t>Senior Engineer – Project</a:t>
                      </a:r>
                      <a:endParaRPr lang="en-MY" sz="1600" dirty="0"/>
                    </a:p>
                  </a:txBody>
                  <a:tcPr/>
                </a:tc>
                <a:tc>
                  <a:txBody>
                    <a:bodyPr/>
                    <a:lstStyle/>
                    <a:p>
                      <a:r>
                        <a:rPr lang="en-US" sz="1600" dirty="0"/>
                        <a:t>Assistant Manager – Project</a:t>
                      </a:r>
                      <a:endParaRPr lang="en-MY" sz="1600" dirty="0"/>
                    </a:p>
                  </a:txBody>
                  <a:tcPr/>
                </a:tc>
                <a:extLst>
                  <a:ext uri="{0D108BD9-81ED-4DB2-BD59-A6C34878D82A}">
                    <a16:rowId xmlns:a16="http://schemas.microsoft.com/office/drawing/2014/main" val="335632851"/>
                  </a:ext>
                </a:extLst>
              </a:tr>
              <a:tr h="519116">
                <a:tc>
                  <a:txBody>
                    <a:bodyPr/>
                    <a:lstStyle/>
                    <a:p>
                      <a:pPr algn="ctr"/>
                      <a:r>
                        <a:rPr lang="en-MY" sz="1600" dirty="0"/>
                        <a:t>2.</a:t>
                      </a:r>
                    </a:p>
                  </a:txBody>
                  <a:tcPr/>
                </a:tc>
                <a:tc>
                  <a:txBody>
                    <a:bodyPr/>
                    <a:lstStyle/>
                    <a:p>
                      <a:r>
                        <a:rPr lang="en-US" sz="1600" dirty="0"/>
                        <a:t>Adib Safuan Bin Ruslan</a:t>
                      </a:r>
                      <a:endParaRPr lang="en-MY" sz="1600" dirty="0"/>
                    </a:p>
                  </a:txBody>
                  <a:tcPr/>
                </a:tc>
                <a:tc>
                  <a:txBody>
                    <a:bodyPr/>
                    <a:lstStyle/>
                    <a:p>
                      <a:r>
                        <a:rPr lang="en-US" sz="1600" dirty="0"/>
                        <a:t>Engineer – Project</a:t>
                      </a:r>
                      <a:endParaRPr lang="en-MY" sz="1600" dirty="0"/>
                    </a:p>
                  </a:txBody>
                  <a:tcPr/>
                </a:tc>
                <a:tc>
                  <a:txBody>
                    <a:bodyPr/>
                    <a:lstStyle/>
                    <a:p>
                      <a:r>
                        <a:rPr lang="en-US" sz="1600" dirty="0"/>
                        <a:t>Senior Engineer – Project</a:t>
                      </a:r>
                      <a:endParaRPr lang="en-MY" sz="1600" dirty="0"/>
                    </a:p>
                  </a:txBody>
                  <a:tcPr/>
                </a:tc>
                <a:extLst>
                  <a:ext uri="{0D108BD9-81ED-4DB2-BD59-A6C34878D82A}">
                    <a16:rowId xmlns:a16="http://schemas.microsoft.com/office/drawing/2014/main" val="1760075457"/>
                  </a:ext>
                </a:extLst>
              </a:tr>
              <a:tr h="519116">
                <a:tc>
                  <a:txBody>
                    <a:bodyPr/>
                    <a:lstStyle/>
                    <a:p>
                      <a:pPr algn="ctr"/>
                      <a:r>
                        <a:rPr lang="en-MY" sz="1600" dirty="0"/>
                        <a:t>3.</a:t>
                      </a:r>
                    </a:p>
                  </a:txBody>
                  <a:tcPr/>
                </a:tc>
                <a:tc>
                  <a:txBody>
                    <a:bodyPr/>
                    <a:lstStyle/>
                    <a:p>
                      <a:r>
                        <a:rPr lang="en-US" sz="1600" dirty="0"/>
                        <a:t>Mohd Izzan Irfan Bin Zanzuri</a:t>
                      </a:r>
                      <a:endParaRPr lang="en-MY" sz="1600" dirty="0"/>
                    </a:p>
                  </a:txBody>
                  <a:tcPr/>
                </a:tc>
                <a:tc>
                  <a:txBody>
                    <a:bodyPr/>
                    <a:lstStyle/>
                    <a:p>
                      <a:r>
                        <a:rPr lang="en-US" sz="1600" dirty="0"/>
                        <a:t>Engineer – Project</a:t>
                      </a:r>
                      <a:endParaRPr lang="en-MY" sz="1600" dirty="0"/>
                    </a:p>
                  </a:txBody>
                  <a:tcPr/>
                </a:tc>
                <a:tc>
                  <a:txBody>
                    <a:bodyPr/>
                    <a:lstStyle/>
                    <a:p>
                      <a:r>
                        <a:rPr lang="en-US" sz="1600" dirty="0"/>
                        <a:t>Senior Engineer – Project</a:t>
                      </a:r>
                      <a:endParaRPr lang="en-MY" sz="1600" dirty="0"/>
                    </a:p>
                  </a:txBody>
                  <a:tcPr/>
                </a:tc>
                <a:extLst>
                  <a:ext uri="{0D108BD9-81ED-4DB2-BD59-A6C34878D82A}">
                    <a16:rowId xmlns:a16="http://schemas.microsoft.com/office/drawing/2014/main" val="2968093696"/>
                  </a:ext>
                </a:extLst>
              </a:tr>
              <a:tr h="519116">
                <a:tc>
                  <a:txBody>
                    <a:bodyPr/>
                    <a:lstStyle/>
                    <a:p>
                      <a:pPr algn="ctr"/>
                      <a:r>
                        <a:rPr lang="en-US" sz="1600" dirty="0"/>
                        <a:t>4.</a:t>
                      </a:r>
                      <a:endParaRPr lang="en-MY" sz="1600" dirty="0"/>
                    </a:p>
                  </a:txBody>
                  <a:tcPr/>
                </a:tc>
                <a:tc>
                  <a:txBody>
                    <a:bodyPr/>
                    <a:lstStyle/>
                    <a:p>
                      <a:r>
                        <a:rPr lang="en-US" sz="1600" dirty="0"/>
                        <a:t>Syed Mohamed Fairiq Bin Syed Yahya</a:t>
                      </a:r>
                      <a:endParaRPr lang="en-MY" sz="1600" dirty="0"/>
                    </a:p>
                  </a:txBody>
                  <a:tcPr/>
                </a:tc>
                <a:tc>
                  <a:txBody>
                    <a:bodyPr/>
                    <a:lstStyle/>
                    <a:p>
                      <a:r>
                        <a:rPr lang="en-US" sz="1600" dirty="0"/>
                        <a:t>Engineer – Project</a:t>
                      </a:r>
                      <a:endParaRPr lang="en-MY" sz="1600" dirty="0"/>
                    </a:p>
                  </a:txBody>
                  <a:tcPr/>
                </a:tc>
                <a:tc>
                  <a:txBody>
                    <a:bodyPr/>
                    <a:lstStyle/>
                    <a:p>
                      <a:r>
                        <a:rPr lang="en-US" sz="1600" dirty="0"/>
                        <a:t>Senior Engineer – Project</a:t>
                      </a:r>
                      <a:endParaRPr lang="en-MY" sz="1600" dirty="0"/>
                    </a:p>
                  </a:txBody>
                  <a:tcPr/>
                </a:tc>
                <a:extLst>
                  <a:ext uri="{0D108BD9-81ED-4DB2-BD59-A6C34878D82A}">
                    <a16:rowId xmlns:a16="http://schemas.microsoft.com/office/drawing/2014/main" val="3647907487"/>
                  </a:ext>
                </a:extLst>
              </a:tr>
              <a:tr h="519116">
                <a:tc>
                  <a:txBody>
                    <a:bodyPr/>
                    <a:lstStyle/>
                    <a:p>
                      <a:pPr algn="ctr"/>
                      <a:r>
                        <a:rPr lang="en-US" sz="1600" dirty="0"/>
                        <a:t>5.</a:t>
                      </a:r>
                      <a:endParaRPr lang="en-MY" sz="1600" dirty="0"/>
                    </a:p>
                  </a:txBody>
                  <a:tcPr/>
                </a:tc>
                <a:tc>
                  <a:txBody>
                    <a:bodyPr/>
                    <a:lstStyle/>
                    <a:p>
                      <a:r>
                        <a:rPr lang="en-US" sz="1600" dirty="0"/>
                        <a:t>Muhammad Haris Bin Khairuzi</a:t>
                      </a:r>
                      <a:endParaRPr lang="en-MY" sz="1600" dirty="0"/>
                    </a:p>
                  </a:txBody>
                  <a:tcPr/>
                </a:tc>
                <a:tc>
                  <a:txBody>
                    <a:bodyPr/>
                    <a:lstStyle/>
                    <a:p>
                      <a:r>
                        <a:rPr lang="en-US" sz="1600" dirty="0"/>
                        <a:t>Engineer – Project</a:t>
                      </a:r>
                      <a:endParaRPr lang="en-MY" sz="1600" dirty="0"/>
                    </a:p>
                  </a:txBody>
                  <a:tcPr/>
                </a:tc>
                <a:tc>
                  <a:txBody>
                    <a:bodyPr/>
                    <a:lstStyle/>
                    <a:p>
                      <a:r>
                        <a:rPr lang="en-US" sz="1600" dirty="0"/>
                        <a:t>Senior Engineer – Project</a:t>
                      </a:r>
                      <a:endParaRPr lang="en-MY" sz="1600" dirty="0"/>
                    </a:p>
                  </a:txBody>
                  <a:tcPr/>
                </a:tc>
                <a:extLst>
                  <a:ext uri="{0D108BD9-81ED-4DB2-BD59-A6C34878D82A}">
                    <a16:rowId xmlns:a16="http://schemas.microsoft.com/office/drawing/2014/main" val="3812519208"/>
                  </a:ext>
                </a:extLst>
              </a:tr>
            </a:tbl>
          </a:graphicData>
        </a:graphic>
      </p:graphicFrame>
      <p:sp>
        <p:nvSpPr>
          <p:cNvPr id="10" name="TextBox 9">
            <a:extLst>
              <a:ext uri="{FF2B5EF4-FFF2-40B4-BE49-F238E27FC236}">
                <a16:creationId xmlns:a16="http://schemas.microsoft.com/office/drawing/2014/main" id="{21BC20EB-DA86-FFBB-065E-D34BD4FE749F}"/>
              </a:ext>
            </a:extLst>
          </p:cNvPr>
          <p:cNvSpPr txBox="1"/>
          <p:nvPr/>
        </p:nvSpPr>
        <p:spPr>
          <a:xfrm>
            <a:off x="2122366" y="6047478"/>
            <a:ext cx="6511780" cy="646331"/>
          </a:xfrm>
          <a:prstGeom prst="rect">
            <a:avLst/>
          </a:prstGeom>
          <a:noFill/>
        </p:spPr>
        <p:txBody>
          <a:bodyPr wrap="square">
            <a:spAutoFit/>
          </a:bodyPr>
          <a:lstStyle/>
          <a:p>
            <a:r>
              <a:rPr lang="en-US" sz="1800" b="1" i="1" dirty="0">
                <a:latin typeface="+mn-lt"/>
              </a:rPr>
              <a:t>The Management continuing to review staff performance for a career growth in LUFTER!!</a:t>
            </a:r>
          </a:p>
        </p:txBody>
      </p:sp>
      <p:pic>
        <p:nvPicPr>
          <p:cNvPr id="6" name="Picture 5">
            <a:extLst>
              <a:ext uri="{FF2B5EF4-FFF2-40B4-BE49-F238E27FC236}">
                <a16:creationId xmlns:a16="http://schemas.microsoft.com/office/drawing/2014/main" id="{B42B17A0-D96B-5431-5E10-419FC8332665}"/>
              </a:ext>
            </a:extLst>
          </p:cNvPr>
          <p:cNvPicPr>
            <a:picLocks noChangeAspect="1"/>
          </p:cNvPicPr>
          <p:nvPr/>
        </p:nvPicPr>
        <p:blipFill>
          <a:blip r:embed="rId3"/>
          <a:stretch>
            <a:fillRect/>
          </a:stretch>
        </p:blipFill>
        <p:spPr>
          <a:xfrm>
            <a:off x="7164197" y="16595"/>
            <a:ext cx="1988191" cy="898319"/>
          </a:xfrm>
          <a:prstGeom prst="rect">
            <a:avLst/>
          </a:prstGeom>
        </p:spPr>
      </p:pic>
    </p:spTree>
    <p:extLst>
      <p:ext uri="{BB962C8B-B14F-4D97-AF65-F5344CB8AC3E}">
        <p14:creationId xmlns:p14="http://schemas.microsoft.com/office/powerpoint/2010/main" val="52400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5D469-122F-911A-1D30-D0B6B4EFF77F}"/>
              </a:ext>
            </a:extLst>
          </p:cNvPr>
          <p:cNvSpPr>
            <a:spLocks noGrp="1"/>
          </p:cNvSpPr>
          <p:nvPr>
            <p:ph type="title"/>
          </p:nvPr>
        </p:nvSpPr>
        <p:spPr>
          <a:xfrm>
            <a:off x="311918" y="627557"/>
            <a:ext cx="8229600" cy="775671"/>
          </a:xfrm>
        </p:spPr>
        <p:txBody>
          <a:bodyPr/>
          <a:lstStyle/>
          <a:p>
            <a:r>
              <a:rPr lang="en-US" sz="2800" b="1" dirty="0"/>
              <a:t>Company Details</a:t>
            </a:r>
            <a:endParaRPr lang="en-MY" sz="2800" b="1" dirty="0"/>
          </a:p>
        </p:txBody>
      </p:sp>
      <p:sp>
        <p:nvSpPr>
          <p:cNvPr id="3" name="Text Placeholder 2">
            <a:extLst>
              <a:ext uri="{FF2B5EF4-FFF2-40B4-BE49-F238E27FC236}">
                <a16:creationId xmlns:a16="http://schemas.microsoft.com/office/drawing/2014/main" id="{1A4BF4AF-7CE1-6E2B-1F89-67D90C13E6A9}"/>
              </a:ext>
            </a:extLst>
          </p:cNvPr>
          <p:cNvSpPr>
            <a:spLocks noGrp="1"/>
          </p:cNvSpPr>
          <p:nvPr>
            <p:ph type="body" idx="1"/>
          </p:nvPr>
        </p:nvSpPr>
        <p:spPr>
          <a:xfrm>
            <a:off x="457200" y="1535113"/>
            <a:ext cx="2216989" cy="639762"/>
          </a:xfrm>
          <a:ln>
            <a:solidFill>
              <a:schemeClr val="tx1"/>
            </a:solidFill>
          </a:ln>
        </p:spPr>
        <p:txBody>
          <a:bodyPr/>
          <a:lstStyle/>
          <a:p>
            <a:r>
              <a:rPr lang="en-US" dirty="0" err="1"/>
              <a:t>Lufter</a:t>
            </a:r>
            <a:r>
              <a:rPr lang="en-US" dirty="0"/>
              <a:t> Sdn. Bhd.</a:t>
            </a:r>
            <a:endParaRPr lang="en-MY" dirty="0"/>
          </a:p>
        </p:txBody>
      </p:sp>
      <p:sp>
        <p:nvSpPr>
          <p:cNvPr id="5" name="Text Placeholder 4">
            <a:extLst>
              <a:ext uri="{FF2B5EF4-FFF2-40B4-BE49-F238E27FC236}">
                <a16:creationId xmlns:a16="http://schemas.microsoft.com/office/drawing/2014/main" id="{C105BA1B-04C6-B8DC-F508-138959CACF64}"/>
              </a:ext>
            </a:extLst>
          </p:cNvPr>
          <p:cNvSpPr>
            <a:spLocks noGrp="1"/>
          </p:cNvSpPr>
          <p:nvPr>
            <p:ph type="body" sz="quarter" idx="3"/>
          </p:nvPr>
        </p:nvSpPr>
        <p:spPr>
          <a:xfrm>
            <a:off x="6211019" y="1535113"/>
            <a:ext cx="2475781" cy="639762"/>
          </a:xfrm>
          <a:ln>
            <a:solidFill>
              <a:schemeClr val="tx1"/>
            </a:solidFill>
          </a:ln>
        </p:spPr>
        <p:txBody>
          <a:bodyPr/>
          <a:lstStyle/>
          <a:p>
            <a:pPr algn="r"/>
            <a:r>
              <a:rPr lang="en-US" dirty="0" err="1"/>
              <a:t>Beluften</a:t>
            </a:r>
            <a:r>
              <a:rPr lang="en-US" dirty="0"/>
              <a:t> Sdn. Bhd.</a:t>
            </a:r>
            <a:endParaRPr lang="en-MY" dirty="0"/>
          </a:p>
        </p:txBody>
      </p:sp>
      <p:sp>
        <p:nvSpPr>
          <p:cNvPr id="6" name="Content Placeholder 5">
            <a:extLst>
              <a:ext uri="{FF2B5EF4-FFF2-40B4-BE49-F238E27FC236}">
                <a16:creationId xmlns:a16="http://schemas.microsoft.com/office/drawing/2014/main" id="{D0DD1DCD-D67B-21D6-DC8A-32CDBB9D15B7}"/>
              </a:ext>
            </a:extLst>
          </p:cNvPr>
          <p:cNvSpPr>
            <a:spLocks noGrp="1"/>
          </p:cNvSpPr>
          <p:nvPr>
            <p:ph sz="quarter" idx="4"/>
          </p:nvPr>
        </p:nvSpPr>
        <p:spPr>
          <a:xfrm>
            <a:off x="3321170" y="2828445"/>
            <a:ext cx="2501660" cy="1854681"/>
          </a:xfrm>
          <a:ln>
            <a:solidFill>
              <a:schemeClr val="tx1"/>
            </a:solidFill>
          </a:ln>
        </p:spPr>
        <p:txBody>
          <a:bodyPr/>
          <a:lstStyle/>
          <a:p>
            <a:pPr marL="0" indent="0" algn="ctr">
              <a:buNone/>
            </a:pPr>
            <a:r>
              <a:rPr lang="en-MY" sz="1800" dirty="0">
                <a:solidFill>
                  <a:srgbClr val="FF0000"/>
                </a:solidFill>
                <a:latin typeface="Arial Narrow" panose="020B0606020202030204" pitchFamily="34" charset="0"/>
              </a:rPr>
              <a:t>Tax Identification No. (TIN)</a:t>
            </a:r>
          </a:p>
          <a:p>
            <a:pPr marL="0" indent="0" algn="ctr">
              <a:buNone/>
            </a:pPr>
            <a:endParaRPr lang="en-MY" sz="1800" dirty="0">
              <a:solidFill>
                <a:srgbClr val="FF0000"/>
              </a:solidFill>
              <a:latin typeface="Arial Narrow" panose="020B0606020202030204" pitchFamily="34" charset="0"/>
            </a:endParaRPr>
          </a:p>
          <a:p>
            <a:pPr marL="0" indent="0" algn="ctr">
              <a:buNone/>
            </a:pPr>
            <a:r>
              <a:rPr lang="en-MY" sz="1800" dirty="0">
                <a:solidFill>
                  <a:srgbClr val="FF0000"/>
                </a:solidFill>
                <a:latin typeface="Arial Narrow" panose="020B0606020202030204" pitchFamily="34" charset="0"/>
              </a:rPr>
              <a:t>Registration No. (NEW)</a:t>
            </a:r>
          </a:p>
          <a:p>
            <a:pPr marL="0" indent="0" algn="ctr">
              <a:buNone/>
            </a:pPr>
            <a:endParaRPr lang="en-MY" sz="1800" dirty="0">
              <a:solidFill>
                <a:srgbClr val="FF0000"/>
              </a:solidFill>
              <a:latin typeface="Arial Narrow" panose="020B0606020202030204" pitchFamily="34" charset="0"/>
            </a:endParaRPr>
          </a:p>
          <a:p>
            <a:pPr marL="0" indent="0" algn="ctr">
              <a:buNone/>
            </a:pPr>
            <a:r>
              <a:rPr lang="en-MY" sz="1800" dirty="0">
                <a:solidFill>
                  <a:srgbClr val="FF0000"/>
                </a:solidFill>
                <a:latin typeface="Arial Narrow" panose="020B0606020202030204" pitchFamily="34" charset="0"/>
              </a:rPr>
              <a:t>SST Registration No.</a:t>
            </a:r>
            <a:endParaRPr lang="en-MY" sz="1800" dirty="0">
              <a:solidFill>
                <a:srgbClr val="FF0000"/>
              </a:solidFill>
            </a:endParaRPr>
          </a:p>
        </p:txBody>
      </p:sp>
      <p:sp>
        <p:nvSpPr>
          <p:cNvPr id="15" name="Text Placeholder 2">
            <a:extLst>
              <a:ext uri="{FF2B5EF4-FFF2-40B4-BE49-F238E27FC236}">
                <a16:creationId xmlns:a16="http://schemas.microsoft.com/office/drawing/2014/main" id="{7E008E4E-080F-CAA6-6E06-8ECD0AA5C9F0}"/>
              </a:ext>
            </a:extLst>
          </p:cNvPr>
          <p:cNvSpPr txBox="1">
            <a:spLocks/>
          </p:cNvSpPr>
          <p:nvPr/>
        </p:nvSpPr>
        <p:spPr>
          <a:xfrm>
            <a:off x="457200" y="2828445"/>
            <a:ext cx="2104845" cy="1917206"/>
          </a:xfrm>
          <a:prstGeom prst="rect">
            <a:avLst/>
          </a:prstGeom>
          <a:ln>
            <a:solidFill>
              <a:schemeClr val="tx1"/>
            </a:solidFill>
          </a:ln>
        </p:spPr>
        <p:txBody>
          <a:bodyPr anchor="b"/>
          <a:lstStyle>
            <a:lvl1pPr marL="0" indent="0" algn="l" rtl="0" eaLnBrk="0" fontAlgn="base" hangingPunct="0">
              <a:spcBef>
                <a:spcPct val="20000"/>
              </a:spcBef>
              <a:spcAft>
                <a:spcPct val="0"/>
              </a:spcAft>
              <a:buSzPct val="50000"/>
              <a:buFont typeface="Wingdings" pitchFamily="2" charset="2"/>
              <a:buNone/>
              <a:defRPr sz="2400" b="1">
                <a:solidFill>
                  <a:schemeClr val="tx1"/>
                </a:solidFill>
                <a:latin typeface="+mn-lt"/>
                <a:ea typeface="+mn-ea"/>
                <a:cs typeface="+mn-cs"/>
              </a:defRPr>
            </a:lvl1pPr>
            <a:lvl2pPr marL="457200" indent="0" algn="l" rtl="0" eaLnBrk="0" fontAlgn="base" hangingPunct="0">
              <a:spcBef>
                <a:spcPct val="20000"/>
              </a:spcBef>
              <a:spcAft>
                <a:spcPct val="0"/>
              </a:spcAft>
              <a:buSzPct val="50000"/>
              <a:buFont typeface="Wingdings" pitchFamily="2" charset="2"/>
              <a:buNone/>
              <a:defRPr sz="2000" b="1">
                <a:solidFill>
                  <a:schemeClr val="tx1"/>
                </a:solidFill>
                <a:latin typeface="+mn-lt"/>
              </a:defRPr>
            </a:lvl2pPr>
            <a:lvl3pPr marL="914400" indent="0" algn="l" rtl="0" eaLnBrk="0" fontAlgn="base" hangingPunct="0">
              <a:spcBef>
                <a:spcPct val="20000"/>
              </a:spcBef>
              <a:spcAft>
                <a:spcPct val="0"/>
              </a:spcAft>
              <a:buSzPct val="50000"/>
              <a:buFont typeface="Wingdings" pitchFamily="2" charset="2"/>
              <a:buNone/>
              <a:defRPr sz="1800" b="1">
                <a:solidFill>
                  <a:schemeClr val="tx1"/>
                </a:solidFill>
                <a:latin typeface="+mn-lt"/>
              </a:defRPr>
            </a:lvl3pPr>
            <a:lvl4pPr marL="13716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4pPr>
            <a:lvl5pPr marL="18288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5pPr>
            <a:lvl6pPr marL="22860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6pPr>
            <a:lvl7pPr marL="27432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7pPr>
            <a:lvl8pPr marL="32004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8pPr>
            <a:lvl9pPr marL="36576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9pPr>
          </a:lstStyle>
          <a:p>
            <a:r>
              <a:rPr lang="en-US" sz="2000" kern="0" dirty="0"/>
              <a:t>C20379358070</a:t>
            </a:r>
          </a:p>
          <a:p>
            <a:endParaRPr lang="en-US" sz="2000" kern="0" dirty="0"/>
          </a:p>
          <a:p>
            <a:r>
              <a:rPr lang="en-US" sz="2000" kern="0" dirty="0"/>
              <a:t>200701023623</a:t>
            </a:r>
          </a:p>
          <a:p>
            <a:endParaRPr lang="en-US" sz="2000" kern="0" dirty="0"/>
          </a:p>
          <a:p>
            <a:r>
              <a:rPr lang="en-MY" sz="2000" kern="0" dirty="0"/>
              <a:t>B16-2507-32000580</a:t>
            </a:r>
          </a:p>
        </p:txBody>
      </p:sp>
      <p:sp>
        <p:nvSpPr>
          <p:cNvPr id="17" name="Text Placeholder 2">
            <a:extLst>
              <a:ext uri="{FF2B5EF4-FFF2-40B4-BE49-F238E27FC236}">
                <a16:creationId xmlns:a16="http://schemas.microsoft.com/office/drawing/2014/main" id="{48C6C052-704A-0EBF-58AA-8AA78FBCBE01}"/>
              </a:ext>
            </a:extLst>
          </p:cNvPr>
          <p:cNvSpPr txBox="1">
            <a:spLocks/>
          </p:cNvSpPr>
          <p:nvPr/>
        </p:nvSpPr>
        <p:spPr>
          <a:xfrm>
            <a:off x="6581955" y="2828445"/>
            <a:ext cx="2104845" cy="1854681"/>
          </a:xfrm>
          <a:prstGeom prst="rect">
            <a:avLst/>
          </a:prstGeom>
          <a:ln>
            <a:solidFill>
              <a:schemeClr val="tx1"/>
            </a:solidFill>
          </a:ln>
        </p:spPr>
        <p:txBody>
          <a:bodyPr anchor="b"/>
          <a:lstStyle>
            <a:lvl1pPr marL="0" indent="0" algn="l" rtl="0" eaLnBrk="0" fontAlgn="base" hangingPunct="0">
              <a:spcBef>
                <a:spcPct val="20000"/>
              </a:spcBef>
              <a:spcAft>
                <a:spcPct val="0"/>
              </a:spcAft>
              <a:buSzPct val="50000"/>
              <a:buFont typeface="Wingdings" pitchFamily="2" charset="2"/>
              <a:buNone/>
              <a:defRPr sz="2400" b="1">
                <a:solidFill>
                  <a:schemeClr val="tx1"/>
                </a:solidFill>
                <a:latin typeface="+mn-lt"/>
                <a:ea typeface="+mn-ea"/>
                <a:cs typeface="+mn-cs"/>
              </a:defRPr>
            </a:lvl1pPr>
            <a:lvl2pPr marL="457200" indent="0" algn="l" rtl="0" eaLnBrk="0" fontAlgn="base" hangingPunct="0">
              <a:spcBef>
                <a:spcPct val="20000"/>
              </a:spcBef>
              <a:spcAft>
                <a:spcPct val="0"/>
              </a:spcAft>
              <a:buSzPct val="50000"/>
              <a:buFont typeface="Wingdings" pitchFamily="2" charset="2"/>
              <a:buNone/>
              <a:defRPr sz="2000" b="1">
                <a:solidFill>
                  <a:schemeClr val="tx1"/>
                </a:solidFill>
                <a:latin typeface="+mn-lt"/>
              </a:defRPr>
            </a:lvl2pPr>
            <a:lvl3pPr marL="914400" indent="0" algn="l" rtl="0" eaLnBrk="0" fontAlgn="base" hangingPunct="0">
              <a:spcBef>
                <a:spcPct val="20000"/>
              </a:spcBef>
              <a:spcAft>
                <a:spcPct val="0"/>
              </a:spcAft>
              <a:buSzPct val="50000"/>
              <a:buFont typeface="Wingdings" pitchFamily="2" charset="2"/>
              <a:buNone/>
              <a:defRPr sz="1800" b="1">
                <a:solidFill>
                  <a:schemeClr val="tx1"/>
                </a:solidFill>
                <a:latin typeface="+mn-lt"/>
              </a:defRPr>
            </a:lvl3pPr>
            <a:lvl4pPr marL="13716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4pPr>
            <a:lvl5pPr marL="18288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5pPr>
            <a:lvl6pPr marL="22860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6pPr>
            <a:lvl7pPr marL="27432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7pPr>
            <a:lvl8pPr marL="32004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8pPr>
            <a:lvl9pPr marL="3657600" indent="0" algn="l" rtl="0" eaLnBrk="0" fontAlgn="base" hangingPunct="0">
              <a:spcBef>
                <a:spcPct val="20000"/>
              </a:spcBef>
              <a:spcAft>
                <a:spcPct val="0"/>
              </a:spcAft>
              <a:buSzPct val="50000"/>
              <a:buFont typeface="Wingdings" pitchFamily="2" charset="2"/>
              <a:buNone/>
              <a:defRPr sz="1600" b="1">
                <a:solidFill>
                  <a:schemeClr val="tx1"/>
                </a:solidFill>
                <a:latin typeface="+mn-lt"/>
              </a:defRPr>
            </a:lvl9pPr>
          </a:lstStyle>
          <a:p>
            <a:r>
              <a:rPr lang="en-US" sz="2000" kern="0" dirty="0"/>
              <a:t>C21200694000</a:t>
            </a:r>
          </a:p>
          <a:p>
            <a:endParaRPr lang="en-US" sz="2000" kern="0" dirty="0"/>
          </a:p>
          <a:p>
            <a:r>
              <a:rPr lang="en-US" sz="2000" kern="0" dirty="0"/>
              <a:t>201001026613</a:t>
            </a:r>
          </a:p>
          <a:p>
            <a:endParaRPr lang="en-US" sz="2000" kern="0" dirty="0"/>
          </a:p>
          <a:p>
            <a:r>
              <a:rPr lang="en-MY" sz="2000" kern="0" dirty="0"/>
              <a:t>B16-2409-32000027</a:t>
            </a:r>
          </a:p>
        </p:txBody>
      </p:sp>
      <p:sp>
        <p:nvSpPr>
          <p:cNvPr id="18" name="Arrow: Right 17">
            <a:extLst>
              <a:ext uri="{FF2B5EF4-FFF2-40B4-BE49-F238E27FC236}">
                <a16:creationId xmlns:a16="http://schemas.microsoft.com/office/drawing/2014/main" id="{564E2D07-1060-9EB4-3CA9-E316A82B2A94}"/>
              </a:ext>
            </a:extLst>
          </p:cNvPr>
          <p:cNvSpPr/>
          <p:nvPr/>
        </p:nvSpPr>
        <p:spPr bwMode="auto">
          <a:xfrm>
            <a:off x="5822830" y="3509932"/>
            <a:ext cx="733245" cy="491705"/>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dirty="0">
              <a:ln>
                <a:noFill/>
              </a:ln>
              <a:solidFill>
                <a:srgbClr val="FF0000"/>
              </a:solidFill>
              <a:effectLst/>
              <a:latin typeface="Times" pitchFamily="18" charset="0"/>
            </a:endParaRPr>
          </a:p>
        </p:txBody>
      </p:sp>
      <p:sp>
        <p:nvSpPr>
          <p:cNvPr id="20" name="Arrow: Right 19">
            <a:extLst>
              <a:ext uri="{FF2B5EF4-FFF2-40B4-BE49-F238E27FC236}">
                <a16:creationId xmlns:a16="http://schemas.microsoft.com/office/drawing/2014/main" id="{5CF9F662-2A87-192C-1316-CFCE363414B7}"/>
              </a:ext>
            </a:extLst>
          </p:cNvPr>
          <p:cNvSpPr/>
          <p:nvPr/>
        </p:nvSpPr>
        <p:spPr bwMode="auto">
          <a:xfrm rot="10800000">
            <a:off x="2587925" y="3508912"/>
            <a:ext cx="733245" cy="491705"/>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MY" sz="2400" b="0" i="0" u="none" strike="noStrike" cap="none" normalizeH="0" baseline="0" dirty="0">
              <a:ln>
                <a:noFill/>
              </a:ln>
              <a:solidFill>
                <a:srgbClr val="FF0000"/>
              </a:solidFill>
              <a:effectLst/>
              <a:latin typeface="Times" pitchFamily="18" charset="0"/>
            </a:endParaRPr>
          </a:p>
        </p:txBody>
      </p:sp>
    </p:spTree>
    <p:extLst>
      <p:ext uri="{BB962C8B-B14F-4D97-AF65-F5344CB8AC3E}">
        <p14:creationId xmlns:p14="http://schemas.microsoft.com/office/powerpoint/2010/main" val="42237737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54C596-AE38-60AB-B002-9513F0281404}"/>
              </a:ext>
            </a:extLst>
          </p:cNvPr>
          <p:cNvSpPr txBox="1"/>
          <p:nvPr/>
        </p:nvSpPr>
        <p:spPr>
          <a:xfrm>
            <a:off x="298018" y="571432"/>
            <a:ext cx="747320" cy="461665"/>
          </a:xfrm>
          <a:prstGeom prst="rect">
            <a:avLst/>
          </a:prstGeom>
          <a:noFill/>
        </p:spPr>
        <p:txBody>
          <a:bodyPr wrap="none" rtlCol="0">
            <a:spAutoFit/>
          </a:bodyPr>
          <a:lstStyle/>
          <a:p>
            <a:r>
              <a:rPr lang="en-US" sz="2400" b="1" dirty="0">
                <a:latin typeface="Arial Narrow" panose="020B0606020202030204" pitchFamily="34" charset="0"/>
              </a:rPr>
              <a:t>Q&amp;A</a:t>
            </a:r>
          </a:p>
        </p:txBody>
      </p:sp>
      <p:pic>
        <p:nvPicPr>
          <p:cNvPr id="10" name="Picture 9">
            <a:extLst>
              <a:ext uri="{FF2B5EF4-FFF2-40B4-BE49-F238E27FC236}">
                <a16:creationId xmlns:a16="http://schemas.microsoft.com/office/drawing/2014/main" id="{E58443F4-7B71-6916-2996-F52B0A36E8BF}"/>
              </a:ext>
            </a:extLst>
          </p:cNvPr>
          <p:cNvPicPr>
            <a:picLocks noChangeAspect="1"/>
          </p:cNvPicPr>
          <p:nvPr/>
        </p:nvPicPr>
        <p:blipFill>
          <a:blip r:embed="rId2"/>
          <a:stretch>
            <a:fillRect/>
          </a:stretch>
        </p:blipFill>
        <p:spPr>
          <a:xfrm>
            <a:off x="457200" y="1422400"/>
            <a:ext cx="7010400" cy="467360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563139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018" y="571432"/>
            <a:ext cx="7126240" cy="461665"/>
          </a:xfrm>
          <a:prstGeom prst="rect">
            <a:avLst/>
          </a:prstGeom>
          <a:noFill/>
        </p:spPr>
        <p:txBody>
          <a:bodyPr wrap="square" rtlCol="0">
            <a:spAutoFit/>
          </a:bodyPr>
          <a:lstStyle/>
          <a:p>
            <a:r>
              <a:rPr lang="en-US" b="1" dirty="0">
                <a:latin typeface="+mn-lt"/>
              </a:rPr>
              <a:t>End of Presentation</a:t>
            </a:r>
          </a:p>
        </p:txBody>
      </p:sp>
      <p:pic>
        <p:nvPicPr>
          <p:cNvPr id="4" name="Picture 3">
            <a:extLst>
              <a:ext uri="{FF2B5EF4-FFF2-40B4-BE49-F238E27FC236}">
                <a16:creationId xmlns:a16="http://schemas.microsoft.com/office/drawing/2014/main" id="{F522B782-6A07-684C-754B-5AD69D7A2F32}"/>
              </a:ext>
            </a:extLst>
          </p:cNvPr>
          <p:cNvPicPr>
            <a:picLocks noChangeAspect="1"/>
          </p:cNvPicPr>
          <p:nvPr/>
        </p:nvPicPr>
        <p:blipFill>
          <a:blip r:embed="rId3"/>
          <a:stretch>
            <a:fillRect/>
          </a:stretch>
        </p:blipFill>
        <p:spPr>
          <a:xfrm>
            <a:off x="371475" y="1341934"/>
            <a:ext cx="6601698" cy="4381396"/>
          </a:xfrm>
          <a:prstGeom prst="rect">
            <a:avLst/>
          </a:prstGeom>
        </p:spPr>
      </p:pic>
    </p:spTree>
    <p:extLst>
      <p:ext uri="{BB962C8B-B14F-4D97-AF65-F5344CB8AC3E}">
        <p14:creationId xmlns:p14="http://schemas.microsoft.com/office/powerpoint/2010/main" val="329931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324" y="638689"/>
            <a:ext cx="3579826" cy="461665"/>
          </a:xfrm>
          <a:prstGeom prst="rect">
            <a:avLst/>
          </a:prstGeom>
          <a:noFill/>
        </p:spPr>
        <p:txBody>
          <a:bodyPr wrap="none" rtlCol="0">
            <a:spAutoFit/>
          </a:bodyPr>
          <a:lstStyle/>
          <a:p>
            <a:r>
              <a:rPr lang="en-US" b="1" dirty="0">
                <a:latin typeface="+mn-lt"/>
              </a:rPr>
              <a:t>Best Employee of the Month</a:t>
            </a:r>
          </a:p>
        </p:txBody>
      </p:sp>
      <p:pic>
        <p:nvPicPr>
          <p:cNvPr id="6" name="Picture 5">
            <a:extLst>
              <a:ext uri="{FF2B5EF4-FFF2-40B4-BE49-F238E27FC236}">
                <a16:creationId xmlns:a16="http://schemas.microsoft.com/office/drawing/2014/main" id="{D2B8A3B0-F1B3-F8B3-3552-A1519DB02864}"/>
              </a:ext>
            </a:extLst>
          </p:cNvPr>
          <p:cNvPicPr>
            <a:picLocks noChangeAspect="1"/>
          </p:cNvPicPr>
          <p:nvPr/>
        </p:nvPicPr>
        <p:blipFill>
          <a:blip r:embed="rId3"/>
          <a:stretch>
            <a:fillRect/>
          </a:stretch>
        </p:blipFill>
        <p:spPr>
          <a:xfrm>
            <a:off x="7164197" y="16595"/>
            <a:ext cx="1988191" cy="898319"/>
          </a:xfrm>
          <a:prstGeom prst="rect">
            <a:avLst/>
          </a:prstGeom>
        </p:spPr>
      </p:pic>
      <p:sp>
        <p:nvSpPr>
          <p:cNvPr id="2" name="TextBox 1">
            <a:extLst>
              <a:ext uri="{FF2B5EF4-FFF2-40B4-BE49-F238E27FC236}">
                <a16:creationId xmlns:a16="http://schemas.microsoft.com/office/drawing/2014/main" id="{BA534769-E0F3-3910-6A38-2153898C6712}"/>
              </a:ext>
            </a:extLst>
          </p:cNvPr>
          <p:cNvSpPr txBox="1"/>
          <p:nvPr/>
        </p:nvSpPr>
        <p:spPr>
          <a:xfrm>
            <a:off x="4423098" y="2542134"/>
            <a:ext cx="4283764" cy="3416320"/>
          </a:xfrm>
          <a:prstGeom prst="rect">
            <a:avLst/>
          </a:prstGeom>
          <a:noFill/>
        </p:spPr>
        <p:txBody>
          <a:bodyPr wrap="square" rtlCol="0">
            <a:spAutoFit/>
          </a:bodyPr>
          <a:lstStyle/>
          <a:p>
            <a:pPr lvl="0"/>
            <a:endParaRPr lang="en-US" sz="1800" dirty="0">
              <a:latin typeface="+mn-lt"/>
            </a:endParaRPr>
          </a:p>
          <a:p>
            <a:pPr lvl="0"/>
            <a:r>
              <a:rPr lang="en-US" sz="1800" dirty="0">
                <a:latin typeface="+mn-lt"/>
              </a:rPr>
              <a:t>His Manager (Ahmad Na’im) comments as below: </a:t>
            </a:r>
          </a:p>
          <a:p>
            <a:pPr lvl="0"/>
            <a:endParaRPr lang="en-US" sz="1800" dirty="0">
              <a:latin typeface="+mn-lt"/>
            </a:endParaRPr>
          </a:p>
          <a:p>
            <a:pPr marL="285750" lvl="0" indent="-285750">
              <a:buFontTx/>
              <a:buChar char="-"/>
            </a:pPr>
            <a:r>
              <a:rPr lang="en-MY" sz="1800" dirty="0">
                <a:latin typeface="+mn-lt"/>
              </a:rPr>
              <a:t>Good communication with clients and follow-up on document approvals.</a:t>
            </a:r>
          </a:p>
          <a:p>
            <a:pPr marL="285750" lvl="0" indent="-285750">
              <a:buFontTx/>
              <a:buChar char="-"/>
            </a:pPr>
            <a:endParaRPr lang="en-MY" sz="1800" dirty="0">
              <a:latin typeface="+mn-lt"/>
            </a:endParaRPr>
          </a:p>
          <a:p>
            <a:pPr marL="285750" lvl="0" indent="-285750">
              <a:buFontTx/>
              <a:buChar char="-"/>
            </a:pPr>
            <a:r>
              <a:rPr lang="en-MY" sz="1800" dirty="0">
                <a:latin typeface="+mn-lt"/>
              </a:rPr>
              <a:t>Good documentation and implementation of project SOPs.</a:t>
            </a:r>
          </a:p>
          <a:p>
            <a:pPr lvl="0"/>
            <a:endParaRPr lang="en-MY" sz="1800" dirty="0">
              <a:latin typeface="+mn-lt"/>
            </a:endParaRPr>
          </a:p>
          <a:p>
            <a:pPr marL="285750" lvl="0" indent="-285750">
              <a:buFontTx/>
              <a:buChar char="-"/>
            </a:pPr>
            <a:r>
              <a:rPr lang="en-MY" sz="1800" dirty="0">
                <a:latin typeface="+mn-lt"/>
              </a:rPr>
              <a:t>Good communication with project team (Supervisor &amp; Manager).</a:t>
            </a:r>
          </a:p>
        </p:txBody>
      </p:sp>
      <p:pic>
        <p:nvPicPr>
          <p:cNvPr id="8" name="Picture 7">
            <a:extLst>
              <a:ext uri="{FF2B5EF4-FFF2-40B4-BE49-F238E27FC236}">
                <a16:creationId xmlns:a16="http://schemas.microsoft.com/office/drawing/2014/main" id="{7E3B854E-649F-2D13-8B99-2E67EA7B95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38" y="1531136"/>
            <a:ext cx="3095901" cy="3180429"/>
          </a:xfrm>
          <a:prstGeom prst="rect">
            <a:avLst/>
          </a:prstGeom>
        </p:spPr>
      </p:pic>
      <p:sp>
        <p:nvSpPr>
          <p:cNvPr id="4" name="TextBox 3">
            <a:extLst>
              <a:ext uri="{FF2B5EF4-FFF2-40B4-BE49-F238E27FC236}">
                <a16:creationId xmlns:a16="http://schemas.microsoft.com/office/drawing/2014/main" id="{36DE293F-D514-E9ED-DB73-D438A4040A0F}"/>
              </a:ext>
            </a:extLst>
          </p:cNvPr>
          <p:cNvSpPr txBox="1"/>
          <p:nvPr/>
        </p:nvSpPr>
        <p:spPr>
          <a:xfrm>
            <a:off x="4423098" y="1407378"/>
            <a:ext cx="3683238" cy="1200329"/>
          </a:xfrm>
          <a:prstGeom prst="rect">
            <a:avLst/>
          </a:prstGeom>
          <a:noFill/>
        </p:spPr>
        <p:txBody>
          <a:bodyPr wrap="square" rtlCol="0">
            <a:spAutoFit/>
          </a:bodyPr>
          <a:lstStyle/>
          <a:p>
            <a:r>
              <a:rPr lang="en-MY" sz="1800" dirty="0">
                <a:latin typeface="+mn-lt"/>
              </a:rPr>
              <a:t>Personal update: Muhamad Zharif Bin Mohd Samidi (Engineer – Project)</a:t>
            </a:r>
          </a:p>
          <a:p>
            <a:endParaRPr lang="en-MY" sz="1800" dirty="0">
              <a:latin typeface="+mn-lt"/>
            </a:endParaRPr>
          </a:p>
          <a:p>
            <a:r>
              <a:rPr lang="en-MY" sz="1800" dirty="0">
                <a:latin typeface="+mn-lt"/>
              </a:rPr>
              <a:t>Join Lufter Sdn Bhd since Aug-2025.</a:t>
            </a:r>
          </a:p>
        </p:txBody>
      </p:sp>
    </p:spTree>
    <p:extLst>
      <p:ext uri="{BB962C8B-B14F-4D97-AF65-F5344CB8AC3E}">
        <p14:creationId xmlns:p14="http://schemas.microsoft.com/office/powerpoint/2010/main" val="2642339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32168</TotalTime>
  <Words>4725</Words>
  <Application>Microsoft Office PowerPoint</Application>
  <PresentationFormat>On-screen Show (4:3)</PresentationFormat>
  <Paragraphs>1102</Paragraphs>
  <Slides>82</Slides>
  <Notes>57</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82</vt:i4>
      </vt:variant>
    </vt:vector>
  </HeadingPairs>
  <TitlesOfParts>
    <vt:vector size="96" baseType="lpstr">
      <vt:lpstr>Aptos</vt:lpstr>
      <vt:lpstr>Arial</vt:lpstr>
      <vt:lpstr>Arial Narrow</vt:lpstr>
      <vt:lpstr>Calibri</vt:lpstr>
      <vt:lpstr>Calibri Light</vt:lpstr>
      <vt:lpstr>Cambria</vt:lpstr>
      <vt:lpstr>Segoe UI</vt:lpstr>
      <vt:lpstr>Times</vt:lpstr>
      <vt:lpstr>Times New Roman</vt:lpstr>
      <vt:lpstr>Wingdings</vt:lpstr>
      <vt:lpstr>Default Design</vt:lpstr>
      <vt:lpstr>2_Custom Design</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E-Invoice</vt:lpstr>
      <vt:lpstr>PowerPoint Presentation</vt:lpstr>
      <vt:lpstr>PowerPoint Presentation</vt:lpstr>
      <vt:lpstr>Company Details</vt:lpstr>
      <vt:lpstr>PowerPoint Presentation</vt:lpstr>
      <vt:lpstr>PowerPoint Presentation</vt:lpstr>
    </vt:vector>
  </TitlesOfParts>
  <Company>Billy Blue Design and Writing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Billy</dc:creator>
  <cp:lastModifiedBy>Noor Eliana</cp:lastModifiedBy>
  <cp:revision>2087</cp:revision>
  <cp:lastPrinted>2018-10-23T06:01:58Z</cp:lastPrinted>
  <dcterms:created xsi:type="dcterms:W3CDTF">2002-07-16T02:47:37Z</dcterms:created>
  <dcterms:modified xsi:type="dcterms:W3CDTF">2026-07-30T06:41:29Z</dcterms:modified>
</cp:coreProperties>
</file>